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4" r:id="rId1"/>
    <p:sldMasterId id="2147483695" r:id="rId2"/>
    <p:sldMasterId id="2147483696" r:id="rId3"/>
    <p:sldMasterId id="2147483697" r:id="rId4"/>
  </p:sldMasterIdLst>
  <p:notesMasterIdLst>
    <p:notesMasterId r:id="rId19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417" r:id="rId166"/>
    <p:sldId id="418" r:id="rId167"/>
    <p:sldId id="419" r:id="rId168"/>
    <p:sldId id="420" r:id="rId169"/>
    <p:sldId id="421" r:id="rId170"/>
    <p:sldId id="422" r:id="rId171"/>
    <p:sldId id="423" r:id="rId172"/>
    <p:sldId id="424" r:id="rId173"/>
    <p:sldId id="425" r:id="rId174"/>
    <p:sldId id="426" r:id="rId175"/>
    <p:sldId id="427" r:id="rId176"/>
    <p:sldId id="428" r:id="rId177"/>
    <p:sldId id="429" r:id="rId178"/>
    <p:sldId id="430" r:id="rId179"/>
    <p:sldId id="431" r:id="rId180"/>
    <p:sldId id="432" r:id="rId181"/>
    <p:sldId id="433" r:id="rId182"/>
    <p:sldId id="434" r:id="rId183"/>
    <p:sldId id="435" r:id="rId184"/>
    <p:sldId id="436" r:id="rId185"/>
    <p:sldId id="437" r:id="rId186"/>
    <p:sldId id="438" r:id="rId187"/>
    <p:sldId id="439" r:id="rId188"/>
    <p:sldId id="440" r:id="rId189"/>
    <p:sldId id="441" r:id="rId190"/>
  </p:sldIdLst>
  <p:sldSz cx="9144000" cy="5143500" type="screen16x9"/>
  <p:notesSz cx="6858000" cy="9144000"/>
  <p:embeddedFontLst>
    <p:embeddedFont>
      <p:font typeface="Georgia" panose="02040502050405020303" pitchFamily="18" charset="0"/>
      <p:regular r:id="rId192"/>
      <p:bold r:id="rId193"/>
      <p:italic r:id="rId194"/>
      <p:boldItalic r:id="rId195"/>
    </p:embeddedFont>
    <p:embeddedFont>
      <p:font typeface="Raleway" pitchFamily="2" charset="77"/>
      <p:regular r:id="rId196"/>
      <p:bold r:id="rId197"/>
      <p:italic r:id="rId198"/>
      <p:boldItalic r:id="rId199"/>
    </p:embeddedFont>
    <p:embeddedFont>
      <p:font typeface="Raleway Light" pitchFamily="2" charset="77"/>
      <p:regular r:id="rId200"/>
      <p:italic r:id="rId201"/>
    </p:embeddedFont>
    <p:embeddedFont>
      <p:font typeface="Roboto" panose="02000000000000000000" pitchFamily="2" charset="0"/>
      <p:regular r:id="rId202"/>
      <p:bold r:id="rId203"/>
      <p:italic r:id="rId204"/>
      <p:boldItalic r:id="rId205"/>
    </p:embeddedFont>
    <p:embeddedFont>
      <p:font typeface="Roboto Mono" pitchFamily="49" charset="0"/>
      <p:regular r:id="rId206"/>
      <p:boldItalic r:id="rId207"/>
    </p:embeddedFont>
    <p:embeddedFont>
      <p:font typeface="Tenor Sans" panose="02000000000000000000" pitchFamily="2" charset="77"/>
      <p:regular r:id="rId20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784F0AB-F14E-45E2-A568-865A45965E2D}">
  <a:tblStyle styleId="{B784F0AB-F14E-45E2-A568-865A45965E2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1C40D90-11F4-41F6-A5E9-EB23D5E889F8}"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notesMaster" Target="notesMasters/notesMaster1.xml"/><Relationship Id="rId205" Type="http://schemas.openxmlformats.org/officeDocument/2006/relationships/font" Target="fonts/font14.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font" Target="fonts/font1.fntdata"/><Relationship Id="rId206" Type="http://schemas.openxmlformats.org/officeDocument/2006/relationships/font" Target="fonts/font15.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font" Target="fonts/font2.fntdata"/><Relationship Id="rId207" Type="http://schemas.openxmlformats.org/officeDocument/2006/relationships/font" Target="fonts/font16.fntdata"/><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font" Target="fonts/font3.fntdata"/><Relationship Id="rId199" Type="http://schemas.openxmlformats.org/officeDocument/2006/relationships/font" Target="fonts/font8.fntdata"/><Relationship Id="rId203" Type="http://schemas.openxmlformats.org/officeDocument/2006/relationships/font" Target="fonts/font12.fntdata"/><Relationship Id="rId208" Type="http://schemas.openxmlformats.org/officeDocument/2006/relationships/font" Target="fonts/font17.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font" Target="fonts/font4.fntdata"/><Relationship Id="rId209" Type="http://schemas.openxmlformats.org/officeDocument/2006/relationships/presProps" Target="presProps.xml"/><Relationship Id="rId190" Type="http://schemas.openxmlformats.org/officeDocument/2006/relationships/slide" Target="slides/slide186.xml"/><Relationship Id="rId204" Type="http://schemas.openxmlformats.org/officeDocument/2006/relationships/font" Target="fonts/font13.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viewProps" Target="viewProps.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font" Target="fonts/font5.fntdata"/><Relationship Id="rId200" Type="http://schemas.openxmlformats.org/officeDocument/2006/relationships/font" Target="fonts/font9.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theme" Target="theme/theme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font" Target="fonts/font6.fntdata"/><Relationship Id="rId201" Type="http://schemas.openxmlformats.org/officeDocument/2006/relationships/font" Target="fonts/font10.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slideMaster" Target="slideMasters/slideMaster1.xml"/><Relationship Id="rId212" Type="http://schemas.openxmlformats.org/officeDocument/2006/relationships/tableStyles" Target="tableStyles.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font" Target="fonts/font7.fntdata"/><Relationship Id="rId202" Type="http://schemas.openxmlformats.org/officeDocument/2006/relationships/font" Target="fonts/font11.fntdata"/><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night-science.org/home/learn/read/"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doi.org/10.1037/h0027108"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night-science.org/home/learn/listen/"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nature.com/articles/s41587-025-02635-7"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dx.doi.org/10.1186/s13059-021-02575-w"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www.nature.com/articles/s41587-023-02074-2"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dx.doi.org/10.1186/s13059-020-01985-6"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3" Type="http://schemas.openxmlformats.org/officeDocument/2006/relationships/hyperlink" Target="https://dx.doi.org/10.1186/s13059-020-02057-5" TargetMode="External"/><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3" Type="http://schemas.openxmlformats.org/officeDocument/2006/relationships/hyperlink" Target="https://dx.doi.org/10.1186/s13059-020-02133-w" TargetMode="External"/><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3" Type="http://schemas.openxmlformats.org/officeDocument/2006/relationships/hyperlink" Target="https://genomebiology.biomedcentral.com/articles/10.1186/s13059-020-02133-w#ref-CR8" TargetMode="External"/><Relationship Id="rId2" Type="http://schemas.openxmlformats.org/officeDocument/2006/relationships/slide" Target="../slides/slide118.xml"/><Relationship Id="rId1" Type="http://schemas.openxmlformats.org/officeDocument/2006/relationships/notesMaster" Target="../notesMasters/notesMaster1.xml"/><Relationship Id="rId4" Type="http://schemas.openxmlformats.org/officeDocument/2006/relationships/hyperlink" Target="https://genomebiology.biomedcentral.com/articles/10.1186/s13059-020-02133-w#ref-CR9" TargetMode="Externa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3" Type="http://schemas.openxmlformats.org/officeDocument/2006/relationships/hyperlink" Target="https://dx.doi.org/10.1186/s13059-019-1902-1" TargetMode="External"/><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3" Type="http://schemas.openxmlformats.org/officeDocument/2006/relationships/hyperlink" Target="https://genomebiology.biomedcentral.com/articles/10.1186/s13059-021-02371-6#ref-CR27" TargetMode="External"/><Relationship Id="rId7" Type="http://schemas.openxmlformats.org/officeDocument/2006/relationships/hyperlink" Target="https://genomebiology.biomedcentral.com/articles/10.1186/s13059-021-02371-6#ref-CR4" TargetMode="External"/><Relationship Id="rId2" Type="http://schemas.openxmlformats.org/officeDocument/2006/relationships/slide" Target="../slides/slide137.xml"/><Relationship Id="rId1" Type="http://schemas.openxmlformats.org/officeDocument/2006/relationships/notesMaster" Target="../notesMasters/notesMaster1.xml"/><Relationship Id="rId6" Type="http://schemas.openxmlformats.org/officeDocument/2006/relationships/hyperlink" Target="https://genomebiology.biomedcentral.com/articles/10.1186/s13059-021-02371-6#ref-CR3" TargetMode="External"/><Relationship Id="rId5" Type="http://schemas.openxmlformats.org/officeDocument/2006/relationships/hyperlink" Target="https://genomebiology.biomedcentral.com/articles/10.1186/s13059-021-02371-6#Fig1" TargetMode="External"/><Relationship Id="rId4" Type="http://schemas.openxmlformats.org/officeDocument/2006/relationships/hyperlink" Target="https://genomebiology.biomedcentral.com/articles/10.1186/s13059-021-02371-6#ref-CR2" TargetMode="External"/></Relationships>
</file>

<file path=ppt/notesSlides/_rels/notesSlide138.xml.rels><?xml version="1.0" encoding="UTF-8" standalone="yes"?>
<Relationships xmlns="http://schemas.openxmlformats.org/package/2006/relationships"><Relationship Id="rId3" Type="http://schemas.openxmlformats.org/officeDocument/2006/relationships/hyperlink" Target="https://genomebiology.biomedcentral.com/articles/10.1186/s13059-021-02371-6#ref-CR2" TargetMode="External"/><Relationship Id="rId2" Type="http://schemas.openxmlformats.org/officeDocument/2006/relationships/slide" Target="../slides/slide138.xml"/><Relationship Id="rId1" Type="http://schemas.openxmlformats.org/officeDocument/2006/relationships/notesMaster" Target="../notesMasters/notesMaster1.xml"/><Relationship Id="rId6" Type="http://schemas.openxmlformats.org/officeDocument/2006/relationships/hyperlink" Target="https://genomebiology.biomedcentral.com/articles/10.1186/s13059-021-02371-6#ref-CR4" TargetMode="External"/><Relationship Id="rId5" Type="http://schemas.openxmlformats.org/officeDocument/2006/relationships/hyperlink" Target="https://genomebiology.biomedcentral.com/articles/10.1186/s13059-021-02371-6#ref-CR3" TargetMode="External"/><Relationship Id="rId4" Type="http://schemas.openxmlformats.org/officeDocument/2006/relationships/hyperlink" Target="https://genomebiology.biomedcentral.com/articles/10.1186/s13059-021-02371-6#Fig1" TargetMode="External"/></Relationships>
</file>

<file path=ppt/notesSlides/_rels/notesSlide139.xml.rels><?xml version="1.0" encoding="UTF-8" standalone="yes"?>
<Relationships xmlns="http://schemas.openxmlformats.org/package/2006/relationships"><Relationship Id="rId3" Type="http://schemas.openxmlformats.org/officeDocument/2006/relationships/hyperlink" Target="https://genomebiology.biomedcentral.com/articles/10.1186/s13059-021-02371-6#Tab1" TargetMode="External"/><Relationship Id="rId2" Type="http://schemas.openxmlformats.org/officeDocument/2006/relationships/slide" Target="../slides/slide139.xml"/><Relationship Id="rId1" Type="http://schemas.openxmlformats.org/officeDocument/2006/relationships/notesMaster" Target="../notesMasters/notesMaster1.xml"/><Relationship Id="rId4" Type="http://schemas.openxmlformats.org/officeDocument/2006/relationships/hyperlink" Target="https://genomebiology.biomedcentral.com/articles/10.1186/s13059-021-02371-6#ref-CR2" TargetMode="Externa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3" Type="http://schemas.openxmlformats.org/officeDocument/2006/relationships/hyperlink" Target="https://link.springer.com/article/10.1186/s13059-022-02748-1" TargetMode="External"/><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3" Type="http://schemas.openxmlformats.org/officeDocument/2006/relationships/hyperlink" Target="https://paperpile.com/c/OFG6QP/dGJZ" TargetMode="External"/><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80f0e113b6_2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g380f0e113b6_2_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The slides in this slide deck are largely based on the Night Science publications by Itai Yanai &amp; Martin Lercher.</a:t>
            </a:r>
            <a:endParaRPr sz="1200"/>
          </a:p>
          <a:p>
            <a:pPr marL="457200" lvl="0" indent="-304800" algn="l" rtl="0">
              <a:lnSpc>
                <a:spcPct val="100000"/>
              </a:lnSpc>
              <a:spcBef>
                <a:spcPts val="0"/>
              </a:spcBef>
              <a:spcAft>
                <a:spcPts val="0"/>
              </a:spcAft>
              <a:buSzPts val="1200"/>
              <a:buChar char="●"/>
            </a:pPr>
            <a:r>
              <a:rPr lang="en" sz="1200"/>
              <a:t>Links to the PDFs of the publications are listed on </a:t>
            </a:r>
            <a:r>
              <a:rPr lang="en" sz="1200" u="sng">
                <a:solidFill>
                  <a:schemeClr val="hlink"/>
                </a:solidFill>
                <a:hlinkClick r:id="rId3"/>
              </a:rPr>
              <a:t>https://night-science.org/home/learn/read/</a:t>
            </a:r>
            <a:r>
              <a:rPr lang="en" sz="1200"/>
              <a:t> .</a:t>
            </a:r>
            <a:endParaRPr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97945b460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97945b460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97945b4608_0_27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97945b4608_0_27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Oliver Bogler, the CEO of the Night Science Institute, organized the Train-the-Trainer event. He also helped shape the current slide deck. </a:t>
            </a:r>
            <a:endParaRPr sz="1200"/>
          </a:p>
          <a:p>
            <a:pPr marL="457200" lvl="0" indent="-304800" algn="l" rtl="0">
              <a:spcBef>
                <a:spcPts val="0"/>
              </a:spcBef>
              <a:spcAft>
                <a:spcPts val="0"/>
              </a:spcAft>
              <a:buSzPts val="1200"/>
              <a:buChar char="●"/>
            </a:pPr>
            <a:r>
              <a:rPr lang="en" sz="1200"/>
              <a:t>Before joining the Night Science Institute, Dr. Bogler was a cancer researcher and tenured professor at VCU and MD Anderson, and he served for 5 years at NCI as the Director of the Center for Cancer Training.</a:t>
            </a:r>
            <a:endParaRP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ca856a6de4_0_9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ca856a6de4_0_9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The Night Science workshop/course was developed by Itai Yanai &amp; Martin Lercher.</a:t>
            </a:r>
            <a:endParaRPr sz="1200"/>
          </a:p>
          <a:p>
            <a:pPr marL="457200" lvl="0" indent="-304800" algn="l" rtl="0">
              <a:spcBef>
                <a:spcPts val="0"/>
              </a:spcBef>
              <a:spcAft>
                <a:spcPts val="0"/>
              </a:spcAft>
              <a:buSzPts val="1200"/>
              <a:buChar char="●"/>
            </a:pPr>
            <a:r>
              <a:rPr lang="en" sz="1200"/>
              <a:t>Both are university professors and active researchers in the biosciences.</a:t>
            </a:r>
            <a:endParaRPr sz="1200"/>
          </a:p>
          <a:p>
            <a:pPr marL="457200" lvl="0" indent="-304800" algn="l" rtl="0">
              <a:spcBef>
                <a:spcPts val="0"/>
              </a:spcBef>
              <a:spcAft>
                <a:spcPts val="0"/>
              </a:spcAft>
              <a:buSzPts val="1200"/>
              <a:buChar char="●"/>
            </a:pPr>
            <a:r>
              <a:rPr lang="en" sz="1200"/>
              <a:t>For both of them, their original training was in a different field of science – one of the features that can help with the creative scientific process.</a:t>
            </a:r>
            <a:endParaRP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97945b4608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g397945b4608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endParaRPr sz="120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942ebef09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942ebef09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To teach and to learn the tools of Night Science, it’s best to include hands-on exercises – this is why we consider it a workshop rather than a lecture series. </a:t>
            </a:r>
            <a:endParaRPr sz="1200"/>
          </a:p>
          <a:p>
            <a:pPr marL="0" lvl="0" indent="0" algn="l" rtl="0">
              <a:spcBef>
                <a:spcPts val="0"/>
              </a:spcBef>
              <a:spcAft>
                <a:spcPts val="0"/>
              </a:spcAft>
              <a:buNone/>
            </a:pPr>
            <a:endParaRP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97945b4608_0_5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97945b4608_0_5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97945b4608_0_5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97945b4608_0_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97945b4608_0_5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97945b4608_0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97945b4608_0_5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397945b4608_0_5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97945b4608_0_5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97945b4608_0_5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97945b4608_1_6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397945b4608_1_6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97945b4608_0_35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3" name="Google Shape;313;g397945b4608_0_35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Most people learn how science works early on in school:</a:t>
            </a:r>
            <a:endParaRPr sz="1200"/>
          </a:p>
          <a:p>
            <a:pPr marL="457200" lvl="0" indent="-304800" algn="l" rtl="0">
              <a:lnSpc>
                <a:spcPct val="100000"/>
              </a:lnSpc>
              <a:spcBef>
                <a:spcPts val="0"/>
              </a:spcBef>
              <a:spcAft>
                <a:spcPts val="0"/>
              </a:spcAft>
              <a:buSzPts val="1200"/>
              <a:buChar char="●"/>
            </a:pPr>
            <a:r>
              <a:rPr lang="en" sz="1200"/>
              <a:t>You start with a problem and form a hypothesis about how the problem could be solved.</a:t>
            </a:r>
            <a:endParaRPr sz="1200"/>
          </a:p>
          <a:p>
            <a:pPr marL="457200" lvl="0" indent="-304800" algn="l" rtl="0">
              <a:lnSpc>
                <a:spcPct val="100000"/>
              </a:lnSpc>
              <a:spcBef>
                <a:spcPts val="0"/>
              </a:spcBef>
              <a:spcAft>
                <a:spcPts val="0"/>
              </a:spcAft>
              <a:buSzPts val="1200"/>
              <a:buChar char="●"/>
            </a:pPr>
            <a:r>
              <a:rPr lang="en" sz="1200"/>
              <a:t>You then collect empirical data and test if it is consistent with the predictions that arise from the hypothesis. </a:t>
            </a:r>
            <a:endParaRPr sz="1200"/>
          </a:p>
          <a:p>
            <a:pPr marL="457200" lvl="0" indent="-304800" algn="l" rtl="0">
              <a:lnSpc>
                <a:spcPct val="100000"/>
              </a:lnSpc>
              <a:spcBef>
                <a:spcPts val="0"/>
              </a:spcBef>
              <a:spcAft>
                <a:spcPts val="0"/>
              </a:spcAft>
              <a:buSzPts val="1200"/>
              <a:buChar char="●"/>
            </a:pPr>
            <a:r>
              <a:rPr lang="en" sz="1200"/>
              <a:t>If all data appears to be consistent with the hypothesis, than we accept the hypothesis as an answer – always allowing for the possibility that later data will refute it. </a:t>
            </a:r>
            <a:endParaRPr sz="1200"/>
          </a:p>
          <a:p>
            <a:pPr marL="457200" lvl="0" indent="-304800" algn="l" rtl="0">
              <a:lnSpc>
                <a:spcPct val="100000"/>
              </a:lnSpc>
              <a:spcBef>
                <a:spcPts val="0"/>
              </a:spcBef>
              <a:spcAft>
                <a:spcPts val="0"/>
              </a:spcAft>
              <a:buSzPts val="1200"/>
              <a:buChar char="●"/>
            </a:pPr>
            <a:r>
              <a:rPr lang="en" sz="1200"/>
              <a:t>If it is not consistent, we have to replace or modify the hypothesis.</a:t>
            </a:r>
            <a:endParaRPr sz="1200"/>
          </a:p>
          <a:p>
            <a:pPr marL="457200" lvl="0" indent="-304800" algn="l" rtl="0">
              <a:lnSpc>
                <a:spcPct val="100000"/>
              </a:lnSpc>
              <a:spcBef>
                <a:spcPts val="0"/>
              </a:spcBef>
              <a:spcAft>
                <a:spcPts val="0"/>
              </a:spcAft>
              <a:buSzPts val="1200"/>
              <a:buChar char="●"/>
            </a:pPr>
            <a:r>
              <a:rPr lang="en" sz="1200"/>
              <a:t>This is what most people – including many active researchers – consider </a:t>
            </a:r>
            <a:r>
              <a:rPr lang="en" sz="1200" u="sng"/>
              <a:t>the</a:t>
            </a:r>
            <a:r>
              <a:rPr lang="en" sz="1200"/>
              <a:t> scientific process.</a:t>
            </a:r>
            <a:endParaRPr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97945b4608_0_35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g397945b4608_0_35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Char char="●"/>
            </a:pPr>
            <a:r>
              <a:rPr lang="en" sz="1200"/>
              <a:t>This view of the scientific process was formalized by philosophers of science, perhaps most clearly by Sir Karl Popper.</a:t>
            </a:r>
            <a:endParaRPr sz="1200"/>
          </a:p>
          <a:p>
            <a:pPr marL="457200" lvl="0" indent="-304800" algn="l" rtl="0">
              <a:lnSpc>
                <a:spcPct val="115000"/>
              </a:lnSpc>
              <a:spcBef>
                <a:spcPts val="0"/>
              </a:spcBef>
              <a:spcAft>
                <a:spcPts val="0"/>
              </a:spcAft>
              <a:buSzPts val="1200"/>
              <a:buChar char="●"/>
            </a:pPr>
            <a:r>
              <a:rPr lang="en" sz="1200"/>
              <a:t>Popper called the underlying method falsificationism.</a:t>
            </a:r>
            <a:endParaRPr sz="1200"/>
          </a:p>
          <a:p>
            <a:pPr marL="457200" lvl="0" indent="-304800" algn="l" rtl="0">
              <a:lnSpc>
                <a:spcPct val="115000"/>
              </a:lnSpc>
              <a:spcBef>
                <a:spcPts val="0"/>
              </a:spcBef>
              <a:spcAft>
                <a:spcPts val="0"/>
              </a:spcAft>
              <a:buSzPts val="1200"/>
              <a:buChar char="●"/>
            </a:pPr>
            <a:r>
              <a:rPr lang="en" sz="1200"/>
              <a:t>If we investigate the real world, we can never prove that something is true – we can only prove that something is wrong, we can falsify it.</a:t>
            </a:r>
            <a:endParaRPr sz="1200"/>
          </a:p>
          <a:p>
            <a:pPr marL="457200" lvl="0" indent="-304800" algn="l" rtl="0">
              <a:lnSpc>
                <a:spcPct val="115000"/>
              </a:lnSpc>
              <a:spcBef>
                <a:spcPts val="0"/>
              </a:spcBef>
              <a:spcAft>
                <a:spcPts val="0"/>
              </a:spcAft>
              <a:buSzPts val="1200"/>
              <a:buChar char="●"/>
            </a:pPr>
            <a:r>
              <a:rPr lang="en" sz="1200"/>
              <a:t>While there are many subtleties to this interpretation of science, falsificationism forms the basis of how scientific knowledge is confirmed. </a:t>
            </a:r>
            <a:endParaRPr sz="1200"/>
          </a:p>
          <a:p>
            <a:pPr marL="457200" lvl="0" indent="-304800" algn="l" rtl="0">
              <a:lnSpc>
                <a:spcPct val="115000"/>
              </a:lnSpc>
              <a:spcBef>
                <a:spcPts val="0"/>
              </a:spcBef>
              <a:spcAft>
                <a:spcPts val="0"/>
              </a:spcAft>
              <a:buSzPts val="1200"/>
              <a:buChar char="●"/>
            </a:pPr>
            <a:r>
              <a:rPr lang="en" sz="1200"/>
              <a:t>So according to what most of us have learned about the scientific process and to what many philosophers of science say, researchers get up every morning to kill another beautiful hypothesis. But are we really?</a:t>
            </a:r>
            <a:endParaRPr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97945b4608_0_3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3" name="Google Shape;333;g397945b4608_0_3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However, this description of the scientific process is incomplete.</a:t>
            </a:r>
            <a:endParaRPr sz="1200"/>
          </a:p>
          <a:p>
            <a:pPr marL="457200" lvl="0" indent="-304800" algn="l" rtl="0">
              <a:lnSpc>
                <a:spcPct val="100000"/>
              </a:lnSpc>
              <a:spcBef>
                <a:spcPts val="0"/>
              </a:spcBef>
              <a:spcAft>
                <a:spcPts val="0"/>
              </a:spcAft>
              <a:buSzPts val="1200"/>
              <a:buChar char="●"/>
            </a:pPr>
            <a:r>
              <a:rPr lang="en" sz="1200"/>
              <a:t>Itai and Martin like to tell an anecdote about how it first dawned on them that something was missing – maybe you can remember a corresponding anecdote from your own research history!</a:t>
            </a:r>
            <a:endParaRPr sz="1200"/>
          </a:p>
          <a:p>
            <a:pPr marL="457200" lvl="0" indent="-304800" algn="l" rtl="0">
              <a:lnSpc>
                <a:spcPct val="100000"/>
              </a:lnSpc>
              <a:spcBef>
                <a:spcPts val="0"/>
              </a:spcBef>
              <a:spcAft>
                <a:spcPts val="0"/>
              </a:spcAft>
              <a:buSzPts val="1200"/>
              <a:buChar char="●"/>
            </a:pPr>
            <a:r>
              <a:rPr lang="en" sz="1200"/>
              <a:t>The picture shows Itai &amp; Martin in the alcove of their favorite coffee shop in Heidelberg, Germany.</a:t>
            </a:r>
            <a:endParaRPr sz="1200"/>
          </a:p>
          <a:p>
            <a:pPr marL="457200" lvl="0" indent="-304800" algn="l" rtl="0">
              <a:lnSpc>
                <a:spcPct val="100000"/>
              </a:lnSpc>
              <a:spcBef>
                <a:spcPts val="0"/>
              </a:spcBef>
              <a:spcAft>
                <a:spcPts val="0"/>
              </a:spcAft>
              <a:buSzPts val="1200"/>
              <a:buChar char="●"/>
            </a:pPr>
            <a:r>
              <a:rPr lang="en" sz="1200"/>
              <a:t>Itai and Martin first met at the European Molecular Biology Lab (EMBL) in Heidelberg.</a:t>
            </a:r>
            <a:endParaRPr sz="1200"/>
          </a:p>
          <a:p>
            <a:pPr marL="457200" lvl="0" indent="-304800" algn="l" rtl="0">
              <a:lnSpc>
                <a:spcPct val="100000"/>
              </a:lnSpc>
              <a:spcBef>
                <a:spcPts val="0"/>
              </a:spcBef>
              <a:spcAft>
                <a:spcPts val="0"/>
              </a:spcAft>
              <a:buSzPts val="1200"/>
              <a:buChar char="●"/>
            </a:pPr>
            <a:r>
              <a:rPr lang="en" sz="1200"/>
              <a:t>While doing a project together, they became aware of some very interesting data that was freely available on the internet: the first transcriptomes – the frequency of mRNA copies made from all the different genes in the genomes – for different tissues in human and mouse.</a:t>
            </a:r>
            <a:endParaRPr sz="1200"/>
          </a:p>
          <a:p>
            <a:pPr marL="457200" lvl="0" indent="-304800" algn="l" rtl="0">
              <a:lnSpc>
                <a:spcPct val="100000"/>
              </a:lnSpc>
              <a:spcBef>
                <a:spcPts val="0"/>
              </a:spcBef>
              <a:spcAft>
                <a:spcPts val="0"/>
              </a:spcAft>
              <a:buSzPts val="1200"/>
              <a:buChar char="●"/>
            </a:pPr>
            <a:r>
              <a:rPr lang="en" sz="1200"/>
              <a:t>They were convinced that they could discover something interesting about biology from comparing those transcriptomes. </a:t>
            </a:r>
            <a:endParaRPr sz="1200"/>
          </a:p>
          <a:p>
            <a:pPr marL="457200" lvl="0" indent="-304800" algn="l" rtl="0">
              <a:lnSpc>
                <a:spcPct val="100000"/>
              </a:lnSpc>
              <a:spcBef>
                <a:spcPts val="0"/>
              </a:spcBef>
              <a:spcAft>
                <a:spcPts val="0"/>
              </a:spcAft>
              <a:buSzPts val="1200"/>
              <a:buChar char="●"/>
            </a:pPr>
            <a:r>
              <a:rPr lang="en" sz="1200"/>
              <a:t>They started off by statistical analyses, which they performed on their laptops, preferentially sitting in the alcove shown above. That was the scientific process as they had been taught.</a:t>
            </a:r>
            <a:endParaRPr sz="1200"/>
          </a:p>
          <a:p>
            <a:pPr marL="457200" lvl="0" indent="-304800" algn="l" rtl="0">
              <a:lnSpc>
                <a:spcPct val="100000"/>
              </a:lnSpc>
              <a:spcBef>
                <a:spcPts val="0"/>
              </a:spcBef>
              <a:spcAft>
                <a:spcPts val="0"/>
              </a:spcAft>
              <a:buSzPts val="1200"/>
              <a:buChar char="●"/>
            </a:pPr>
            <a:r>
              <a:rPr lang="en" sz="1200"/>
              <a:t>However, often the answers where not what they expected. </a:t>
            </a:r>
            <a:endParaRPr sz="1200"/>
          </a:p>
          <a:p>
            <a:pPr marL="457200" lvl="0" indent="-304800" algn="l" rtl="0">
              <a:lnSpc>
                <a:spcPct val="100000"/>
              </a:lnSpc>
              <a:spcBef>
                <a:spcPts val="0"/>
              </a:spcBef>
              <a:spcAft>
                <a:spcPts val="0"/>
              </a:spcAft>
              <a:buSzPts val="1200"/>
              <a:buChar char="●"/>
            </a:pPr>
            <a:r>
              <a:rPr lang="en" sz="1200"/>
              <a:t>Again and again, they were confused. Sometimes, they didn’t even know anymore what the question was and how to proceed. </a:t>
            </a:r>
            <a:endParaRPr sz="1200"/>
          </a:p>
          <a:p>
            <a:pPr marL="457200" lvl="0" indent="-304800" algn="l" rtl="0">
              <a:lnSpc>
                <a:spcPct val="100000"/>
              </a:lnSpc>
              <a:spcBef>
                <a:spcPts val="0"/>
              </a:spcBef>
              <a:spcAft>
                <a:spcPts val="0"/>
              </a:spcAft>
              <a:buSzPts val="1200"/>
              <a:buChar char="●"/>
            </a:pPr>
            <a:r>
              <a:rPr lang="en" sz="1200"/>
              <a:t>At the time, it felt like “just” a failed project. </a:t>
            </a:r>
            <a:endParaRPr sz="1200"/>
          </a:p>
          <a:p>
            <a:pPr marL="457200" lvl="0" indent="-304800" algn="l" rtl="0">
              <a:lnSpc>
                <a:spcPct val="100000"/>
              </a:lnSpc>
              <a:spcBef>
                <a:spcPts val="0"/>
              </a:spcBef>
              <a:spcAft>
                <a:spcPts val="0"/>
              </a:spcAft>
              <a:buSzPts val="1200"/>
              <a:buChar char="●"/>
            </a:pPr>
            <a:r>
              <a:rPr lang="en" sz="1200"/>
              <a:t>Only later did they realize that this uncertainty, the confusion, and the associated frustration are an integral part of the scientific process.</a:t>
            </a:r>
            <a:endParaRPr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97945b4608_0_3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9" name="Google Shape;339;g397945b4608_0_31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Many scientists have equally realized that something is missing from the standard description of the scientific creative process. </a:t>
            </a:r>
            <a:endParaRPr sz="1200"/>
          </a:p>
          <a:p>
            <a:pPr marL="457200" lvl="0" indent="-304800" algn="l" rtl="0">
              <a:lnSpc>
                <a:spcPct val="100000"/>
              </a:lnSpc>
              <a:spcBef>
                <a:spcPts val="0"/>
              </a:spcBef>
              <a:spcAft>
                <a:spcPts val="0"/>
              </a:spcAft>
              <a:buSzPts val="1200"/>
              <a:buChar char="●"/>
            </a:pPr>
            <a:r>
              <a:rPr lang="en" sz="1200"/>
              <a:t>However, there is very little formal literature about this – you’re more likely to find accounts of the missing part in autobiographies than in scientific publications.</a:t>
            </a:r>
            <a:endParaRPr sz="1200"/>
          </a:p>
          <a:p>
            <a:pPr marL="457200" lvl="0" indent="-304800" algn="l" rtl="0">
              <a:lnSpc>
                <a:spcPct val="100000"/>
              </a:lnSpc>
              <a:spcBef>
                <a:spcPts val="0"/>
              </a:spcBef>
              <a:spcAft>
                <a:spcPts val="0"/>
              </a:spcAft>
              <a:buSzPts val="1200"/>
              <a:buChar char="●"/>
            </a:pPr>
            <a:r>
              <a:rPr lang="en" sz="1200"/>
              <a:t>A beautiful example can be found in the autobiography of François Jacob (1920 – 2013), who shared the 1965 Nobel Prize in Physiology or Medicine with Jacques Monod and André Lwoff "for their discoveries concerning genetic control of enzyme and virus synthesis" for his work on the lac operon.</a:t>
            </a:r>
            <a:endParaRPr sz="1200"/>
          </a:p>
          <a:p>
            <a:pPr marL="457200" lvl="0" indent="-304800" algn="l" rtl="0">
              <a:lnSpc>
                <a:spcPct val="100000"/>
              </a:lnSpc>
              <a:spcBef>
                <a:spcPts val="0"/>
              </a:spcBef>
              <a:spcAft>
                <a:spcPts val="0"/>
              </a:spcAft>
              <a:buSzPts val="1200"/>
              <a:buChar char="●"/>
            </a:pPr>
            <a:r>
              <a:rPr lang="en" sz="1200"/>
              <a:t>Day Science is what Popper talks about: the testing of ideas in an attempt to falsify them.</a:t>
            </a:r>
            <a:endParaRPr sz="1200"/>
          </a:p>
          <a:p>
            <a:pPr marL="457200" lvl="0" indent="0" algn="l" rtl="0">
              <a:lnSpc>
                <a:spcPct val="100000"/>
              </a:lnSpc>
              <a:spcBef>
                <a:spcPts val="0"/>
              </a:spcBef>
              <a:spcAft>
                <a:spcPts val="0"/>
              </a:spcAft>
              <a:buNone/>
            </a:pPr>
            <a:endParaRPr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97945b4608_0_3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g397945b4608_0_31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Night Science, on the other hand, is the chaotic, free, anything-goes process where new ideas are slowly formed. </a:t>
            </a:r>
            <a:endParaRPr sz="1200"/>
          </a:p>
          <a:p>
            <a:pPr marL="457200" lvl="0" indent="-304800" algn="l" rtl="0">
              <a:lnSpc>
                <a:spcPct val="100000"/>
              </a:lnSpc>
              <a:spcBef>
                <a:spcPts val="0"/>
              </a:spcBef>
              <a:spcAft>
                <a:spcPts val="0"/>
              </a:spcAft>
              <a:buSzPts val="1200"/>
              <a:buChar char="●"/>
            </a:pPr>
            <a:r>
              <a:rPr lang="en" sz="1200"/>
              <a:t>Note that day and night here are metaphors. While for Jacob, the time for Night Science was indeed the night, we can (and should) do Day Science and Night Science at any time of day.</a:t>
            </a:r>
            <a:endParaRPr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97945b4608_0_3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3" name="Google Shape;353;g397945b4608_0_31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As active scientists, we continuously switch between the two processes of the complete scientific method.</a:t>
            </a:r>
            <a:endParaRPr sz="1200"/>
          </a:p>
          <a:p>
            <a:pPr marL="457200" lvl="0" indent="-304800" algn="l" rtl="0">
              <a:lnSpc>
                <a:spcPct val="100000"/>
              </a:lnSpc>
              <a:spcBef>
                <a:spcPts val="0"/>
              </a:spcBef>
              <a:spcAft>
                <a:spcPts val="0"/>
              </a:spcAft>
              <a:buSzPts val="1200"/>
              <a:buChar char="●"/>
            </a:pPr>
            <a:r>
              <a:rPr lang="en" sz="1200"/>
              <a:t>In Day Science, we perform experiments, take measurements, and test ideas. </a:t>
            </a:r>
            <a:endParaRPr sz="1200"/>
          </a:p>
          <a:p>
            <a:pPr marL="457200" lvl="0" indent="-304800" algn="l" rtl="0">
              <a:lnSpc>
                <a:spcPct val="100000"/>
              </a:lnSpc>
              <a:spcBef>
                <a:spcPts val="0"/>
              </a:spcBef>
              <a:spcAft>
                <a:spcPts val="0"/>
              </a:spcAft>
              <a:buSzPts val="1200"/>
              <a:buChar char="●"/>
            </a:pPr>
            <a:r>
              <a:rPr lang="en" sz="1200"/>
              <a:t>We move in a highly structured landscape, restricting what experiments are accessible and realistic, and what can be concluded from them. </a:t>
            </a:r>
            <a:endParaRPr sz="1200"/>
          </a:p>
          <a:p>
            <a:pPr marL="457200" lvl="0" indent="-304800" algn="l" rtl="0">
              <a:lnSpc>
                <a:spcPct val="100000"/>
              </a:lnSpc>
              <a:spcBef>
                <a:spcPts val="0"/>
              </a:spcBef>
              <a:spcAft>
                <a:spcPts val="0"/>
              </a:spcAft>
              <a:buSzPts val="1200"/>
              <a:buChar char="●"/>
            </a:pPr>
            <a:r>
              <a:rPr lang="en" sz="1200"/>
              <a:t>From time to time, we pop out into the realm of Night Science to generate new ideas and solutions.</a:t>
            </a:r>
            <a:endParaRPr sz="1200"/>
          </a:p>
          <a:p>
            <a:pPr marL="457200" lvl="0" indent="-304800" algn="l" rtl="0">
              <a:lnSpc>
                <a:spcPct val="100000"/>
              </a:lnSpc>
              <a:spcBef>
                <a:spcPts val="0"/>
              </a:spcBef>
              <a:spcAft>
                <a:spcPts val="0"/>
              </a:spcAft>
              <a:buSzPts val="1200"/>
              <a:buChar char="●"/>
            </a:pPr>
            <a:r>
              <a:rPr lang="en" sz="1200"/>
              <a:t>Here, there are no limits. We can freely use our intuition, metaphors, sloppy language, inaccurate mappings to other fields – all that matters is that we have a new idea. </a:t>
            </a:r>
            <a:endParaRPr sz="1200"/>
          </a:p>
          <a:p>
            <a:pPr marL="457200" lvl="0" indent="-304800" algn="l" rtl="0">
              <a:lnSpc>
                <a:spcPct val="100000"/>
              </a:lnSpc>
              <a:spcBef>
                <a:spcPts val="0"/>
              </a:spcBef>
              <a:spcAft>
                <a:spcPts val="0"/>
              </a:spcAft>
              <a:buSzPts val="1200"/>
              <a:buChar char="●"/>
            </a:pPr>
            <a:r>
              <a:rPr lang="en" sz="1200"/>
              <a:t>Once a new idea is formed, we can carry it back to Day Science to test it.</a:t>
            </a:r>
            <a:endParaRPr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97945b4608_0_3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9" name="Google Shape;359;g397945b4608_0_31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Char char="●"/>
            </a:pPr>
            <a:r>
              <a:rPr lang="en" sz="1200"/>
              <a:t>This dichotomy between a rigorous, executive day process and a creative, free night process was not discovered by Jacob for the first time.</a:t>
            </a:r>
            <a:endParaRPr sz="1200"/>
          </a:p>
          <a:p>
            <a:pPr marL="457200" lvl="0" indent="-304800" algn="l" rtl="0">
              <a:lnSpc>
                <a:spcPct val="115000"/>
              </a:lnSpc>
              <a:spcBef>
                <a:spcPts val="0"/>
              </a:spcBef>
              <a:spcAft>
                <a:spcPts val="0"/>
              </a:spcAft>
              <a:buSzPts val="1200"/>
              <a:buChar char="●"/>
            </a:pPr>
            <a:r>
              <a:rPr lang="en" sz="1200"/>
              <a:t>It appears to be fundamental to many – maybe all – of human endeavours. </a:t>
            </a:r>
            <a:endParaRPr sz="1200"/>
          </a:p>
          <a:p>
            <a:pPr marL="457200" lvl="0" indent="-304800" algn="l" rtl="0">
              <a:lnSpc>
                <a:spcPct val="115000"/>
              </a:lnSpc>
              <a:spcBef>
                <a:spcPts val="0"/>
              </a:spcBef>
              <a:spcAft>
                <a:spcPts val="0"/>
              </a:spcAft>
              <a:buSzPts val="1200"/>
              <a:buChar char="●"/>
            </a:pPr>
            <a:r>
              <a:rPr lang="en" sz="1200"/>
              <a:t>The dichotomy has been described again and again across fields.</a:t>
            </a:r>
            <a:endParaRPr sz="1200"/>
          </a:p>
          <a:p>
            <a:pPr marL="457200" lvl="0" indent="-304800" algn="l" rtl="0">
              <a:lnSpc>
                <a:spcPct val="115000"/>
              </a:lnSpc>
              <a:spcBef>
                <a:spcPts val="0"/>
              </a:spcBef>
              <a:spcAft>
                <a:spcPts val="0"/>
              </a:spcAft>
              <a:buSzPts val="1200"/>
              <a:buChar char="●"/>
            </a:pPr>
            <a:r>
              <a:rPr lang="en" sz="1200"/>
              <a:t>Philosophers of science talk about the context of discovery (Night Science) and the context of justification (Day Science)</a:t>
            </a:r>
            <a:br>
              <a:rPr lang="en" sz="1200"/>
            </a:br>
            <a:r>
              <a:rPr lang="en" sz="1200"/>
              <a:t>(Reichenbach, H. (1938). Experience and prediction. Chicago, IL: University of Chicago Press).</a:t>
            </a:r>
            <a:endParaRPr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97945b4608_0_3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1" name="Google Shape;371;g397945b4608_0_31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Char char="●"/>
            </a:pPr>
            <a:r>
              <a:rPr lang="en" sz="1200"/>
              <a:t>Similarly, psychologists talk about divergent thinking, where multiple ideas are generated (Night Science), and convergent thinking, where we zoom in on the “best” idea (Day Science)</a:t>
            </a:r>
            <a:br>
              <a:rPr lang="en" sz="1200"/>
            </a:br>
            <a:r>
              <a:rPr lang="en" sz="1200"/>
              <a:t>(Guilford, J. P. (1956). The structure of intellect. Psychological Bulletin, 53(4), 267-293).</a:t>
            </a:r>
            <a:endParaRPr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97945b4608_0_3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3" name="Google Shape;383;g397945b4608_0_31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Char char="●"/>
            </a:pPr>
            <a:r>
              <a:rPr lang="en" sz="1200"/>
              <a:t>To describe the two occupations of statisticians, John Tukey has used the analogy of the detective, who performs exploratory data analyses (Night Science), and the judge, who decides if some observation is likely to be meaningful or spurious (Day Science)</a:t>
            </a:r>
            <a:br>
              <a:rPr lang="en" sz="1200"/>
            </a:br>
            <a:r>
              <a:rPr lang="en" sz="1200"/>
              <a:t>(Tukey, J. W. (1969). Analyzing data: Sanctification or detective work? American Psychologist, 24(2), 83–91. </a:t>
            </a:r>
            <a:r>
              <a:rPr lang="en" sz="1200" u="sng">
                <a:solidFill>
                  <a:schemeClr val="hlink"/>
                </a:solidFill>
                <a:hlinkClick r:id="rId3"/>
              </a:rPr>
              <a:t>https://doi.org/10.1037/h0027108</a:t>
            </a:r>
            <a:r>
              <a:rPr lang="en" sz="1200"/>
              <a:t>).</a:t>
            </a:r>
            <a:endParaRPr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97945b4608_0_3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5" name="Google Shape;395;g397945b4608_0_31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Char char="●"/>
            </a:pPr>
            <a:r>
              <a:rPr lang="en" sz="1200"/>
              <a:t>The dichotomy can also be found in entrepreneurship: many early start-ups are still in search of their exact business model (Night Science), while corporations focus on the executive part of business (Day Scinece)</a:t>
            </a:r>
            <a:br>
              <a:rPr lang="en" sz="1200"/>
            </a:br>
            <a:r>
              <a:rPr lang="en" sz="1200"/>
              <a:t>(Blank, Steve, and Bob Dorf. The startup owner's manual: The step-by-step guide for building a great company. John Wiley &amp; Sons, 2020).</a:t>
            </a:r>
            <a:endParaRPr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397945b4608_0_3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8" name="Google Shape;408;g397945b4608_0_32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Char char="●"/>
            </a:pPr>
            <a:r>
              <a:rPr lang="en" sz="1200"/>
              <a:t>The dichotomy between a creative Night process and an executive Day process is also shared with the arts.</a:t>
            </a:r>
            <a:endParaRPr sz="1200"/>
          </a:p>
          <a:p>
            <a:pPr marL="457200" lvl="0" indent="-304800" algn="l" rtl="0">
              <a:lnSpc>
                <a:spcPct val="115000"/>
              </a:lnSpc>
              <a:spcBef>
                <a:spcPts val="0"/>
              </a:spcBef>
              <a:spcAft>
                <a:spcPts val="0"/>
              </a:spcAft>
              <a:buSzPts val="1200"/>
              <a:buChar char="●"/>
            </a:pPr>
            <a:r>
              <a:rPr lang="en" sz="1200"/>
              <a:t>When an artist like Shakira stands on a stage and performs a song, she and everyone in the band knows exactly what note to sing or play at what time – this is Day Music (even if some artists also improvise during performances, which adds a Night Music element). </a:t>
            </a:r>
            <a:endParaRPr sz="1200"/>
          </a:p>
          <a:p>
            <a:pPr marL="457200" lvl="0" indent="-304800" algn="l" rtl="0">
              <a:lnSpc>
                <a:spcPct val="115000"/>
              </a:lnSpc>
              <a:spcBef>
                <a:spcPts val="0"/>
              </a:spcBef>
              <a:spcAft>
                <a:spcPts val="0"/>
              </a:spcAft>
              <a:buSzPts val="1200"/>
              <a:buChar char="●"/>
            </a:pPr>
            <a:r>
              <a:rPr lang="en" sz="1200"/>
              <a:t>But before a song can be performed, it has to be invented: what is the song’s story? What is its emotion? What images could be used? What chord sequence, what melody? This creative and often intuitive process could be called Night Music. </a:t>
            </a:r>
            <a:endParaRPr sz="1200"/>
          </a:p>
          <a:p>
            <a:pPr marL="457200" lvl="0" indent="-304800" algn="l" rtl="0">
              <a:lnSpc>
                <a:spcPct val="115000"/>
              </a:lnSpc>
              <a:spcBef>
                <a:spcPts val="0"/>
              </a:spcBef>
              <a:spcAft>
                <a:spcPts val="0"/>
              </a:spcAft>
              <a:buSzPts val="1200"/>
              <a:buChar char="●"/>
            </a:pPr>
            <a:r>
              <a:rPr lang="en" sz="1200"/>
              <a:t>Very similar arguments can be made for paining.</a:t>
            </a:r>
            <a:endParaRPr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97945b4608_0_3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0" name="Google Shape;430;g397945b4608_0_32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This table provides a quick overview over the topics covered in the workshop sessions – each line corresponds to one session. </a:t>
            </a:r>
            <a:endParaRPr sz="1200"/>
          </a:p>
          <a:p>
            <a:pPr marL="457200" lvl="0" indent="-304800" algn="l" rtl="0">
              <a:lnSpc>
                <a:spcPct val="100000"/>
              </a:lnSpc>
              <a:spcBef>
                <a:spcPts val="0"/>
              </a:spcBef>
              <a:spcAft>
                <a:spcPts val="0"/>
              </a:spcAft>
              <a:buSzPts val="1200"/>
              <a:buChar char="●"/>
            </a:pPr>
            <a:r>
              <a:rPr lang="en" sz="1200"/>
              <a:t>In this session, we explored the general dichotomy between the two subprocesses of the scientific process: the creative Night Science mode and the executive Day Science mode.</a:t>
            </a:r>
            <a:endParaRPr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97945b4608_0_9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397945b4608_0_9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97945b4608_0_6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397945b4608_0_6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97945b4608_0_6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397945b4608_0_6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397945b4608_0_3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7" name="Google Shape;467;g397945b4608_0_34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 sz="1200">
                <a:solidFill>
                  <a:schemeClr val="dk1"/>
                </a:solidFill>
              </a:rPr>
              <a:t>This is an overview over the Night Science pieces published by Itai and Martin.</a:t>
            </a:r>
            <a:endParaRPr sz="1200">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397945b4608_0_34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9" name="Google Shape;479;g397945b4608_0_34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As a logical conclusion from the insights about the creative scientific process, Itai &amp; Martin developed a Night Science workshop. </a:t>
            </a:r>
            <a:endParaRPr sz="1200"/>
          </a:p>
          <a:p>
            <a:pPr marL="457200" lvl="0" indent="-304800" algn="l" rtl="0">
              <a:lnSpc>
                <a:spcPct val="100000"/>
              </a:lnSpc>
              <a:spcBef>
                <a:spcPts val="0"/>
              </a:spcBef>
              <a:spcAft>
                <a:spcPts val="0"/>
              </a:spcAft>
              <a:buSzPts val="1200"/>
              <a:buChar char="●"/>
            </a:pPr>
            <a:r>
              <a:rPr lang="en" sz="1200"/>
              <a:t>This workshop has been taught at dozens of universities, research institutes, and research-oriented companies in the US and Europe.</a:t>
            </a:r>
            <a:endParaRPr sz="1200"/>
          </a:p>
          <a:p>
            <a:pPr marL="457200" lvl="0" indent="-304800" algn="l" rtl="0">
              <a:lnSpc>
                <a:spcPct val="100000"/>
              </a:lnSpc>
              <a:spcBef>
                <a:spcPts val="0"/>
              </a:spcBef>
              <a:spcAft>
                <a:spcPts val="0"/>
              </a:spcAft>
              <a:buSzPts val="1200"/>
              <a:buChar char="●"/>
            </a:pPr>
            <a:r>
              <a:rPr lang="en" sz="1200"/>
              <a:t>The picture shows the participants of one example: the Young Investigator PhD course of EMBO, the European Molecular Biology Organization, in May 2025.</a:t>
            </a:r>
            <a:endParaRPr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397945b4608_0_1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397945b4608_0_1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397945b4608_0_6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397945b4608_0_6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397945b4608_0_34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8" name="Google Shape;498;g397945b4608_0_34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The Night Science podcast, hosted by Itai &amp; Martin, explores the personal approaches to scientific creativity of a diverse set of amazing researchers.</a:t>
            </a:r>
            <a:endParaRPr sz="1200"/>
          </a:p>
          <a:p>
            <a:pPr marL="457200" lvl="0" indent="-304800" algn="l" rtl="0">
              <a:lnSpc>
                <a:spcPct val="100000"/>
              </a:lnSpc>
              <a:spcBef>
                <a:spcPts val="0"/>
              </a:spcBef>
              <a:spcAft>
                <a:spcPts val="0"/>
              </a:spcAft>
              <a:buSzPts val="1200"/>
              <a:buChar char="●"/>
            </a:pPr>
            <a:r>
              <a:rPr lang="en" sz="1200"/>
              <a:t>The podcast focuses on the process of doing science, not on the particular topics and results of its guests. </a:t>
            </a:r>
            <a:endParaRPr sz="1200"/>
          </a:p>
          <a:p>
            <a:pPr marL="457200" lvl="0" indent="-304800" algn="l" rtl="0">
              <a:lnSpc>
                <a:spcPct val="100000"/>
              </a:lnSpc>
              <a:spcBef>
                <a:spcPts val="0"/>
              </a:spcBef>
              <a:spcAft>
                <a:spcPts val="0"/>
              </a:spcAft>
              <a:buSzPts val="1200"/>
              <a:buChar char="●"/>
            </a:pPr>
            <a:r>
              <a:rPr lang="en" sz="1200"/>
              <a:t>You can find the episodes wherever you listen to podcast, or access them here:</a:t>
            </a:r>
            <a:br>
              <a:rPr lang="en" sz="1200"/>
            </a:br>
            <a:r>
              <a:rPr lang="en" sz="1200" u="sng">
                <a:solidFill>
                  <a:schemeClr val="hlink"/>
                </a:solidFill>
                <a:hlinkClick r:id="rId3"/>
              </a:rPr>
              <a:t>https://night-science.org/home/learn/listen/</a:t>
            </a:r>
            <a:r>
              <a:rPr lang="en" sz="1200"/>
              <a:t> </a:t>
            </a:r>
            <a:endParaRPr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397945b4608_0_34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397945b4608_0_3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This is an excerpt of the Night Science Podcast episode 74 with Martin Schwartz, Robert W. Berliner Professor of Medicine (Cardiology) and Professor of Biomedical Engineering and of Cell Biology at Yale.</a:t>
            </a:r>
            <a:endParaRPr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397945b4608_0_35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397945b4608_0_3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This is an excerpt of the Night Science Podcast episode 48 with Carolyn Bertozzi, Anne T. and Robert M. Bass Professor at Stanford University and Investigator at the Howard Hughes Medical Institute.</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Carolyn Bertozzi was awarded the Nobel Prize in Chemistry in 2022 (jointly with Morten P. Meldal and Karl Barry Sharpless, for the development of click chemistry and bioorthogonal chemistry).</a:t>
            </a:r>
            <a:endParaRPr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397945b4608_0_8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397945b4608_0_8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This editorial in the journal Science resultet from the Summit on the Creative Scientific Process that Itai &amp; Martin organized at the Radcliffe Institute for Advanced Study at Harvard University</a:t>
            </a:r>
            <a:endParaRPr/>
          </a:p>
          <a:p>
            <a:pPr marL="457200" lvl="0" indent="-298450" algn="l" rtl="0">
              <a:spcBef>
                <a:spcPts val="0"/>
              </a:spcBef>
              <a:spcAft>
                <a:spcPts val="0"/>
              </a:spcAft>
              <a:buSzPts val="1100"/>
              <a:buChar char="●"/>
            </a:pPr>
            <a:r>
              <a:rPr lang="en"/>
              <a:t>The co-authors and attendees at the summit are stakeholders in scientific research from universities, funding agencies, and publishers.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397945b4608_0_8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397945b4608_0_8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The Night Science activities are now bundled at the Night Science Institute and can be accessed through its web site.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g397945b4608_0_8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0" name="Google Shape;530;g397945b4608_0_8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f8e90fcd5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f8e90fcd5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979feb125e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3" name="Google Shape;543;g3979feb125e_0_1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 sz="1200">
                <a:solidFill>
                  <a:schemeClr val="dk1"/>
                </a:solidFill>
              </a:rPr>
              <a:t>This session takes a macro-view of the evolution of a scientific project.</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Openness is the one personality trait and habit that is consistently associated with creativity. </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The session contents are largely based on the article “Openness guides discovery” by Itai &amp; Martin:</a:t>
            </a:r>
            <a:br>
              <a:rPr lang="en" sz="1200">
                <a:solidFill>
                  <a:schemeClr val="dk1"/>
                </a:solidFill>
              </a:rPr>
            </a:br>
            <a:r>
              <a:rPr lang="en" sz="1200" u="sng">
                <a:solidFill>
                  <a:schemeClr val="hlink"/>
                </a:solidFill>
                <a:hlinkClick r:id="rId3"/>
              </a:rPr>
              <a:t>https://www.nature.com/articles/s41587-025-02635-7</a:t>
            </a:r>
            <a:r>
              <a:rPr lang="en" sz="1200">
                <a:solidFill>
                  <a:schemeClr val="dk1"/>
                </a:solidFill>
              </a:rPr>
              <a:t> </a:t>
            </a:r>
            <a:endParaRPr sz="1200">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397945b4608_0_27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0" name="Google Shape;550;g397945b4608_0_27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Funding agencies &amp; thesis committees require elaborate research plans for a project’s progress.</a:t>
            </a:r>
            <a:endParaRPr sz="1200"/>
          </a:p>
          <a:p>
            <a:pPr marL="457200" lvl="0" indent="-304800" algn="l" rtl="0">
              <a:lnSpc>
                <a:spcPct val="100000"/>
              </a:lnSpc>
              <a:spcBef>
                <a:spcPts val="0"/>
              </a:spcBef>
              <a:spcAft>
                <a:spcPts val="0"/>
              </a:spcAft>
              <a:buSzPts val="1200"/>
              <a:buChar char="●"/>
            </a:pPr>
            <a:r>
              <a:rPr lang="en" sz="1200"/>
              <a:t>We are expected to lay out in detail what we’ll be doing over the next 2-5 years:</a:t>
            </a:r>
            <a:endParaRPr sz="1200"/>
          </a:p>
          <a:p>
            <a:pPr marL="914400" lvl="1" indent="-304800" algn="l" rtl="0">
              <a:lnSpc>
                <a:spcPct val="100000"/>
              </a:lnSpc>
              <a:spcBef>
                <a:spcPts val="0"/>
              </a:spcBef>
              <a:spcAft>
                <a:spcPts val="0"/>
              </a:spcAft>
              <a:buSzPts val="1200"/>
              <a:buChar char="○"/>
            </a:pPr>
            <a:r>
              <a:rPr lang="en" sz="1200"/>
              <a:t>“Based on a hypothesis we formed from reading the literature, we will do </a:t>
            </a:r>
            <a:r>
              <a:rPr lang="en" sz="1200" i="1"/>
              <a:t>this. </a:t>
            </a:r>
            <a:endParaRPr sz="1200" i="1"/>
          </a:p>
          <a:p>
            <a:pPr marL="914400" lvl="1" indent="-304800" algn="l" rtl="0">
              <a:lnSpc>
                <a:spcPct val="100000"/>
              </a:lnSpc>
              <a:spcBef>
                <a:spcPts val="0"/>
              </a:spcBef>
              <a:spcAft>
                <a:spcPts val="0"/>
              </a:spcAft>
              <a:buSzPts val="1200"/>
              <a:buChar char="○"/>
            </a:pPr>
            <a:r>
              <a:rPr lang="en" sz="1200"/>
              <a:t>At the end of year 1, we will have result </a:t>
            </a:r>
            <a:r>
              <a:rPr lang="en" sz="1200" i="1"/>
              <a:t>x</a:t>
            </a:r>
            <a:r>
              <a:rPr lang="en" sz="1200"/>
              <a:t>.</a:t>
            </a:r>
            <a:endParaRPr sz="1200"/>
          </a:p>
          <a:p>
            <a:pPr marL="914400" lvl="1" indent="-304800" algn="l" rtl="0">
              <a:lnSpc>
                <a:spcPct val="100000"/>
              </a:lnSpc>
              <a:spcBef>
                <a:spcPts val="0"/>
              </a:spcBef>
              <a:spcAft>
                <a:spcPts val="0"/>
              </a:spcAft>
              <a:buSzPts val="1200"/>
              <a:buChar char="○"/>
            </a:pPr>
            <a:r>
              <a:rPr lang="en" sz="1200"/>
              <a:t>Based on this, we will do </a:t>
            </a:r>
            <a:r>
              <a:rPr lang="en" sz="1200" i="1"/>
              <a:t>this </a:t>
            </a:r>
            <a:r>
              <a:rPr lang="en" sz="1200"/>
              <a:t>in year 2, which will result in </a:t>
            </a:r>
            <a:r>
              <a:rPr lang="en" sz="1200" i="1"/>
              <a:t>y</a:t>
            </a:r>
            <a:r>
              <a:rPr lang="en" sz="1200"/>
              <a:t>. </a:t>
            </a:r>
            <a:endParaRPr sz="1200"/>
          </a:p>
          <a:p>
            <a:pPr marL="914400" lvl="1" indent="-304800" algn="l" rtl="0">
              <a:lnSpc>
                <a:spcPct val="100000"/>
              </a:lnSpc>
              <a:spcBef>
                <a:spcPts val="0"/>
              </a:spcBef>
              <a:spcAft>
                <a:spcPts val="0"/>
              </a:spcAft>
              <a:buSzPts val="1200"/>
              <a:buChar char="○"/>
            </a:pPr>
            <a:r>
              <a:rPr lang="en" sz="1200"/>
              <a:t>…</a:t>
            </a:r>
            <a:endParaRPr sz="1200"/>
          </a:p>
          <a:p>
            <a:pPr marL="457200" lvl="0" indent="-304800" algn="l" rtl="0">
              <a:lnSpc>
                <a:spcPct val="100000"/>
              </a:lnSpc>
              <a:spcBef>
                <a:spcPts val="0"/>
              </a:spcBef>
              <a:spcAft>
                <a:spcPts val="0"/>
              </a:spcAft>
              <a:buSzPts val="1200"/>
              <a:buChar char="●"/>
            </a:pPr>
            <a:r>
              <a:rPr lang="en" sz="1200"/>
              <a:t>These research plans are linear: we pretend that before we even start, we know the nature of our discovery. </a:t>
            </a:r>
            <a:endParaRPr sz="1200"/>
          </a:p>
          <a:p>
            <a:pPr marL="0" lvl="0" indent="0" algn="l" rtl="0">
              <a:lnSpc>
                <a:spcPct val="100000"/>
              </a:lnSpc>
              <a:spcBef>
                <a:spcPts val="0"/>
              </a:spcBef>
              <a:spcAft>
                <a:spcPts val="0"/>
              </a:spcAft>
              <a:buNone/>
            </a:pPr>
            <a:endParaRPr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397945b4608_0_27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8" name="Google Shape;558;g397945b4608_0_27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solidFill>
                  <a:schemeClr val="dk1"/>
                </a:solidFill>
              </a:rPr>
              <a:t>But this linearity is pure fantasy.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In reality, research project evolve.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We start off in a linear fashion, but then quickly we get to a point where we find something unexpected and have to make a decision.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We try one thing – one path – and get to the next decision, and so on.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Often, we trace back our steps and try another direction.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In the end, we will have generated an evolutionary tree that connects all the things we tried out in the project – most of which probably didn’t lead anywhere interesting. </a:t>
            </a:r>
            <a:endParaRPr sz="1200">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397945b4608_0_27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7" name="Google Shape;567;g397945b4608_0_27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When we read the story of a project recounted in its publication, it again looks linear.</a:t>
            </a:r>
            <a:endParaRPr sz="1200"/>
          </a:p>
          <a:p>
            <a:pPr marL="914400" lvl="1" indent="-304800" algn="l" rtl="0">
              <a:lnSpc>
                <a:spcPct val="100000"/>
              </a:lnSpc>
              <a:spcBef>
                <a:spcPts val="0"/>
              </a:spcBef>
              <a:spcAft>
                <a:spcPts val="0"/>
              </a:spcAft>
              <a:buSzPts val="1200"/>
              <a:buChar char="○"/>
            </a:pPr>
            <a:r>
              <a:rPr lang="en" sz="1200"/>
              <a:t>“We hypothesized </a:t>
            </a:r>
            <a:r>
              <a:rPr lang="en" sz="1200" i="1"/>
              <a:t>this</a:t>
            </a:r>
            <a:r>
              <a:rPr lang="en" sz="1200"/>
              <a:t>. To test this, we first did </a:t>
            </a:r>
            <a:r>
              <a:rPr lang="en" sz="1200" i="1"/>
              <a:t>x</a:t>
            </a:r>
            <a:r>
              <a:rPr lang="en" sz="1200"/>
              <a:t>. This led us to next do </a:t>
            </a:r>
            <a:r>
              <a:rPr lang="en" sz="1200" i="1"/>
              <a:t>y. </a:t>
            </a:r>
            <a:r>
              <a:rPr lang="en" sz="1200"/>
              <a:t>To test the reliability of our results, we additionally did </a:t>
            </a:r>
            <a:r>
              <a:rPr lang="en" sz="1200" i="1"/>
              <a:t>z</a:t>
            </a:r>
            <a:r>
              <a:rPr lang="en" sz="1200"/>
              <a:t>. …”</a:t>
            </a:r>
            <a:endParaRPr sz="1200"/>
          </a:p>
          <a:p>
            <a:pPr marL="457200" lvl="0" indent="-304800" algn="l" rtl="0">
              <a:lnSpc>
                <a:spcPct val="100000"/>
              </a:lnSpc>
              <a:spcBef>
                <a:spcPts val="0"/>
              </a:spcBef>
              <a:spcAft>
                <a:spcPts val="0"/>
              </a:spcAft>
              <a:buSzPts val="1200"/>
              <a:buChar char="●"/>
            </a:pPr>
            <a:r>
              <a:rPr lang="en" sz="1200"/>
              <a:t>How is this possible if projects do not evolve in a linear fashion?</a:t>
            </a:r>
            <a:endParaRPr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397945b4608_0_27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4" name="Google Shape;584;g397945b4608_0_27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The solution is simple: scientific papers are not historical accounts of everything that was done in a project.</a:t>
            </a:r>
            <a:endParaRPr sz="1200"/>
          </a:p>
          <a:p>
            <a:pPr marL="457200" lvl="0" indent="-304800" algn="l" rtl="0">
              <a:lnSpc>
                <a:spcPct val="100000"/>
              </a:lnSpc>
              <a:spcBef>
                <a:spcPts val="0"/>
              </a:spcBef>
              <a:spcAft>
                <a:spcPts val="0"/>
              </a:spcAft>
              <a:buSzPts val="1200"/>
              <a:buChar char="●"/>
            </a:pPr>
            <a:r>
              <a:rPr lang="en" sz="1200"/>
              <a:t>Instead, they just recount the most interesting path through the tree – the one that led to the discovery. </a:t>
            </a:r>
            <a:endParaRPr sz="1200"/>
          </a:p>
          <a:p>
            <a:pPr marL="457200" lvl="0" indent="-304800" algn="l" rtl="0">
              <a:lnSpc>
                <a:spcPct val="100000"/>
              </a:lnSpc>
              <a:spcBef>
                <a:spcPts val="0"/>
              </a:spcBef>
              <a:spcAft>
                <a:spcPts val="0"/>
              </a:spcAft>
              <a:buSzPts val="1200"/>
              <a:buChar char="●"/>
            </a:pPr>
            <a:r>
              <a:rPr lang="en" sz="1200"/>
              <a:t>Thus, if early-career scientsist read papers to try to understand how research is done, they will get the wrong idea.</a:t>
            </a:r>
            <a:endParaRPr sz="120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397945b4608_0_27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4" name="Google Shape;594;g397945b4608_0_27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One of the most important skills in research is to navigate the evolution of a project – to come up with the ideas that allow us to proceed beyond every crisis. </a:t>
            </a:r>
            <a:endParaRPr sz="1200"/>
          </a:p>
          <a:p>
            <a:pPr marL="457200" lvl="0" indent="-304800" algn="l" rtl="0">
              <a:lnSpc>
                <a:spcPct val="100000"/>
              </a:lnSpc>
              <a:spcBef>
                <a:spcPts val="0"/>
              </a:spcBef>
              <a:spcAft>
                <a:spcPts val="0"/>
              </a:spcAft>
              <a:buSzPts val="1200"/>
              <a:buChar char="●"/>
            </a:pPr>
            <a:r>
              <a:rPr lang="en" sz="1200"/>
              <a:t>Which personality traits might be helpful for this endeavour? Which types of people are more creative?</a:t>
            </a:r>
            <a:endParaRPr sz="1200"/>
          </a:p>
          <a:p>
            <a:pPr marL="457200" lvl="0" indent="-304800" algn="l" rtl="0">
              <a:lnSpc>
                <a:spcPct val="100000"/>
              </a:lnSpc>
              <a:spcBef>
                <a:spcPts val="0"/>
              </a:spcBef>
              <a:spcAft>
                <a:spcPts val="0"/>
              </a:spcAft>
              <a:buSzPts val="1200"/>
              <a:buChar char="●"/>
            </a:pPr>
            <a:r>
              <a:rPr lang="en" sz="1200"/>
              <a:t>A common classification of personalities looks at five dimensions – the Big Five personality traits.</a:t>
            </a:r>
            <a:endParaRPr sz="1200"/>
          </a:p>
          <a:p>
            <a:pPr marL="457200" lvl="0" indent="-304800" algn="l" rtl="0">
              <a:lnSpc>
                <a:spcPct val="100000"/>
              </a:lnSpc>
              <a:spcBef>
                <a:spcPts val="0"/>
              </a:spcBef>
              <a:spcAft>
                <a:spcPts val="0"/>
              </a:spcAft>
              <a:buSzPts val="1200"/>
              <a:buChar char="●"/>
            </a:pPr>
            <a:r>
              <a:rPr lang="en" sz="1200"/>
              <a:t>Would we expect, for example, that extroverted people are more creative than introverted ones? Or that impulsive and disorganized people are more creative than more conscientious ones?</a:t>
            </a:r>
            <a:endParaRPr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397945b4608_0_27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0" name="Google Shape;600;g397945b4608_0_27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Psychologists have performed experiments to quantify the association of personality traits (the table columns) with different measures of creativity (the rows).</a:t>
            </a:r>
            <a:endParaRPr sz="1200"/>
          </a:p>
          <a:p>
            <a:pPr marL="457200" lvl="0" indent="-304800" algn="l" rtl="0">
              <a:lnSpc>
                <a:spcPct val="100000"/>
              </a:lnSpc>
              <a:spcBef>
                <a:spcPts val="0"/>
              </a:spcBef>
              <a:spcAft>
                <a:spcPts val="0"/>
              </a:spcAft>
              <a:buSzPts val="1200"/>
              <a:buChar char="●"/>
            </a:pPr>
            <a:r>
              <a:rPr lang="en" sz="1200"/>
              <a:t>Maybe surprisingly, most personality traits show no consistent association with creativity – for creativity, it does not matter if you’re neurotic, extroverted, agreeable, or conscientious.</a:t>
            </a:r>
            <a:endParaRPr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397945b4608_0_27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8" name="Google Shape;608;g397945b4608_0_27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There is just one expception: the only personality trait that is consistently and significantly associated with creativity is “openness to experience”.</a:t>
            </a:r>
            <a:endParaRPr sz="1200"/>
          </a:p>
          <a:p>
            <a:pPr marL="457200" lvl="0" indent="-304800" algn="l" rtl="0">
              <a:lnSpc>
                <a:spcPct val="100000"/>
              </a:lnSpc>
              <a:spcBef>
                <a:spcPts val="0"/>
              </a:spcBef>
              <a:spcAft>
                <a:spcPts val="0"/>
              </a:spcAft>
              <a:buSzPts val="1200"/>
              <a:buChar char="●"/>
            </a:pPr>
            <a:r>
              <a:rPr lang="en" sz="1200"/>
              <a:t>People who are more open tend to be more creative.</a:t>
            </a:r>
            <a:endParaRPr sz="1200"/>
          </a:p>
          <a:p>
            <a:pPr marL="457200" lvl="0" indent="-304800" algn="l" rtl="0">
              <a:lnSpc>
                <a:spcPct val="100000"/>
              </a:lnSpc>
              <a:spcBef>
                <a:spcPts val="0"/>
              </a:spcBef>
              <a:spcAft>
                <a:spcPts val="0"/>
              </a:spcAft>
              <a:buSzPts val="1200"/>
              <a:buChar char="●"/>
            </a:pPr>
            <a:r>
              <a:rPr lang="en" sz="1200"/>
              <a:t>Luckily, openness is not only a personality trait – it is also an attitude. </a:t>
            </a:r>
            <a:endParaRPr sz="1200"/>
          </a:p>
          <a:p>
            <a:pPr marL="457200" lvl="0" indent="-304800" algn="l" rtl="0">
              <a:lnSpc>
                <a:spcPct val="100000"/>
              </a:lnSpc>
              <a:spcBef>
                <a:spcPts val="0"/>
              </a:spcBef>
              <a:spcAft>
                <a:spcPts val="0"/>
              </a:spcAft>
              <a:buSzPts val="1200"/>
              <a:buChar char="●"/>
            </a:pPr>
            <a:r>
              <a:rPr lang="en" sz="1200"/>
              <a:t>If we want to become better scientists and we tend to be not very open naturally, we can consciously choose to be open in our projects.</a:t>
            </a:r>
            <a:endParaRPr sz="1200"/>
          </a:p>
          <a:p>
            <a:pPr marL="457200" lvl="0" indent="-304800" algn="l" rtl="0">
              <a:lnSpc>
                <a:spcPct val="100000"/>
              </a:lnSpc>
              <a:spcBef>
                <a:spcPts val="0"/>
              </a:spcBef>
              <a:spcAft>
                <a:spcPts val="0"/>
              </a:spcAft>
              <a:buSzPts val="1200"/>
              <a:buChar char="●"/>
            </a:pPr>
            <a:r>
              <a:rPr lang="en" sz="1200"/>
              <a:t>For example, we can discuss our project with colleagues from diverse backgrounds, with the explicit goal of following some of the leads that they give us. </a:t>
            </a:r>
            <a:endParaRPr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3979feb125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6" name="Google Shape;616;g3979feb125e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 sz="1200">
                <a:solidFill>
                  <a:schemeClr val="dk1"/>
                </a:solidFill>
              </a:rPr>
              <a:t>We now start with the micro-view: the tools of the creative side of the scientific process. </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This session describes the simplest and arguably most powerful tool for creativity: the creative discussion with someone else. </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It’s not only important to talk – it is equally important how we talk.</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The contents of this session are largely based on two publications by Itai &amp; Martin:</a:t>
            </a:r>
            <a:endParaRPr sz="1200">
              <a:solidFill>
                <a:schemeClr val="dk1"/>
              </a:solidFill>
            </a:endParaRPr>
          </a:p>
          <a:p>
            <a:pPr marL="457200" lvl="0" indent="0" algn="l" rtl="0">
              <a:lnSpc>
                <a:spcPct val="100000"/>
              </a:lnSpc>
              <a:spcBef>
                <a:spcPts val="0"/>
              </a:spcBef>
              <a:spcAft>
                <a:spcPts val="0"/>
              </a:spcAft>
              <a:buNone/>
            </a:pPr>
            <a:r>
              <a:rPr lang="en" sz="1200" u="sng">
                <a:solidFill>
                  <a:schemeClr val="hlink"/>
                </a:solidFill>
                <a:hlinkClick r:id="rId3"/>
              </a:rPr>
              <a:t>https://dx.doi.org/10.1186/s13059-021-02575-w</a:t>
            </a:r>
            <a:r>
              <a:rPr lang="en" sz="1200">
                <a:solidFill>
                  <a:schemeClr val="dk1"/>
                </a:solidFill>
              </a:rPr>
              <a:t> </a:t>
            </a:r>
            <a:br>
              <a:rPr lang="en" sz="1200">
                <a:solidFill>
                  <a:schemeClr val="dk1"/>
                </a:solidFill>
              </a:rPr>
            </a:br>
            <a:r>
              <a:rPr lang="en" sz="1200" u="sng">
                <a:solidFill>
                  <a:schemeClr val="hlink"/>
                </a:solidFill>
                <a:hlinkClick r:id="rId4"/>
              </a:rPr>
              <a:t>https://www.nature.com/articles/s41587-023-02074-2</a:t>
            </a:r>
            <a:r>
              <a:rPr lang="en" sz="1200">
                <a:solidFill>
                  <a:schemeClr val="dk1"/>
                </a:solidFill>
              </a:rPr>
              <a:t> </a:t>
            </a:r>
            <a:endParaRPr sz="1200">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3979feb125e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3979feb125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A crucial part of the scientific method has always been to take a walk with a friend.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Here are just some (semi-random) examples: Drew Weissman &amp; Ktalin Karikó; Emmanuelle Charpentier &amp; Jennifer Doudna; Daniel Kahneman &amp; Amos Tversky</a:t>
            </a:r>
            <a:endParaRPr sz="1200">
              <a:solidFill>
                <a:schemeClr val="dk1"/>
              </a:solidFill>
            </a:endParaRPr>
          </a:p>
          <a:p>
            <a:pPr marL="457200" lvl="0" indent="-304800" algn="l" rtl="0">
              <a:spcBef>
                <a:spcPts val="0"/>
              </a:spcBef>
              <a:spcAft>
                <a:spcPts val="0"/>
              </a:spcAft>
              <a:buClr>
                <a:schemeClr val="dk1"/>
              </a:buClr>
              <a:buSzPts val="1200"/>
              <a:buChar char="●"/>
            </a:pPr>
            <a:r>
              <a:rPr lang="en" sz="1200"/>
              <a:t>So what is it about these conversations that makes us creative?</a:t>
            </a:r>
            <a:endParaRPr sz="12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3979feb125e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0" name="Google Shape;630;g3979feb125e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The advantages of talking with someone are already listed in this old book by Beveridge:</a:t>
            </a:r>
            <a:endParaRPr sz="1200"/>
          </a:p>
          <a:p>
            <a:pPr marL="457200" lvl="0" indent="-304800" algn="l" rtl="0">
              <a:lnSpc>
                <a:spcPct val="100000"/>
              </a:lnSpc>
              <a:spcBef>
                <a:spcPts val="0"/>
              </a:spcBef>
              <a:spcAft>
                <a:spcPts val="0"/>
              </a:spcAft>
              <a:buSzPts val="1200"/>
              <a:buChar char="●"/>
            </a:pPr>
            <a:r>
              <a:rPr lang="en" sz="1200"/>
              <a:t>Talking your ideas </a:t>
            </a:r>
            <a:r>
              <a:rPr lang="en" sz="1200">
                <a:solidFill>
                  <a:schemeClr val="dk1"/>
                </a:solidFill>
              </a:rPr>
              <a:t>out loud</a:t>
            </a:r>
            <a:r>
              <a:rPr lang="en" sz="1200"/>
              <a:t> forces you to put the jumbled mess in your brain into a linear structure – to sort your thoughts and check their logic.</a:t>
            </a:r>
            <a:endParaRPr sz="1200"/>
          </a:p>
          <a:p>
            <a:pPr marL="457200" lvl="0" indent="-304800" algn="l" rtl="0">
              <a:lnSpc>
                <a:spcPct val="100000"/>
              </a:lnSpc>
              <a:spcBef>
                <a:spcPts val="0"/>
              </a:spcBef>
              <a:spcAft>
                <a:spcPts val="0"/>
              </a:spcAft>
              <a:buSzPts val="1200"/>
              <a:buChar char="●"/>
            </a:pPr>
            <a:r>
              <a:rPr lang="en" sz="1200"/>
              <a:t>Together, you can pool your knowledge. For example, your colleague might recall an obscure paper with some relevant information that you never heard of; or she might see a connection to another phenomenon that you hadn’t thought of.  </a:t>
            </a:r>
            <a:endParaRPr sz="1200"/>
          </a:p>
          <a:p>
            <a:pPr marL="457200" lvl="0" indent="-304800" algn="l" rtl="0">
              <a:lnSpc>
                <a:spcPct val="100000"/>
              </a:lnSpc>
              <a:spcBef>
                <a:spcPts val="0"/>
              </a:spcBef>
              <a:spcAft>
                <a:spcPts val="0"/>
              </a:spcAft>
              <a:buSzPts val="1200"/>
              <a:buChar char="●"/>
            </a:pPr>
            <a:r>
              <a:rPr lang="en" sz="1200"/>
              <a:t>The other person can question your assumptions and the logic of your argument, forcing you to evaluate their reliability.</a:t>
            </a:r>
            <a:endParaRPr sz="1200"/>
          </a:p>
          <a:p>
            <a:pPr marL="457200" lvl="0" indent="-304800" algn="l" rtl="0">
              <a:lnSpc>
                <a:spcPct val="100000"/>
              </a:lnSpc>
              <a:spcBef>
                <a:spcPts val="0"/>
              </a:spcBef>
              <a:spcAft>
                <a:spcPts val="0"/>
              </a:spcAft>
              <a:buSzPts val="1200"/>
              <a:buChar char="●"/>
            </a:pPr>
            <a:r>
              <a:rPr lang="en" sz="1200"/>
              <a:t>The other person can encourage you when you’re stuck in a crisis. </a:t>
            </a:r>
            <a:endParaRPr sz="1200"/>
          </a:p>
          <a:p>
            <a:pPr marL="457200" lvl="0" indent="-304800" algn="l" rtl="0">
              <a:lnSpc>
                <a:spcPct val="100000"/>
              </a:lnSpc>
              <a:spcBef>
                <a:spcPts val="0"/>
              </a:spcBef>
              <a:spcAft>
                <a:spcPts val="0"/>
              </a:spcAft>
              <a:buSzPts val="1200"/>
              <a:buChar char="●"/>
            </a:pPr>
            <a:r>
              <a:rPr lang="en" sz="1200"/>
              <a:t>...</a:t>
            </a:r>
            <a:endParaRPr sz="12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3979feb125e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3979feb125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If talking to people helps your creativity, maybe talking to many people at once is even better?</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So, you might think the solution is brainstorming, where many people try to be creative together – but traditional brainstorming is not ideal.</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The same may be true for many lab meetings.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Why? </a:t>
            </a:r>
            <a:endParaRPr sz="1200">
              <a:solidFill>
                <a:schemeClr val="dk1"/>
              </a:solidFill>
            </a:endParaRPr>
          </a:p>
          <a:p>
            <a:pPr marL="914400" lvl="1" indent="-304800" algn="l" rtl="0">
              <a:spcBef>
                <a:spcPts val="0"/>
              </a:spcBef>
              <a:spcAft>
                <a:spcPts val="0"/>
              </a:spcAft>
              <a:buClr>
                <a:schemeClr val="dk1"/>
              </a:buClr>
              <a:buSzPts val="1200"/>
              <a:buChar char="○"/>
            </a:pPr>
            <a:r>
              <a:rPr lang="en" sz="1200">
                <a:solidFill>
                  <a:schemeClr val="dk1"/>
                </a:solidFill>
              </a:rPr>
              <a:t>Which topics to follow gets decided in an ad-hoc way;</a:t>
            </a:r>
            <a:endParaRPr sz="1200">
              <a:solidFill>
                <a:schemeClr val="dk1"/>
              </a:solidFill>
            </a:endParaRPr>
          </a:p>
          <a:p>
            <a:pPr marL="914400" lvl="1" indent="-304800" algn="l" rtl="0">
              <a:spcBef>
                <a:spcPts val="0"/>
              </a:spcBef>
              <a:spcAft>
                <a:spcPts val="0"/>
              </a:spcAft>
              <a:buClr>
                <a:schemeClr val="dk1"/>
              </a:buClr>
              <a:buSzPts val="1200"/>
              <a:buChar char="○"/>
            </a:pPr>
            <a:r>
              <a:rPr lang="en" sz="1200">
                <a:solidFill>
                  <a:schemeClr val="dk1"/>
                </a:solidFill>
              </a:rPr>
              <a:t>There is diffusion of responsibility: some people stay silent (“The others are already talking, so I don’t need to say anything”);</a:t>
            </a:r>
            <a:endParaRPr sz="1200">
              <a:solidFill>
                <a:schemeClr val="dk1"/>
              </a:solidFill>
            </a:endParaRPr>
          </a:p>
          <a:p>
            <a:pPr marL="914400" lvl="1" indent="-304800" algn="l" rtl="0">
              <a:spcBef>
                <a:spcPts val="0"/>
              </a:spcBef>
              <a:spcAft>
                <a:spcPts val="0"/>
              </a:spcAft>
              <a:buClr>
                <a:schemeClr val="dk1"/>
              </a:buClr>
              <a:buSzPts val="1200"/>
              <a:buChar char="○"/>
            </a:pPr>
            <a:r>
              <a:rPr lang="en" sz="1200">
                <a:solidFill>
                  <a:schemeClr val="dk1"/>
                </a:solidFill>
              </a:rPr>
              <a:t>There is judgement of ideas;</a:t>
            </a:r>
            <a:endParaRPr sz="1200">
              <a:solidFill>
                <a:schemeClr val="dk1"/>
              </a:solidFill>
            </a:endParaRPr>
          </a:p>
          <a:p>
            <a:pPr marL="914400" lvl="1" indent="-304800" algn="l" rtl="0">
              <a:spcBef>
                <a:spcPts val="0"/>
              </a:spcBef>
              <a:spcAft>
                <a:spcPts val="0"/>
              </a:spcAft>
              <a:buClr>
                <a:schemeClr val="dk1"/>
              </a:buClr>
              <a:buSzPts val="1200"/>
              <a:buChar char="○"/>
            </a:pPr>
            <a:r>
              <a:rPr lang="en" sz="1200">
                <a:solidFill>
                  <a:schemeClr val="dk1"/>
                </a:solidFill>
              </a:rPr>
              <a:t>Ideas do not get developed;</a:t>
            </a:r>
            <a:endParaRPr sz="1200">
              <a:solidFill>
                <a:schemeClr val="dk1"/>
              </a:solidFill>
            </a:endParaRPr>
          </a:p>
          <a:p>
            <a:pPr marL="914400" lvl="1" indent="-304800" algn="l" rtl="0">
              <a:spcBef>
                <a:spcPts val="0"/>
              </a:spcBef>
              <a:spcAft>
                <a:spcPts val="0"/>
              </a:spcAft>
              <a:buClr>
                <a:schemeClr val="dk1"/>
              </a:buClr>
              <a:buSzPts val="1200"/>
              <a:buChar char="○"/>
            </a:pPr>
            <a:r>
              <a:rPr lang="en" sz="1200">
                <a:solidFill>
                  <a:schemeClr val="dk1"/>
                </a:solidFill>
              </a:rPr>
              <a:t>The strongest voices may decide the course of the discussion.</a:t>
            </a:r>
            <a:endParaRPr sz="1200">
              <a:solidFill>
                <a:schemeClr val="dk1"/>
              </a:solidFill>
            </a:endParaRPr>
          </a:p>
          <a:p>
            <a:pPr marL="0" lvl="0" indent="0" algn="l" rtl="0">
              <a:spcBef>
                <a:spcPts val="0"/>
              </a:spcBef>
              <a:spcAft>
                <a:spcPts val="0"/>
              </a:spcAft>
              <a:buNone/>
            </a:pPr>
            <a:endParaRPr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3979feb125e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3979feb125e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Another important reason why brainstorming doesn’t work is ‘group-think’.</a:t>
            </a:r>
            <a:endParaRPr sz="1200"/>
          </a:p>
          <a:p>
            <a:pPr marL="457200" lvl="0" indent="-304800" algn="l" rtl="0">
              <a:spcBef>
                <a:spcPts val="0"/>
              </a:spcBef>
              <a:spcAft>
                <a:spcPts val="0"/>
              </a:spcAft>
              <a:buSzPts val="1200"/>
              <a:buChar char="●"/>
            </a:pPr>
            <a:r>
              <a:rPr lang="en" sz="1200"/>
              <a:t>The problem is conformity -  </a:t>
            </a:r>
            <a:r>
              <a:rPr lang="en" sz="1200">
                <a:solidFill>
                  <a:schemeClr val="dk1"/>
                </a:solidFill>
              </a:rPr>
              <a:t>adjusting our behavior or thinking to coincide with a group standard.</a:t>
            </a:r>
            <a:endParaRPr sz="1200">
              <a:solidFill>
                <a:schemeClr val="dk1"/>
              </a:solidFill>
            </a:endParaRPr>
          </a:p>
          <a:p>
            <a:pPr marL="457200" lvl="0" indent="-304800" algn="l" rtl="0">
              <a:lnSpc>
                <a:spcPct val="115000"/>
              </a:lnSpc>
              <a:spcBef>
                <a:spcPts val="0"/>
              </a:spcBef>
              <a:spcAft>
                <a:spcPts val="0"/>
              </a:spcAft>
              <a:buSzPts val="1200"/>
              <a:buChar char="●"/>
            </a:pPr>
            <a:r>
              <a:rPr lang="en" sz="1200">
                <a:solidFill>
                  <a:schemeClr val="dk1"/>
                </a:solidFill>
              </a:rPr>
              <a:t>This was demonstrated in the Solomon Asch Experiment (1951): </a:t>
            </a:r>
            <a:endParaRPr sz="1200">
              <a:solidFill>
                <a:schemeClr val="dk1"/>
              </a:solidFill>
            </a:endParaRPr>
          </a:p>
          <a:p>
            <a:pPr marL="914400" lvl="1" indent="-304800" algn="l" rtl="0">
              <a:lnSpc>
                <a:spcPct val="115000"/>
              </a:lnSpc>
              <a:spcBef>
                <a:spcPts val="0"/>
              </a:spcBef>
              <a:spcAft>
                <a:spcPts val="0"/>
              </a:spcAft>
              <a:buClr>
                <a:schemeClr val="dk1"/>
              </a:buClr>
              <a:buSzPts val="1200"/>
              <a:buChar char="○"/>
            </a:pPr>
            <a:r>
              <a:rPr lang="en" sz="1200">
                <a:solidFill>
                  <a:schemeClr val="dk1"/>
                </a:solidFill>
              </a:rPr>
              <a:t>The task is to say which one of A,B,C is most equal in length to the line on the left. </a:t>
            </a:r>
            <a:endParaRPr sz="1200">
              <a:solidFill>
                <a:schemeClr val="dk1"/>
              </a:solidFill>
            </a:endParaRPr>
          </a:p>
          <a:p>
            <a:pPr marL="914400" lvl="1" indent="-304800" algn="l" rtl="0">
              <a:lnSpc>
                <a:spcPct val="115000"/>
              </a:lnSpc>
              <a:spcBef>
                <a:spcPts val="0"/>
              </a:spcBef>
              <a:spcAft>
                <a:spcPts val="0"/>
              </a:spcAft>
              <a:buClr>
                <a:schemeClr val="dk1"/>
              </a:buClr>
              <a:buSzPts val="1200"/>
              <a:buChar char="○"/>
            </a:pPr>
            <a:r>
              <a:rPr lang="en" sz="1200">
                <a:solidFill>
                  <a:schemeClr val="dk1"/>
                </a:solidFill>
              </a:rPr>
              <a:t>A subject is put in a group of people (for example, in this room).</a:t>
            </a:r>
            <a:endParaRPr sz="1200">
              <a:solidFill>
                <a:schemeClr val="dk1"/>
              </a:solidFill>
            </a:endParaRPr>
          </a:p>
          <a:p>
            <a:pPr marL="914400" lvl="1" indent="-304800" algn="l" rtl="0">
              <a:lnSpc>
                <a:spcPct val="115000"/>
              </a:lnSpc>
              <a:spcBef>
                <a:spcPts val="0"/>
              </a:spcBef>
              <a:spcAft>
                <a:spcPts val="0"/>
              </a:spcAft>
              <a:buClr>
                <a:schemeClr val="dk1"/>
              </a:buClr>
              <a:buSzPts val="1200"/>
              <a:buChar char="○"/>
            </a:pPr>
            <a:r>
              <a:rPr lang="en" sz="1200">
                <a:solidFill>
                  <a:schemeClr val="dk1"/>
                </a:solidFill>
              </a:rPr>
              <a:t>If asked directly, 99% of participants correctly identify C (you can ask a particular person in the audience). </a:t>
            </a:r>
            <a:endParaRPr sz="1200">
              <a:solidFill>
                <a:schemeClr val="dk1"/>
              </a:solidFill>
            </a:endParaRPr>
          </a:p>
          <a:p>
            <a:pPr marL="914400" lvl="1" indent="-304800" algn="l" rtl="0">
              <a:lnSpc>
                <a:spcPct val="115000"/>
              </a:lnSpc>
              <a:spcBef>
                <a:spcPts val="0"/>
              </a:spcBef>
              <a:spcAft>
                <a:spcPts val="0"/>
              </a:spcAft>
              <a:buClr>
                <a:schemeClr val="dk1"/>
              </a:buClr>
              <a:buSzPts val="1200"/>
              <a:buChar char="○"/>
            </a:pPr>
            <a:r>
              <a:rPr lang="en" sz="1200">
                <a:solidFill>
                  <a:schemeClr val="dk1"/>
                </a:solidFill>
              </a:rPr>
              <a:t>However, unbeknownst to the subject, the other people in the room are actors that are paid to give the same wrong answer, e.g., A.</a:t>
            </a:r>
            <a:endParaRPr sz="1200">
              <a:solidFill>
                <a:schemeClr val="dk1"/>
              </a:solidFill>
            </a:endParaRPr>
          </a:p>
          <a:p>
            <a:pPr marL="914400" lvl="1" indent="-304800" algn="l" rtl="0">
              <a:lnSpc>
                <a:spcPct val="115000"/>
              </a:lnSpc>
              <a:spcBef>
                <a:spcPts val="0"/>
              </a:spcBef>
              <a:spcAft>
                <a:spcPts val="0"/>
              </a:spcAft>
              <a:buClr>
                <a:schemeClr val="dk1"/>
              </a:buClr>
              <a:buSzPts val="1200"/>
              <a:buChar char="○"/>
            </a:pPr>
            <a:r>
              <a:rPr lang="en" sz="1200">
                <a:solidFill>
                  <a:schemeClr val="dk1"/>
                </a:solidFill>
              </a:rPr>
              <a:t>If we first ask four of the actors, and they all say “A”, then the probability that the subject also wrongly says “A” becomes 50%. </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We are different people when we are in a group!</a:t>
            </a:r>
            <a:endParaRPr sz="1200">
              <a:solidFill>
                <a:schemeClr val="dk1"/>
              </a:solidFill>
            </a:endParaRPr>
          </a:p>
          <a:p>
            <a:pPr marL="0" lvl="0" indent="0" algn="l" rtl="0">
              <a:spcBef>
                <a:spcPts val="1200"/>
              </a:spcBef>
              <a:spcAft>
                <a:spcPts val="0"/>
              </a:spcAft>
              <a:buNone/>
            </a:pPr>
            <a:r>
              <a:rPr lang="en" sz="1200"/>
              <a:t>Land: So a big group may not be the way to go for creative discussions</a:t>
            </a:r>
            <a:endParaRPr sz="12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3979feb125e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3979feb125e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So large groups may often not be ideal. What then is the ideal group size?</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There is a fascinating paper about this from 2019.</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The curves summarize data from citation networks of scientific papers from a given year.</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The x-axis shows the number of authors.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The red curve shows how often the papers were cited (corresponding to the right y-axis). </a:t>
            </a:r>
            <a:endParaRPr sz="1200">
              <a:solidFill>
                <a:schemeClr val="dk1"/>
              </a:solidFill>
            </a:endParaRPr>
          </a:p>
          <a:p>
            <a:pPr marL="914400" lvl="1" indent="-304800" algn="l" rtl="0">
              <a:spcBef>
                <a:spcPts val="0"/>
              </a:spcBef>
              <a:spcAft>
                <a:spcPts val="0"/>
              </a:spcAft>
              <a:buClr>
                <a:schemeClr val="dk1"/>
              </a:buClr>
              <a:buSzPts val="1200"/>
              <a:buChar char="○"/>
            </a:pPr>
            <a:r>
              <a:rPr lang="en" sz="1200">
                <a:solidFill>
                  <a:schemeClr val="dk1"/>
                </a:solidFill>
              </a:rPr>
              <a:t>Papers with more authors tend to get more citations: large teams are good at doing science that gets noticed.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But are large teams also creative? </a:t>
            </a:r>
            <a:endParaRPr sz="1200">
              <a:solidFill>
                <a:schemeClr val="dk1"/>
              </a:solidFill>
            </a:endParaRPr>
          </a:p>
          <a:p>
            <a:pPr marL="914400" lvl="1" indent="-304800" algn="l" rtl="0">
              <a:spcBef>
                <a:spcPts val="0"/>
              </a:spcBef>
              <a:spcAft>
                <a:spcPts val="0"/>
              </a:spcAft>
              <a:buClr>
                <a:schemeClr val="dk1"/>
              </a:buClr>
              <a:buSzPts val="1200"/>
              <a:buChar char="○"/>
            </a:pPr>
            <a:r>
              <a:rPr lang="en" sz="1200">
                <a:solidFill>
                  <a:schemeClr val="dk1"/>
                </a:solidFill>
              </a:rPr>
              <a:t>To measure creativity, the study authors measured the extent to which later papers cited only a given paper, but not the older literature referenced in that paper. </a:t>
            </a:r>
            <a:endParaRPr sz="1200">
              <a:solidFill>
                <a:schemeClr val="dk1"/>
              </a:solidFill>
            </a:endParaRPr>
          </a:p>
          <a:p>
            <a:pPr marL="914400" lvl="1" indent="-304800" algn="l" rtl="0">
              <a:spcBef>
                <a:spcPts val="0"/>
              </a:spcBef>
              <a:spcAft>
                <a:spcPts val="0"/>
              </a:spcAft>
              <a:buClr>
                <a:schemeClr val="dk1"/>
              </a:buClr>
              <a:buSzPts val="1200"/>
              <a:buChar char="○"/>
            </a:pPr>
            <a:r>
              <a:rPr lang="en" sz="1200">
                <a:solidFill>
                  <a:schemeClr val="dk1"/>
                </a:solidFill>
              </a:rPr>
              <a:t>If only this work – but not the older literture – is cited, this indicates that the work said something new – something creative, something disruptive. </a:t>
            </a:r>
            <a:endParaRPr sz="1200">
              <a:solidFill>
                <a:schemeClr val="dk1"/>
              </a:solidFill>
            </a:endParaRPr>
          </a:p>
          <a:p>
            <a:pPr marL="914400" lvl="1" indent="-304800" algn="l" rtl="0">
              <a:spcBef>
                <a:spcPts val="0"/>
              </a:spcBef>
              <a:spcAft>
                <a:spcPts val="0"/>
              </a:spcAft>
              <a:buClr>
                <a:schemeClr val="dk1"/>
              </a:buClr>
              <a:buSzPts val="1200"/>
              <a:buChar char="○"/>
            </a:pPr>
            <a:r>
              <a:rPr lang="en" sz="1200">
                <a:solidFill>
                  <a:schemeClr val="dk1"/>
                </a:solidFill>
              </a:rPr>
              <a:t>This tendency is summarized by the green curve, the ‘disruption percentile’. </a:t>
            </a:r>
            <a:endParaRPr sz="1200">
              <a:solidFill>
                <a:schemeClr val="dk1"/>
              </a:solidFill>
            </a:endParaRPr>
          </a:p>
          <a:p>
            <a:pPr marL="914400" lvl="1" indent="-304800" algn="l" rtl="0">
              <a:spcBef>
                <a:spcPts val="0"/>
              </a:spcBef>
              <a:spcAft>
                <a:spcPts val="0"/>
              </a:spcAft>
              <a:buClr>
                <a:schemeClr val="dk1"/>
              </a:buClr>
              <a:buSzPts val="1200"/>
              <a:buChar char="○"/>
            </a:pPr>
            <a:r>
              <a:rPr lang="en" sz="1200">
                <a:solidFill>
                  <a:schemeClr val="dk1"/>
                </a:solidFill>
              </a:rPr>
              <a:t>Papers published by the smallest teams are most disruptive – creativity drops with the number of authors.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The most creative teams were those of 2 people, and there’s a sharp drop for more than 3 people.</a:t>
            </a:r>
            <a:endParaRPr sz="1200">
              <a:solidFill>
                <a:schemeClr val="dk1"/>
              </a:solidFill>
            </a:endParaRPr>
          </a:p>
          <a:p>
            <a:pPr marL="0" lvl="0" indent="0" algn="l" rtl="0">
              <a:spcBef>
                <a:spcPts val="0"/>
              </a:spcBef>
              <a:spcAft>
                <a:spcPts val="0"/>
              </a:spcAft>
              <a:buNone/>
            </a:pPr>
            <a:endParaRPr sz="1200">
              <a:solidFill>
                <a:schemeClr val="dk1"/>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3979feb125e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1" name="Google Shape;661;g3979feb125e_0_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 sz="1200">
                <a:solidFill>
                  <a:schemeClr val="dk1"/>
                </a:solidFill>
              </a:rPr>
              <a:t>Thus, creativity appears to thrive when just two people are talking to each other.</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Discussions are best one-on-one – it takes two to talk. </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If we’re lucky, we find one or more </a:t>
            </a:r>
            <a:r>
              <a:rPr lang="en" sz="1200" b="1">
                <a:solidFill>
                  <a:schemeClr val="dk1"/>
                </a:solidFill>
              </a:rPr>
              <a:t>science buddies</a:t>
            </a:r>
            <a:r>
              <a:rPr lang="en" sz="1200">
                <a:solidFill>
                  <a:schemeClr val="dk1"/>
                </a:solidFill>
              </a:rPr>
              <a:t>: other researchers with whom we can have productive creative discussions, again and again.</a:t>
            </a:r>
            <a:endParaRPr sz="1200">
              <a:solidFill>
                <a:schemeClr val="dk1"/>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3979feb125e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g3979feb125e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It’s not enough to talk. It’s equally important how we talk. </a:t>
            </a:r>
            <a:endParaRPr sz="1200"/>
          </a:p>
          <a:p>
            <a:pPr marL="457200" lvl="0" indent="-304800" algn="l" rtl="0">
              <a:lnSpc>
                <a:spcPct val="100000"/>
              </a:lnSpc>
              <a:spcBef>
                <a:spcPts val="0"/>
              </a:spcBef>
              <a:spcAft>
                <a:spcPts val="0"/>
              </a:spcAft>
              <a:buSzPts val="1200"/>
              <a:buChar char="●"/>
            </a:pPr>
            <a:r>
              <a:rPr lang="en" sz="1200"/>
              <a:t>Here, we borrow from improvisational theatre, where actors perform without a script – they spontaneously come up with what happens. </a:t>
            </a:r>
            <a:endParaRPr sz="1200"/>
          </a:p>
          <a:p>
            <a:pPr marL="457200" lvl="0" indent="-304800" algn="l" rtl="0">
              <a:lnSpc>
                <a:spcPct val="100000"/>
              </a:lnSpc>
              <a:spcBef>
                <a:spcPts val="0"/>
              </a:spcBef>
              <a:spcAft>
                <a:spcPts val="0"/>
              </a:spcAft>
              <a:buSzPts val="1200"/>
              <a:buChar char="●"/>
            </a:pPr>
            <a:r>
              <a:rPr lang="en" sz="1200"/>
              <a:t>A central rool of improvisational theatre is the “Yes, and…” rule. </a:t>
            </a:r>
            <a:endParaRPr sz="1200"/>
          </a:p>
          <a:p>
            <a:pPr marL="457200" lvl="0" indent="-304800" algn="l" rtl="0">
              <a:lnSpc>
                <a:spcPct val="100000"/>
              </a:lnSpc>
              <a:spcBef>
                <a:spcPts val="0"/>
              </a:spcBef>
              <a:spcAft>
                <a:spcPts val="0"/>
              </a:spcAft>
              <a:buSzPts val="1200"/>
              <a:buChar char="●"/>
            </a:pPr>
            <a:r>
              <a:rPr lang="en" sz="1200"/>
              <a:t>It means that you must avoid blocking the other person. You don’t have to agree with everything the other person says – but you have to give their idea a chance to develop. </a:t>
            </a:r>
            <a:endParaRPr sz="1200"/>
          </a:p>
          <a:p>
            <a:pPr marL="914400" lvl="1" indent="-304800" algn="l" rtl="0">
              <a:lnSpc>
                <a:spcPct val="100000"/>
              </a:lnSpc>
              <a:spcBef>
                <a:spcPts val="0"/>
              </a:spcBef>
              <a:spcAft>
                <a:spcPts val="0"/>
              </a:spcAft>
              <a:buSzPts val="1200"/>
              <a:buChar char="○"/>
            </a:pPr>
            <a:r>
              <a:rPr lang="en" sz="1200"/>
              <a:t>For example, if you say: “There’s a pink elephant in the corner of the room” and I say: “No, there’s nothing there”, the play will go nowhere. Instead, I could say: “Really? To me, it looks more like a big giraffe” and keep the idea developing.</a:t>
            </a:r>
            <a:endParaRPr sz="1200"/>
          </a:p>
          <a:p>
            <a:pPr marL="457200" lvl="0" indent="-304800" algn="l" rtl="0">
              <a:lnSpc>
                <a:spcPct val="100000"/>
              </a:lnSpc>
              <a:spcBef>
                <a:spcPts val="0"/>
              </a:spcBef>
              <a:spcAft>
                <a:spcPts val="0"/>
              </a:spcAft>
              <a:buSzPts val="1200"/>
              <a:buChar char="●"/>
            </a:pPr>
            <a:r>
              <a:rPr lang="en" sz="1200"/>
              <a:t>It’s the same in science. </a:t>
            </a:r>
            <a:endParaRPr sz="1200"/>
          </a:p>
          <a:p>
            <a:pPr marL="914400" lvl="1" indent="-304800" algn="l" rtl="0">
              <a:lnSpc>
                <a:spcPct val="100000"/>
              </a:lnSpc>
              <a:spcBef>
                <a:spcPts val="0"/>
              </a:spcBef>
              <a:spcAft>
                <a:spcPts val="0"/>
              </a:spcAft>
              <a:buSzPts val="1200"/>
              <a:buChar char="○"/>
            </a:pPr>
            <a:r>
              <a:rPr lang="en" sz="1200"/>
              <a:t>If my first reaction to your idea is: “No, that can’t be - there is a paper by Smith and Jones from 1973 that clearly disproved this idea”, then the idea is dead.</a:t>
            </a:r>
            <a:endParaRPr sz="1200"/>
          </a:p>
          <a:p>
            <a:pPr marL="914400" lvl="1" indent="-304800" algn="l" rtl="0">
              <a:lnSpc>
                <a:spcPct val="100000"/>
              </a:lnSpc>
              <a:spcBef>
                <a:spcPts val="0"/>
              </a:spcBef>
              <a:spcAft>
                <a:spcPts val="0"/>
              </a:spcAft>
              <a:buSzPts val="1200"/>
              <a:buChar char="○"/>
            </a:pPr>
            <a:r>
              <a:rPr lang="en" sz="1200"/>
              <a:t>Instead, I could say: “Interesting idea. How do you think it fits with the results of </a:t>
            </a:r>
            <a:r>
              <a:rPr lang="en" sz="1200">
                <a:solidFill>
                  <a:schemeClr val="dk1"/>
                </a:solidFill>
              </a:rPr>
              <a:t>Smith and Jones from 1973, who found </a:t>
            </a:r>
            <a:r>
              <a:rPr lang="en" sz="1200" i="1">
                <a:solidFill>
                  <a:schemeClr val="dk1"/>
                </a:solidFill>
              </a:rPr>
              <a:t>x</a:t>
            </a:r>
            <a:r>
              <a:rPr lang="en" sz="1200">
                <a:solidFill>
                  <a:schemeClr val="dk1"/>
                </a:solidFill>
              </a:rPr>
              <a:t>?”. This gives the idea a chance to develop.</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Freshly born ideas are vulnerable, and they’re ugly. It’s easy to dismiss them, and it’s easy to kill them.</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If we use the “Yes, and…” attitude, we’re good science buddies – we help ideas to grow instead of killing them.</a:t>
            </a:r>
            <a:endParaRPr sz="1200">
              <a:solidFill>
                <a:schemeClr val="dk1"/>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3979feb125e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g3979feb125e_0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Being creative makes us vulnerable. If someone shoots down our ideas, we may feel attacked as a person.</a:t>
            </a:r>
            <a:endParaRPr/>
          </a:p>
          <a:p>
            <a:pPr marL="457200" lvl="0" indent="-298450" algn="l" rtl="0">
              <a:spcBef>
                <a:spcPts val="0"/>
              </a:spcBef>
              <a:spcAft>
                <a:spcPts val="0"/>
              </a:spcAft>
              <a:buSzPts val="1100"/>
              <a:buChar char="●"/>
            </a:pPr>
            <a:r>
              <a:rPr lang="en"/>
              <a:t>Judgement – by ourselves or by others – stiles creativity.</a:t>
            </a:r>
            <a:endParaRPr/>
          </a:p>
          <a:p>
            <a:pPr marL="457200" lvl="0" indent="-298450" algn="l" rtl="0">
              <a:spcBef>
                <a:spcPts val="0"/>
              </a:spcBef>
              <a:spcAft>
                <a:spcPts val="0"/>
              </a:spcAft>
              <a:buSzPts val="1100"/>
              <a:buChar char="●"/>
            </a:pPr>
            <a:r>
              <a:rPr lang="en"/>
              <a:t>The “Yes, and…” attitude also helps to make people feel comfortable.</a:t>
            </a:r>
            <a:endParaRPr/>
          </a:p>
          <a:p>
            <a:pPr marL="457200" lvl="0" indent="-298450" algn="l" rtl="0">
              <a:spcBef>
                <a:spcPts val="0"/>
              </a:spcBef>
              <a:spcAft>
                <a:spcPts val="0"/>
              </a:spcAft>
              <a:buSzPts val="1100"/>
              <a:buChar char="●"/>
            </a:pPr>
            <a:r>
              <a:rPr lang="en"/>
              <a:t>The picture shows the Miles Davis Quintett.</a:t>
            </a:r>
            <a:endParaRPr/>
          </a:p>
          <a:p>
            <a:pPr marL="914400" lvl="1" indent="-298450" algn="l" rtl="0">
              <a:spcBef>
                <a:spcPts val="0"/>
              </a:spcBef>
              <a:spcAft>
                <a:spcPts val="0"/>
              </a:spcAft>
              <a:buSzPts val="1100"/>
              <a:buChar char="○"/>
            </a:pPr>
            <a:r>
              <a:rPr lang="en"/>
              <a:t>In one concert, Herbie Hancock on the piano (left) accidentally played a chord that was totally wrong – so wrong thast he spontaneously put his hands over his ears.</a:t>
            </a:r>
            <a:endParaRPr/>
          </a:p>
          <a:p>
            <a:pPr marL="914400" lvl="1" indent="-298450" algn="l" rtl="0">
              <a:spcBef>
                <a:spcPts val="0"/>
              </a:spcBef>
              <a:spcAft>
                <a:spcPts val="0"/>
              </a:spcAft>
              <a:buSzPts val="1100"/>
              <a:buChar char="○"/>
            </a:pPr>
            <a:r>
              <a:rPr lang="en"/>
              <a:t>Miles Davis (center) briefly paused his solo, and then continued his melody in a way that made the wrong chord right. </a:t>
            </a:r>
            <a:endParaRPr/>
          </a:p>
          <a:p>
            <a:pPr marL="914400" lvl="1" indent="-298450" algn="l" rtl="0">
              <a:spcBef>
                <a:spcPts val="0"/>
              </a:spcBef>
              <a:spcAft>
                <a:spcPts val="0"/>
              </a:spcAft>
              <a:buSzPts val="1100"/>
              <a:buChar char="○"/>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g3979feb125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2" name="Google Shape;682;g3979feb125e_0_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solidFill>
                  <a:schemeClr val="dk1"/>
                </a:solidFill>
              </a:rPr>
              <a:t>Each session has an exercise that allows participants to practice the tool that was introduced.</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Here, it’s the “Yes, and…” attitude that is being practiced.</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For this exercise, participants have to pair up, ideally with someone they don’t yet know (it’s a good idea to help the participants to sort themselves into pairs).</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One partner starts by explaining their worst idea for a project. </a:t>
            </a:r>
            <a:endParaRPr sz="1200">
              <a:solidFill>
                <a:schemeClr val="dk1"/>
              </a:solidFill>
            </a:endParaRPr>
          </a:p>
          <a:p>
            <a:pPr marL="914400" lvl="1" indent="-304800" algn="l" rtl="0">
              <a:lnSpc>
                <a:spcPct val="100000"/>
              </a:lnSpc>
              <a:spcBef>
                <a:spcPts val="0"/>
              </a:spcBef>
              <a:spcAft>
                <a:spcPts val="0"/>
              </a:spcAft>
              <a:buClr>
                <a:schemeClr val="dk1"/>
              </a:buClr>
              <a:buSzPts val="1200"/>
              <a:buChar char="○"/>
            </a:pPr>
            <a:r>
              <a:rPr lang="en" sz="1200">
                <a:solidFill>
                  <a:schemeClr val="dk1"/>
                </a:solidFill>
              </a:rPr>
              <a:t>It doesn’t really have to be their worst idea – it can secretely be their best idea.</a:t>
            </a:r>
            <a:endParaRPr sz="1200">
              <a:solidFill>
                <a:schemeClr val="dk1"/>
              </a:solidFill>
            </a:endParaRPr>
          </a:p>
          <a:p>
            <a:pPr marL="914400" lvl="1" indent="-304800" algn="l" rtl="0">
              <a:lnSpc>
                <a:spcPct val="100000"/>
              </a:lnSpc>
              <a:spcBef>
                <a:spcPts val="0"/>
              </a:spcBef>
              <a:spcAft>
                <a:spcPts val="0"/>
              </a:spcAft>
              <a:buClr>
                <a:schemeClr val="dk1"/>
              </a:buClr>
              <a:buSzPts val="1200"/>
              <a:buChar char="○"/>
            </a:pPr>
            <a:r>
              <a:rPr lang="en" sz="1200">
                <a:solidFill>
                  <a:schemeClr val="dk1"/>
                </a:solidFill>
              </a:rPr>
              <a:t>Together with their partner, they try to develop the idea.</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After a given time (here, 12 minutes), the partners switch roles, and it is now the other one’s task to tell their worst idea. </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For all exercises, it is highly recommended that the instructor does a brief demonstration (e.g., with one of the participants) of how it could go. </a:t>
            </a:r>
            <a:endParaRPr sz="1200">
              <a:solidFill>
                <a:schemeClr val="dk1"/>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3979feb125e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0" name="Google Shape;690;g3979feb125e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In this session, we explored the conversational mode of the two subprocesses.</a:t>
            </a:r>
            <a:endParaRPr sz="1200"/>
          </a:p>
          <a:p>
            <a:pPr marL="457200" lvl="0" indent="-304800" algn="l" rtl="0">
              <a:lnSpc>
                <a:spcPct val="100000"/>
              </a:lnSpc>
              <a:spcBef>
                <a:spcPts val="0"/>
              </a:spcBef>
              <a:spcAft>
                <a:spcPts val="0"/>
              </a:spcAft>
              <a:buSzPts val="1200"/>
              <a:buChar char="●"/>
            </a:pPr>
            <a:r>
              <a:rPr lang="en" sz="1200"/>
              <a:t>Night Science thrives on improvisational discussions. </a:t>
            </a:r>
            <a:endParaRPr sz="1200"/>
          </a:p>
          <a:p>
            <a:pPr marL="457200" lvl="0" indent="-304800" algn="l" rtl="0">
              <a:lnSpc>
                <a:spcPct val="100000"/>
              </a:lnSpc>
              <a:spcBef>
                <a:spcPts val="0"/>
              </a:spcBef>
              <a:spcAft>
                <a:spcPts val="0"/>
              </a:spcAft>
              <a:buSzPts val="1200"/>
              <a:buChar char="●"/>
            </a:pPr>
            <a:r>
              <a:rPr lang="en" sz="1200"/>
              <a:t>Day Science aims to find the flaws in someones arguments. </a:t>
            </a:r>
            <a:endParaRPr sz="12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3979feb125e_0_12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7" name="Google Shape;697;g3979feb125e_0_1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The Train-the-Trainer event at the New York Academy was partially sponsored by Research Theory (https://www.researchtheory.org)</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h539f46a34200b822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3" name="Google Shape;703;h539f46a34200b822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g397945b4608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0" name="Google Shape;710;g397945b4608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 sz="1200">
                <a:solidFill>
                  <a:schemeClr val="dk1"/>
                </a:solidFill>
              </a:rPr>
              <a:t>This part of the Train-the-Trainer event goes through the teaching of one particular session, interwoven with meta-moments that explain the reasoning behind our teaching strategies. </a:t>
            </a:r>
            <a:endParaRPr sz="1200">
              <a:solidFill>
                <a:schemeClr val="dk1"/>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3f8e90fcd5d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3f8e90fcd5d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3f8e90fcd5d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3f8e90fcd5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397945b4608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1" name="Google Shape;731;g397945b4608_0_2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 sz="1200">
                <a:solidFill>
                  <a:schemeClr val="dk1"/>
                </a:solidFill>
              </a:rPr>
              <a:t>Another extremely important Night Science tool is the import and export of methods and concepts across the boundaries between fields and disciplines – this is the topic of this session.</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The content of this session is largely from:</a:t>
            </a:r>
            <a:br>
              <a:rPr lang="en" sz="1200">
                <a:solidFill>
                  <a:schemeClr val="dk1"/>
                </a:solidFill>
              </a:rPr>
            </a:br>
            <a:r>
              <a:rPr lang="en" sz="1200">
                <a:solidFill>
                  <a:schemeClr val="dk1"/>
                </a:solidFill>
              </a:rPr>
              <a:t>Yanai &amp; Lercher, Renaissance minds in 21st century science. Genome Biology XXX</a:t>
            </a:r>
            <a:br>
              <a:rPr lang="en" sz="1200">
                <a:solidFill>
                  <a:schemeClr val="dk1"/>
                </a:solidFill>
              </a:rPr>
            </a:br>
            <a:r>
              <a:rPr lang="en" sz="1200" u="sng">
                <a:solidFill>
                  <a:schemeClr val="hlink"/>
                </a:solidFill>
                <a:hlinkClick r:id="rId3"/>
              </a:rPr>
              <a:t>https://dx.doi.org/10.1186/s13059-020-01985-6</a:t>
            </a:r>
            <a:r>
              <a:rPr lang="en" sz="1200">
                <a:solidFill>
                  <a:schemeClr val="dk1"/>
                </a:solidFill>
              </a:rPr>
              <a:t> </a:t>
            </a:r>
            <a:endParaRPr sz="1200">
              <a:solidFill>
                <a:schemeClr val="dk1"/>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397945b4608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8" name="Google Shape;738;g397945b4608_0_2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Musicians sometimes jump from one genre to another.</a:t>
            </a:r>
            <a:endParaRPr sz="1200"/>
          </a:p>
          <a:p>
            <a:pPr marL="457200" lvl="0" indent="-304800" algn="l" rtl="0">
              <a:lnSpc>
                <a:spcPct val="100000"/>
              </a:lnSpc>
              <a:spcBef>
                <a:spcPts val="0"/>
              </a:spcBef>
              <a:spcAft>
                <a:spcPts val="0"/>
              </a:spcAft>
              <a:buSzPts val="1200"/>
              <a:buChar char="●"/>
            </a:pPr>
            <a:r>
              <a:rPr lang="en" sz="1200"/>
              <a:t>One example is Bob Dylon. 	</a:t>
            </a:r>
            <a:endParaRPr sz="1200"/>
          </a:p>
          <a:p>
            <a:pPr marL="914400" lvl="1" indent="-304800" algn="l" rtl="0">
              <a:lnSpc>
                <a:spcPct val="100000"/>
              </a:lnSpc>
              <a:spcBef>
                <a:spcPts val="0"/>
              </a:spcBef>
              <a:spcAft>
                <a:spcPts val="0"/>
              </a:spcAft>
              <a:buSzPts val="1200"/>
              <a:buChar char="○"/>
            </a:pPr>
            <a:r>
              <a:rPr lang="en" sz="1200"/>
              <a:t>By 1965, Bob Dylon was already highly successful in the folk scene – singing folk and protest songs accompanied by his acoustic guitar. </a:t>
            </a:r>
            <a:endParaRPr sz="1200"/>
          </a:p>
          <a:p>
            <a:pPr marL="914400" lvl="1" indent="-304800" algn="l" rtl="0">
              <a:lnSpc>
                <a:spcPct val="100000"/>
              </a:lnSpc>
              <a:spcBef>
                <a:spcPts val="0"/>
              </a:spcBef>
              <a:spcAft>
                <a:spcPts val="0"/>
              </a:spcAft>
              <a:buSzPts val="1200"/>
              <a:buChar char="○"/>
            </a:pPr>
            <a:r>
              <a:rPr lang="en" sz="1200"/>
              <a:t>Then, he suddenly decided to switch genres: he started playing an electric guitar, accompanied by a rock band.</a:t>
            </a:r>
            <a:endParaRPr sz="1200"/>
          </a:p>
          <a:p>
            <a:pPr marL="914400" lvl="1" indent="-304800" algn="l" rtl="0">
              <a:lnSpc>
                <a:spcPct val="100000"/>
              </a:lnSpc>
              <a:spcBef>
                <a:spcPts val="0"/>
              </a:spcBef>
              <a:spcAft>
                <a:spcPts val="0"/>
              </a:spcAft>
              <a:buSzPts val="1200"/>
              <a:buChar char="○"/>
            </a:pPr>
            <a:r>
              <a:rPr lang="en" sz="1200"/>
              <a:t>Many of his supporters didn’t like that change – they wanted only the old, folk-song Bob Dylan.</a:t>
            </a:r>
            <a:endParaRPr sz="1200"/>
          </a:p>
          <a:p>
            <a:pPr marL="457200" lvl="0" indent="-304800" algn="l" rtl="0">
              <a:lnSpc>
                <a:spcPct val="100000"/>
              </a:lnSpc>
              <a:spcBef>
                <a:spcPts val="0"/>
              </a:spcBef>
              <a:spcAft>
                <a:spcPts val="0"/>
              </a:spcAft>
              <a:buSzPts val="1200"/>
              <a:buChar char="●"/>
            </a:pPr>
            <a:r>
              <a:rPr lang="en" sz="1200"/>
              <a:t>Beyoncé did something similar in 2024.</a:t>
            </a:r>
            <a:endParaRPr sz="1200"/>
          </a:p>
          <a:p>
            <a:pPr marL="914400" lvl="1" indent="-304800" algn="l" rtl="0">
              <a:lnSpc>
                <a:spcPct val="100000"/>
              </a:lnSpc>
              <a:spcBef>
                <a:spcPts val="0"/>
              </a:spcBef>
              <a:spcAft>
                <a:spcPts val="0"/>
              </a:spcAft>
              <a:buSzPts val="1200"/>
              <a:buChar char="○"/>
            </a:pPr>
            <a:r>
              <a:rPr lang="en" sz="1200"/>
              <a:t>She was already a big star in R&amp;B, pop, and hip-hop. </a:t>
            </a:r>
            <a:endParaRPr sz="1200"/>
          </a:p>
          <a:p>
            <a:pPr marL="914400" lvl="1" indent="-304800" algn="l" rtl="0">
              <a:lnSpc>
                <a:spcPct val="100000"/>
              </a:lnSpc>
              <a:spcBef>
                <a:spcPts val="0"/>
              </a:spcBef>
              <a:spcAft>
                <a:spcPts val="0"/>
              </a:spcAft>
              <a:buSzPts val="1200"/>
              <a:buChar char="○"/>
            </a:pPr>
            <a:r>
              <a:rPr lang="en" sz="1200"/>
              <a:t>Then, in 2024, she put out a country album, Cowboy Carter. </a:t>
            </a:r>
            <a:endParaRPr sz="1200"/>
          </a:p>
          <a:p>
            <a:pPr marL="914400" lvl="1" indent="-304800" algn="l" rtl="0">
              <a:lnSpc>
                <a:spcPct val="100000"/>
              </a:lnSpc>
              <a:spcBef>
                <a:spcPts val="0"/>
              </a:spcBef>
              <a:spcAft>
                <a:spcPts val="0"/>
              </a:spcAft>
              <a:buSzPts val="1200"/>
              <a:buChar char="○"/>
            </a:pPr>
            <a:r>
              <a:rPr lang="en" sz="1200"/>
              <a:t>This time, it weren’t her fans who disliked it. It was the country fans who saw her as an unwanted intruder.</a:t>
            </a:r>
            <a:endParaRPr sz="1200"/>
          </a:p>
          <a:p>
            <a:pPr marL="914400" lvl="1" indent="-304800" algn="l" rtl="0">
              <a:lnSpc>
                <a:spcPct val="100000"/>
              </a:lnSpc>
              <a:spcBef>
                <a:spcPts val="0"/>
              </a:spcBef>
              <a:spcAft>
                <a:spcPts val="0"/>
              </a:spcAft>
              <a:buSzPts val="1200"/>
              <a:buChar char="○"/>
            </a:pPr>
            <a:r>
              <a:rPr lang="en" sz="1200"/>
              <a:t>Still, her album </a:t>
            </a:r>
            <a:r>
              <a:rPr lang="en" sz="1200">
                <a:solidFill>
                  <a:schemeClr val="dk1"/>
                </a:solidFill>
              </a:rPr>
              <a:t>won the Grammy for the best country album of the year.</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What both Bob Dylan understood was that while music has genres, musicians are not bound to one genre. </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Bringing with them their experiences and artistry of folk and R&amp;B, respectively, Bob Dylan and Beyoncé could do things in the new genres that would have been impossible for the people who always stayed in that genre.</a:t>
            </a:r>
            <a:endParaRPr sz="1200">
              <a:solidFill>
                <a:schemeClr val="dk1"/>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3f8e90fcd5d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1" name="Google Shape;751;g3f8e90fcd5d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Musicians sometimes jump from one genre to another.</a:t>
            </a:r>
            <a:endParaRPr sz="1200"/>
          </a:p>
          <a:p>
            <a:pPr marL="457200" lvl="0" indent="-304800" algn="l" rtl="0">
              <a:lnSpc>
                <a:spcPct val="100000"/>
              </a:lnSpc>
              <a:spcBef>
                <a:spcPts val="0"/>
              </a:spcBef>
              <a:spcAft>
                <a:spcPts val="0"/>
              </a:spcAft>
              <a:buSzPts val="1200"/>
              <a:buChar char="●"/>
            </a:pPr>
            <a:r>
              <a:rPr lang="en" sz="1200"/>
              <a:t>One example is Bob Dylon. 	</a:t>
            </a:r>
            <a:endParaRPr sz="1200"/>
          </a:p>
          <a:p>
            <a:pPr marL="914400" lvl="1" indent="-304800" algn="l" rtl="0">
              <a:lnSpc>
                <a:spcPct val="100000"/>
              </a:lnSpc>
              <a:spcBef>
                <a:spcPts val="0"/>
              </a:spcBef>
              <a:spcAft>
                <a:spcPts val="0"/>
              </a:spcAft>
              <a:buSzPts val="1200"/>
              <a:buChar char="○"/>
            </a:pPr>
            <a:r>
              <a:rPr lang="en" sz="1200"/>
              <a:t>By 1965, Bob Dylon was already highly successful in the folk scene – singing folk and protest songs accompanied by his acoustic guitar. </a:t>
            </a:r>
            <a:endParaRPr sz="1200"/>
          </a:p>
          <a:p>
            <a:pPr marL="914400" lvl="1" indent="-304800" algn="l" rtl="0">
              <a:lnSpc>
                <a:spcPct val="100000"/>
              </a:lnSpc>
              <a:spcBef>
                <a:spcPts val="0"/>
              </a:spcBef>
              <a:spcAft>
                <a:spcPts val="0"/>
              </a:spcAft>
              <a:buSzPts val="1200"/>
              <a:buChar char="○"/>
            </a:pPr>
            <a:r>
              <a:rPr lang="en" sz="1200"/>
              <a:t>Then, he suddenly decided to switch genres: he started playing an electric guitar, accompanied by a rock band.</a:t>
            </a:r>
            <a:endParaRPr sz="1200"/>
          </a:p>
          <a:p>
            <a:pPr marL="914400" lvl="1" indent="-304800" algn="l" rtl="0">
              <a:lnSpc>
                <a:spcPct val="100000"/>
              </a:lnSpc>
              <a:spcBef>
                <a:spcPts val="0"/>
              </a:spcBef>
              <a:spcAft>
                <a:spcPts val="0"/>
              </a:spcAft>
              <a:buSzPts val="1200"/>
              <a:buChar char="○"/>
            </a:pPr>
            <a:r>
              <a:rPr lang="en" sz="1200"/>
              <a:t>Many of his supporters didn’t like that change – they wanted only the old, folk-song Bob Dylan.</a:t>
            </a:r>
            <a:endParaRPr sz="1200"/>
          </a:p>
          <a:p>
            <a:pPr marL="457200" lvl="0" indent="-304800" algn="l" rtl="0">
              <a:lnSpc>
                <a:spcPct val="100000"/>
              </a:lnSpc>
              <a:spcBef>
                <a:spcPts val="0"/>
              </a:spcBef>
              <a:spcAft>
                <a:spcPts val="0"/>
              </a:spcAft>
              <a:buSzPts val="1200"/>
              <a:buChar char="●"/>
            </a:pPr>
            <a:r>
              <a:rPr lang="en" sz="1200"/>
              <a:t>Beyoncé did something similar in 2024.</a:t>
            </a:r>
            <a:endParaRPr sz="1200"/>
          </a:p>
          <a:p>
            <a:pPr marL="914400" lvl="1" indent="-304800" algn="l" rtl="0">
              <a:lnSpc>
                <a:spcPct val="100000"/>
              </a:lnSpc>
              <a:spcBef>
                <a:spcPts val="0"/>
              </a:spcBef>
              <a:spcAft>
                <a:spcPts val="0"/>
              </a:spcAft>
              <a:buSzPts val="1200"/>
              <a:buChar char="○"/>
            </a:pPr>
            <a:r>
              <a:rPr lang="en" sz="1200"/>
              <a:t>She was already a big star in R&amp;B, pop, and hip-hop. </a:t>
            </a:r>
            <a:endParaRPr sz="1200"/>
          </a:p>
          <a:p>
            <a:pPr marL="914400" lvl="1" indent="-304800" algn="l" rtl="0">
              <a:lnSpc>
                <a:spcPct val="100000"/>
              </a:lnSpc>
              <a:spcBef>
                <a:spcPts val="0"/>
              </a:spcBef>
              <a:spcAft>
                <a:spcPts val="0"/>
              </a:spcAft>
              <a:buSzPts val="1200"/>
              <a:buChar char="○"/>
            </a:pPr>
            <a:r>
              <a:rPr lang="en" sz="1200"/>
              <a:t>Then, in 2024, she put out a country album, Cowboy Carter. </a:t>
            </a:r>
            <a:endParaRPr sz="1200"/>
          </a:p>
          <a:p>
            <a:pPr marL="914400" lvl="1" indent="-304800" algn="l" rtl="0">
              <a:lnSpc>
                <a:spcPct val="100000"/>
              </a:lnSpc>
              <a:spcBef>
                <a:spcPts val="0"/>
              </a:spcBef>
              <a:spcAft>
                <a:spcPts val="0"/>
              </a:spcAft>
              <a:buSzPts val="1200"/>
              <a:buChar char="○"/>
            </a:pPr>
            <a:r>
              <a:rPr lang="en" sz="1200"/>
              <a:t>This time, it weren’t her fans who disliked it. It was the country fans who saw her as an unwanted intruder.</a:t>
            </a:r>
            <a:endParaRPr sz="1200"/>
          </a:p>
          <a:p>
            <a:pPr marL="914400" lvl="1" indent="-304800" algn="l" rtl="0">
              <a:lnSpc>
                <a:spcPct val="100000"/>
              </a:lnSpc>
              <a:spcBef>
                <a:spcPts val="0"/>
              </a:spcBef>
              <a:spcAft>
                <a:spcPts val="0"/>
              </a:spcAft>
              <a:buSzPts val="1200"/>
              <a:buChar char="○"/>
            </a:pPr>
            <a:r>
              <a:rPr lang="en" sz="1200"/>
              <a:t>Still, her album </a:t>
            </a:r>
            <a:r>
              <a:rPr lang="en" sz="1200">
                <a:solidFill>
                  <a:schemeClr val="dk1"/>
                </a:solidFill>
              </a:rPr>
              <a:t>won the Grammy for the best country album of the year.</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What both Bob Dylan understood was that while music has genres, musicians are not bound to one genre. </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Bringing with them their experiences and artistry of folk and R&amp;B, respectively, Bob Dylan and Beyoncé could do things in the new genres that would have been impossible for the people who always stayed in that genre.</a:t>
            </a:r>
            <a:endParaRPr sz="1200">
              <a:solidFill>
                <a:schemeClr val="dk1"/>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g397945b4608_0_3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1" name="Google Shape;771;g397945b4608_0_3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Similar to the division of music into genres and sub-genres, science is split into disciplines and fields.</a:t>
            </a:r>
            <a:endParaRPr sz="120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g397945b4608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4" name="Google Shape;814;g397945b4608_0_3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15000"/>
              </a:lnSpc>
              <a:spcBef>
                <a:spcPts val="2000"/>
              </a:spcBef>
              <a:spcAft>
                <a:spcPts val="0"/>
              </a:spcAft>
              <a:buClr>
                <a:schemeClr val="dk1"/>
              </a:buClr>
              <a:buSzPts val="1100"/>
              <a:buChar char="●"/>
            </a:pPr>
            <a:r>
              <a:rPr lang="en">
                <a:solidFill>
                  <a:schemeClr val="dk1"/>
                </a:solidFill>
              </a:rPr>
              <a:t>And just as musicians are not bound to one genre, scientists can move between fields: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Marie Curie was trained in physics and was awarded a Nobel prize in chemistry (in addition to one in physics).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Mary-Claire King was trained in mathematics and made major contributions to human genetics.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Francis Crick was trained in physics and made major contributions to biology. </a:t>
            </a:r>
            <a:endParaRPr>
              <a:solidFill>
                <a:schemeClr val="dk1"/>
              </a:solidFill>
            </a:endParaRPr>
          </a:p>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397945b4608_0_4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397945b4608_0_4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g397945b4608_0_3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5" name="Google Shape;845;g397945b4608_0_3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a:t>If you imagine the space of all possible knowledge as a continuous, multi-dimensional space, there are no natural boundaries that separate distinct fields.</a:t>
            </a:r>
            <a:endParaRPr/>
          </a:p>
          <a:p>
            <a:pPr marL="457200" lvl="0" indent="-298450" algn="l" rtl="0">
              <a:lnSpc>
                <a:spcPct val="100000"/>
              </a:lnSpc>
              <a:spcBef>
                <a:spcPts val="0"/>
              </a:spcBef>
              <a:spcAft>
                <a:spcPts val="0"/>
              </a:spcAft>
              <a:buSzPts val="1100"/>
              <a:buChar char="●"/>
            </a:pPr>
            <a:r>
              <a:rPr lang="en"/>
              <a:t>The current separation of that space into disciplines and fields is historically grown.</a:t>
            </a:r>
            <a:endParaRPr/>
          </a:p>
          <a:p>
            <a:pPr marL="457200" lvl="0" indent="-298450" algn="l" rtl="0">
              <a:lnSpc>
                <a:spcPct val="100000"/>
              </a:lnSpc>
              <a:spcBef>
                <a:spcPts val="0"/>
              </a:spcBef>
              <a:spcAft>
                <a:spcPts val="0"/>
              </a:spcAft>
              <a:buSzPts val="1100"/>
              <a:buChar char="●"/>
            </a:pPr>
            <a:r>
              <a:rPr lang="en"/>
              <a:t>There is no clear boundary between physics and chemistry, or chemistry and biochemistry, or psychology and psychiatry.</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4"/>
        <p:cNvGrpSpPr/>
        <p:nvPr/>
      </p:nvGrpSpPr>
      <p:grpSpPr>
        <a:xfrm>
          <a:off x="0" y="0"/>
          <a:ext cx="0" cy="0"/>
          <a:chOff x="0" y="0"/>
          <a:chExt cx="0" cy="0"/>
        </a:xfrm>
      </p:grpSpPr>
      <p:sp>
        <p:nvSpPr>
          <p:cNvPr id="855" name="Google Shape;855;g397945b4608_0_3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6" name="Google Shape;856;g397945b4608_0_3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Scientific progress often comes from importing an idea from another field.</a:t>
            </a:r>
            <a:endParaRPr/>
          </a:p>
          <a:p>
            <a:pPr marL="457200" lvl="0" indent="-298450" algn="l" rtl="0">
              <a:spcBef>
                <a:spcPts val="0"/>
              </a:spcBef>
              <a:spcAft>
                <a:spcPts val="0"/>
              </a:spcAft>
              <a:buSzPts val="1100"/>
              <a:buChar char="●"/>
            </a:pPr>
            <a:r>
              <a:rPr lang="en"/>
              <a:t>For example, early cancer researchers did not view cancer as an evolutionary process. However, once that link had been made, many tools and concepts from evolutionary biology and population genetics were successfully applied to cancer biology.</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g397945b4608_0_4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2" name="Google Shape;872;g397945b4608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SzPts val="1200"/>
              <a:buChar char="●"/>
            </a:pPr>
            <a:r>
              <a:rPr lang="en" sz="1200"/>
              <a:t>Importing ideas from other fields into one’s own field is a rather common ingredient in scientific discoveries.</a:t>
            </a:r>
            <a:endParaRPr sz="1200"/>
          </a:p>
          <a:p>
            <a:pPr marL="457200" lvl="0" indent="-304800" algn="l" rtl="0">
              <a:spcBef>
                <a:spcPts val="0"/>
              </a:spcBef>
              <a:spcAft>
                <a:spcPts val="0"/>
              </a:spcAft>
              <a:buSzPts val="1200"/>
              <a:buChar char="●"/>
            </a:pPr>
            <a:r>
              <a:rPr lang="en" sz="1200"/>
              <a:t>However, some scientists also export their ideas into other fields – they make contributions to fields different from where they originally came from.</a:t>
            </a:r>
            <a:endParaRPr sz="1200"/>
          </a:p>
          <a:p>
            <a:pPr marL="457200" lvl="0" indent="-304800" algn="l" rtl="0">
              <a:spcBef>
                <a:spcPts val="0"/>
              </a:spcBef>
              <a:spcAft>
                <a:spcPts val="0"/>
              </a:spcAft>
              <a:buSzPts val="1200"/>
              <a:buChar char="●"/>
            </a:pPr>
            <a:r>
              <a:rPr lang="en" sz="1200"/>
              <a:t>This is similar to musicians like Bob Dylan and Beyoncé who publish music in genres different from their original ones.</a:t>
            </a:r>
            <a:endParaRPr sz="1200"/>
          </a:p>
          <a:p>
            <a:pPr marL="457200" lvl="0" indent="-304800" algn="l" rtl="0">
              <a:spcBef>
                <a:spcPts val="0"/>
              </a:spcBef>
              <a:spcAft>
                <a:spcPts val="0"/>
              </a:spcAft>
              <a:buSzPts val="1200"/>
              <a:buChar char="●"/>
            </a:pPr>
            <a:r>
              <a:rPr lang="en" sz="1200"/>
              <a:t>For example, quantum computing is a branch of computer science, but was first developed by physicists. </a:t>
            </a:r>
            <a:endParaRPr sz="1200"/>
          </a:p>
          <a:p>
            <a:pPr marL="457200" lvl="0" indent="-304800" algn="l" rtl="0">
              <a:spcBef>
                <a:spcPts val="0"/>
              </a:spcBef>
              <a:spcAft>
                <a:spcPts val="0"/>
              </a:spcAft>
              <a:buSzPts val="1200"/>
              <a:buChar char="●"/>
            </a:pPr>
            <a:r>
              <a:rPr lang="en" sz="1200"/>
              <a:t>When hearing the word meme, most people think of images or videos that summarize a simple idea and that spread through social media. However, the term ‘meme’ is actually much broader. It refers to the spread of cultural idas through human brains. was coined by Richard Dawkins in the last chapter of his amazing book ‘The selfish gene’, where he argues that cultural ideas (the memes) evolve in much the same way as the genes that are the topic of the rest of the book.</a:t>
            </a:r>
            <a:endParaRPr sz="1200"/>
          </a:p>
          <a:p>
            <a:pPr marL="0" lvl="0" indent="0" algn="l" rtl="0">
              <a:lnSpc>
                <a:spcPct val="115000"/>
              </a:lnSpc>
              <a:spcBef>
                <a:spcPts val="0"/>
              </a:spcBef>
              <a:spcAft>
                <a:spcPts val="5000"/>
              </a:spcAft>
              <a:buNone/>
            </a:pPr>
            <a:endParaRPr sz="1350">
              <a:solidFill>
                <a:srgbClr val="333333"/>
              </a:solidFill>
              <a:highlight>
                <a:srgbClr val="FFFFFF"/>
              </a:highlight>
              <a:latin typeface="Georgia"/>
              <a:ea typeface="Georgia"/>
              <a:cs typeface="Georgia"/>
              <a:sym typeface="Georgia"/>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397945b4608_1_5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9" name="Google Shape;889;g397945b4608_1_5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g397945b4608_0_4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9" name="Google Shape;899;g397945b4608_0_4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This is an example from Itai’s research: his group imported an idea from microbiology to cancer research. </a:t>
            </a:r>
            <a:endParaRPr/>
          </a:p>
          <a:p>
            <a:pPr marL="457200" lvl="0" indent="-298450" algn="l" rtl="0">
              <a:spcBef>
                <a:spcPts val="0"/>
              </a:spcBef>
              <a:spcAft>
                <a:spcPts val="0"/>
              </a:spcAft>
              <a:buSzPts val="1100"/>
              <a:buChar char="●"/>
            </a:pPr>
            <a:r>
              <a:rPr lang="en"/>
              <a:t>In the original microbiology study from Roy Kishony’s lab, researchers laced the agar on a giant plate with increasing concentrations of an antibiotic. </a:t>
            </a:r>
            <a:endParaRPr/>
          </a:p>
          <a:p>
            <a:pPr marL="0" lvl="0" indent="0" algn="l" rtl="0">
              <a:spcBef>
                <a:spcPts val="0"/>
              </a:spcBef>
              <a:spcAft>
                <a:spcPts val="0"/>
              </a:spcAft>
              <a:buNone/>
            </a:pPr>
            <a:r>
              <a:rPr lang="en"/>
              <a:t>Link to paper: science.org/doi/10.1126/science.aad3292</a:t>
            </a:r>
            <a:endParaRPr/>
          </a:p>
          <a:p>
            <a:pPr marL="457200" lvl="0" indent="-298450" algn="l" rtl="0">
              <a:spcBef>
                <a:spcPts val="0"/>
              </a:spcBef>
              <a:spcAft>
                <a:spcPts val="0"/>
              </a:spcAft>
              <a:buSzPts val="1100"/>
              <a:buChar char="●"/>
            </a:pPr>
            <a:r>
              <a:rPr lang="en"/>
              <a:t>The right panel shows seven images of the plate taken at different time points:</a:t>
            </a:r>
            <a:endParaRPr/>
          </a:p>
          <a:p>
            <a:pPr marL="457200" lvl="0" indent="-298450" algn="l" rtl="0">
              <a:spcBef>
                <a:spcPts val="0"/>
              </a:spcBef>
              <a:spcAft>
                <a:spcPts val="0"/>
              </a:spcAft>
              <a:buSzPts val="1100"/>
              <a:buAutoNum type="arabicPeriod"/>
            </a:pPr>
            <a:r>
              <a:rPr lang="en"/>
              <a:t>At time zero, the experimenters placed bacteria at the left end, where the antibiotic concentration was zero.</a:t>
            </a:r>
            <a:endParaRPr/>
          </a:p>
          <a:p>
            <a:pPr marL="457200" lvl="0" indent="-298450" algn="l" rtl="0">
              <a:spcBef>
                <a:spcPts val="0"/>
              </a:spcBef>
              <a:spcAft>
                <a:spcPts val="0"/>
              </a:spcAft>
              <a:buSzPts val="1100"/>
              <a:buAutoNum type="arabicPeriod"/>
            </a:pPr>
            <a:r>
              <a:rPr lang="en"/>
              <a:t>Bacteria then grew up to the boundary where the antibiotic started.</a:t>
            </a:r>
            <a:endParaRPr/>
          </a:p>
          <a:p>
            <a:pPr marL="457200" lvl="0" indent="-298450" algn="l" rtl="0">
              <a:spcBef>
                <a:spcPts val="0"/>
              </a:spcBef>
              <a:spcAft>
                <a:spcPts val="0"/>
              </a:spcAft>
              <a:buSzPts val="1100"/>
              <a:buAutoNum type="arabicPeriod"/>
            </a:pPr>
            <a:r>
              <a:rPr lang="en"/>
              <a:t>After a while, some bacteria adapted to the antibiotic and started to grow into the first antibiotic-containing region – but they again stopped growing at the boundary where the antibiotic concentration increased.</a:t>
            </a:r>
            <a:endParaRPr/>
          </a:p>
          <a:p>
            <a:pPr marL="457200" lvl="0" indent="-298450" algn="l" rtl="0">
              <a:spcBef>
                <a:spcPts val="0"/>
              </a:spcBef>
              <a:spcAft>
                <a:spcPts val="0"/>
              </a:spcAft>
              <a:buSzPts val="1100"/>
              <a:buAutoNum type="arabicPeriod"/>
            </a:pPr>
            <a:r>
              <a:rPr lang="en"/>
              <a:t>This pattern repeated at each boundary where the antibiotic increased: after a while, some bacteria adapted to the higher concentration in the next region and started to grow into it.</a:t>
            </a:r>
            <a:endParaRPr/>
          </a:p>
          <a:p>
            <a:pPr marL="457200" lvl="0" indent="-298450" algn="l" rtl="0">
              <a:spcBef>
                <a:spcPts val="0"/>
              </a:spcBef>
              <a:spcAft>
                <a:spcPts val="0"/>
              </a:spcAft>
              <a:buSzPts val="1100"/>
              <a:buChar char="●"/>
            </a:pPr>
            <a:r>
              <a:rPr lang="en"/>
              <a:t>Through these step-wise adaptations, bacteria evolved to live in a concentration of antibiotic that was so high that no bacteria would survive if they were directly placed in that region.</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g397945b4608_0_4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6" name="Google Shape;906;g397945b4608_0_4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Itai’s team was inspired by this experiment to test if something similar occurs in the adaptation of cancer cells to an anti-cancer drug (top row).</a:t>
            </a:r>
            <a:endParaRPr/>
          </a:p>
          <a:p>
            <a:pPr marL="457200" lvl="0" indent="-298450" algn="l" rtl="0">
              <a:spcBef>
                <a:spcPts val="0"/>
              </a:spcBef>
              <a:spcAft>
                <a:spcPts val="0"/>
              </a:spcAft>
              <a:buSzPts val="1100"/>
              <a:buChar char="●"/>
            </a:pPr>
            <a:r>
              <a:rPr lang="en"/>
              <a:t>They let cancer cells grow in a dish that contained increasing concentrations of the drug.</a:t>
            </a:r>
            <a:endParaRPr/>
          </a:p>
          <a:p>
            <a:pPr marL="0" lvl="0" indent="0" algn="l" rtl="0">
              <a:spcBef>
                <a:spcPts val="0"/>
              </a:spcBef>
              <a:spcAft>
                <a:spcPts val="0"/>
              </a:spcAft>
              <a:buNone/>
            </a:pPr>
            <a:r>
              <a:rPr lang="en"/>
              <a:t>Link to paper: https://pubmed.ncbi.nlm.nih.gov/38987605/</a:t>
            </a:r>
            <a:endParaRPr/>
          </a:p>
          <a:p>
            <a:pPr marL="457200" lvl="0" indent="-298450" algn="l" rtl="0">
              <a:spcBef>
                <a:spcPts val="0"/>
              </a:spcBef>
              <a:spcAft>
                <a:spcPts val="0"/>
              </a:spcAft>
              <a:buSzPts val="1100"/>
              <a:buChar char="●"/>
            </a:pPr>
            <a:r>
              <a:rPr lang="en"/>
              <a:t>Just as in the adaptation of bacteria to increasing antibiotic concentrations, the step-wise increase in drug concentrations allowed cancer cells to adapt to drug concentrations that would have been lethal to the first, unadapted cancer cells.</a:t>
            </a:r>
            <a:endParaRPr/>
          </a:p>
          <a:p>
            <a:pPr marL="457200" lvl="0" indent="-298450" algn="l" rtl="0">
              <a:spcBef>
                <a:spcPts val="0"/>
              </a:spcBef>
              <a:spcAft>
                <a:spcPts val="0"/>
              </a:spcAft>
              <a:buSzPts val="1100"/>
              <a:buChar char="●"/>
            </a:pPr>
            <a:r>
              <a:rPr lang="en"/>
              <a:t>Thus, by importing an idea from microbiology, Itai’s team discovered how cancer cells adapt to high drug concentrations.</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g3f8e90fcd5d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4" name="Google Shape;914;g3f8e90fcd5d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397945b4608_0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4" name="Google Shape;924;g397945b4608_0_4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SzPts val="1200"/>
              <a:buChar char="●"/>
            </a:pPr>
            <a:r>
              <a:rPr lang="en" sz="1200"/>
              <a:t>There are two extreme strategies scientists can pursue. </a:t>
            </a:r>
            <a:endParaRPr sz="1200"/>
          </a:p>
          <a:p>
            <a:pPr marL="457200" lvl="0" indent="-304800" algn="l" rtl="0">
              <a:lnSpc>
                <a:spcPct val="115000"/>
              </a:lnSpc>
              <a:spcBef>
                <a:spcPts val="0"/>
              </a:spcBef>
              <a:spcAft>
                <a:spcPts val="0"/>
              </a:spcAft>
              <a:buSzPts val="1200"/>
              <a:buChar char="●"/>
            </a:pPr>
            <a:r>
              <a:rPr lang="en" sz="1200"/>
              <a:t>On the one hand, you can be an expert in one thing and know little about anything else. </a:t>
            </a:r>
            <a:endParaRPr sz="1200"/>
          </a:p>
          <a:p>
            <a:pPr marL="457200" lvl="0" indent="-304800" algn="l" rtl="0">
              <a:lnSpc>
                <a:spcPct val="115000"/>
              </a:lnSpc>
              <a:spcBef>
                <a:spcPts val="0"/>
              </a:spcBef>
              <a:spcAft>
                <a:spcPts val="0"/>
              </a:spcAft>
              <a:buSzPts val="1200"/>
              <a:buChar char="●"/>
            </a:pPr>
            <a:r>
              <a:rPr lang="en" sz="1200"/>
              <a:t>Being such an expert is a great way to do science – many Nobel prizes went to experts that had worked on one specific system for decades. </a:t>
            </a:r>
            <a:endParaRPr sz="1200"/>
          </a:p>
          <a:p>
            <a:pPr marL="457200" lvl="0" indent="-304800" algn="l" rtl="0">
              <a:lnSpc>
                <a:spcPct val="115000"/>
              </a:lnSpc>
              <a:spcBef>
                <a:spcPts val="0"/>
              </a:spcBef>
              <a:spcAft>
                <a:spcPts val="0"/>
              </a:spcAft>
              <a:buSzPts val="1200"/>
              <a:buChar char="●"/>
            </a:pPr>
            <a:r>
              <a:rPr lang="en" sz="1200"/>
              <a:t>However, being an expert also comes with a price: your ability to recognize things that could be imported or exported across fields will be limited.</a:t>
            </a:r>
            <a:endParaRPr sz="1200"/>
          </a:p>
          <a:p>
            <a:pPr marL="457200" lvl="0" indent="-304800" algn="l" rtl="0">
              <a:lnSpc>
                <a:spcPct val="115000"/>
              </a:lnSpc>
              <a:spcBef>
                <a:spcPts val="0"/>
              </a:spcBef>
              <a:spcAft>
                <a:spcPts val="0"/>
              </a:spcAft>
              <a:buSzPts val="1200"/>
              <a:buChar char="●"/>
            </a:pPr>
            <a:r>
              <a:rPr lang="en" sz="1200"/>
              <a:t>On the other extreme, you can be a scientific nomad – someone who may not be a deep expert in any one field, but who knows a lot of thiings about a lot of topics. </a:t>
            </a:r>
            <a:endParaRPr sz="1200"/>
          </a:p>
          <a:p>
            <a:pPr marL="457200" lvl="0" indent="-304800" algn="l" rtl="0">
              <a:lnSpc>
                <a:spcPct val="115000"/>
              </a:lnSpc>
              <a:spcBef>
                <a:spcPts val="0"/>
              </a:spcBef>
              <a:spcAft>
                <a:spcPts val="0"/>
              </a:spcAft>
              <a:buSzPts val="1200"/>
              <a:buChar char="●"/>
            </a:pPr>
            <a:r>
              <a:rPr lang="en" sz="1200"/>
              <a:t>Being a nomad is great for recognizing things to be imported or exported across fields. </a:t>
            </a:r>
            <a:endParaRPr sz="1200"/>
          </a:p>
          <a:p>
            <a:pPr marL="457200" lvl="0" indent="-304800" algn="l" rtl="0">
              <a:lnSpc>
                <a:spcPct val="115000"/>
              </a:lnSpc>
              <a:spcBef>
                <a:spcPts val="0"/>
              </a:spcBef>
              <a:spcAft>
                <a:spcPts val="0"/>
              </a:spcAft>
              <a:buSzPts val="1200"/>
              <a:buChar char="●"/>
            </a:pPr>
            <a:r>
              <a:rPr lang="en" sz="1200"/>
              <a:t>However, not being an expert in any one thing is also limiting – not only because you might have difficulties being taken seriously by the experts</a:t>
            </a:r>
            <a:endParaRPr sz="120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397945b4608_0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1" name="Google Shape;931;g397945b4608_0_4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SzPts val="1100"/>
              <a:buChar char="●"/>
            </a:pPr>
            <a:r>
              <a:rPr lang="en"/>
              <a:t>We call this trade-off between Day Science expertise and Night Science creative potential “expert’s dilemma”. </a:t>
            </a:r>
            <a:endParaRPr/>
          </a:p>
          <a:p>
            <a:pPr marL="457200" lvl="0" indent="-298450" algn="l" rtl="0">
              <a:lnSpc>
                <a:spcPct val="115000"/>
              </a:lnSpc>
              <a:spcBef>
                <a:spcPts val="0"/>
              </a:spcBef>
              <a:spcAft>
                <a:spcPts val="0"/>
              </a:spcAft>
              <a:buSzPts val="1100"/>
              <a:buChar char="●"/>
            </a:pPr>
            <a:r>
              <a:rPr lang="en"/>
              <a:t>The more specialized you become, the less open you are to creative solutions from other fields. But the more you explore other fields, the more you risk losing credibility in your home field.</a:t>
            </a:r>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As with most things in life, there is a middle ground that might best fit many people: still be somewhat of an expert in one thing, but also know a little about many other things. </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We call this sweet spot the Renaissance region: many Renaissance thinkers were great at diverse things, such as Leonardo da Vinci – painter, scientist, </a:t>
            </a:r>
            <a:endParaRPr sz="1200">
              <a:solidFill>
                <a:schemeClr val="dk1"/>
              </a:solidFill>
            </a:endParaRPr>
          </a:p>
          <a:p>
            <a:pPr marL="0" lvl="0" indent="0" algn="l" rtl="0">
              <a:lnSpc>
                <a:spcPct val="115000"/>
              </a:lnSpc>
              <a:spcBef>
                <a:spcPts val="5000"/>
              </a:spcBef>
              <a:spcAft>
                <a:spcPts val="500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g397945b4608_0_4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8" name="Google Shape;938;g397945b4608_0_4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solidFill>
                  <a:schemeClr val="dk1"/>
                </a:solidFill>
              </a:rPr>
              <a:t>Before the exercise (could also be another exercise!), let’s do something fun.</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We spray an aerosol into the room and tell participants that this is a substance that has been shown to increase people’s creativity.</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The scientific background is explained after the exercise.</a:t>
            </a:r>
            <a:endParaRPr sz="1200">
              <a:solidFill>
                <a:schemeClr val="dk1"/>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g397945b4608_1_5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6" name="Google Shape;946;g397945b4608_1_5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g3f8e90fcd5d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2" name="Google Shape;952;g3f8e90fcd5d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Each session has an exercise that allows participants to practice the tool that was introduced.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Here, it’s the import/export across fields that is being practiced in the context of the participants’ own projects.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 this exercise, participants again have to pair up, ideally with someone they don’t yet know (it’s a good idea to help the participants to sort themselves into pairs).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 all exercises, it is highly recommended that the instructor does a brief demonstration (e.g., with one of the participants) of how it could go. </a:t>
            </a:r>
            <a:endParaRPr sz="1200">
              <a:solidFill>
                <a:schemeClr val="dk1"/>
              </a:solidFill>
            </a:endParaRPr>
          </a:p>
          <a:p>
            <a:pPr marL="0" lvl="0" indent="0" algn="l" rtl="0">
              <a:lnSpc>
                <a:spcPct val="100000"/>
              </a:lnSpc>
              <a:spcBef>
                <a:spcPts val="0"/>
              </a:spcBef>
              <a:spcAft>
                <a:spcPts val="0"/>
              </a:spcAft>
              <a:buSzPts val="1100"/>
              <a:buNone/>
            </a:pPr>
            <a:endParaRPr sz="1400">
              <a:solidFill>
                <a:schemeClr val="dk1"/>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8"/>
        <p:cNvGrpSpPr/>
        <p:nvPr/>
      </p:nvGrpSpPr>
      <p:grpSpPr>
        <a:xfrm>
          <a:off x="0" y="0"/>
          <a:ext cx="0" cy="0"/>
          <a:chOff x="0" y="0"/>
          <a:chExt cx="0" cy="0"/>
        </a:xfrm>
      </p:grpSpPr>
      <p:sp>
        <p:nvSpPr>
          <p:cNvPr id="959" name="Google Shape;959;g397945b4608_1_5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0" name="Google Shape;960;g397945b4608_1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397945b4608_1_5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397945b4608_1_5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397945b4608_0_4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6" name="Google Shape;976;g397945b4608_0_4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Each session has an exercise that allows participants to practice the tool that was introduced.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Here, it’s the import/export across fields that is being practiced in the context of the participants’ own projects.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 this exercise, participants again have to pair up, ideally with someone they don’t yet know (it’s a good idea to help the participants to sort themselves into pairs).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 all exercises, it is highly recommended that the instructor does a brief demonstration (e.g., with one of the participants) of how it could go. </a:t>
            </a:r>
            <a:endParaRPr sz="1200">
              <a:solidFill>
                <a:schemeClr val="dk1"/>
              </a:solidFill>
            </a:endParaRPr>
          </a:p>
          <a:p>
            <a:pPr marL="0" lvl="0" indent="0" algn="l" rtl="0">
              <a:lnSpc>
                <a:spcPct val="100000"/>
              </a:lnSpc>
              <a:spcBef>
                <a:spcPts val="0"/>
              </a:spcBef>
              <a:spcAft>
                <a:spcPts val="0"/>
              </a:spcAft>
              <a:buSzPts val="1100"/>
              <a:buNone/>
            </a:pPr>
            <a:endParaRPr sz="1400">
              <a:solidFill>
                <a:schemeClr val="dk1"/>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397945b4608_0_4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4" name="Google Shape;984;g397945b4608_0_4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 sz="1200">
                <a:solidFill>
                  <a:schemeClr val="dk1"/>
                </a:solidFill>
              </a:rPr>
              <a:t>First of all, let us reveal what you all heavily suspected: the odorant had no special, creativity-inducing ingredients</a:t>
            </a:r>
            <a:endParaRPr sz="1200">
              <a:solidFill>
                <a:schemeClr val="dk1"/>
              </a:solidFill>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But it had a real chance to work, as demonstrated by this paper from Uri Alon’s group from 2017.</a:t>
            </a:r>
            <a:endParaRPr sz="120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9"/>
        <p:cNvGrpSpPr/>
        <p:nvPr/>
      </p:nvGrpSpPr>
      <p:grpSpPr>
        <a:xfrm>
          <a:off x="0" y="0"/>
          <a:ext cx="0" cy="0"/>
          <a:chOff x="0" y="0"/>
          <a:chExt cx="0" cy="0"/>
        </a:xfrm>
      </p:grpSpPr>
      <p:sp>
        <p:nvSpPr>
          <p:cNvPr id="990" name="Google Shape;990;g397945b4608_1_5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1" name="Google Shape;991;g397945b4608_1_5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Magdalena Zernicka-Götz told us on the podcast that when she needs a creative insight, she likes to light a candle in her office.</a:t>
            </a:r>
            <a:endParaRPr/>
          </a:p>
          <a:p>
            <a:pPr marL="457200" lvl="0" indent="-298450" algn="l" rtl="0">
              <a:spcBef>
                <a:spcPts val="0"/>
              </a:spcBef>
              <a:spcAft>
                <a:spcPts val="0"/>
              </a:spcAft>
              <a:buSzPts val="1100"/>
              <a:buChar char="●"/>
            </a:pPr>
            <a:r>
              <a:rPr lang="en"/>
              <a:t>Anything that can help to put you into a creative mood is great!</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g397945b4608_1_6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2" name="Google Shape;1002;g397945b4608_1_6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 sz="1200">
                <a:solidFill>
                  <a:schemeClr val="dk1"/>
                </a:solidFill>
              </a:rPr>
              <a:t>Does anyone want to share their experience with the exercise?</a:t>
            </a:r>
            <a:endParaRPr sz="120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6"/>
        <p:cNvGrpSpPr/>
        <p:nvPr/>
      </p:nvGrpSpPr>
      <p:grpSpPr>
        <a:xfrm>
          <a:off x="0" y="0"/>
          <a:ext cx="0" cy="0"/>
          <a:chOff x="0" y="0"/>
          <a:chExt cx="0" cy="0"/>
        </a:xfrm>
      </p:grpSpPr>
      <p:sp>
        <p:nvSpPr>
          <p:cNvPr id="1007" name="Google Shape;1007;g397945b4608_1_5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8" name="Google Shape;1008;g397945b4608_1_5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397945b4608_1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4" name="Google Shape;1014;g397945b4608_1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endParaRPr sz="120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g397945b4608_1_5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1" name="Google Shape;1021;g397945b4608_1_5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g397945b4608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7" name="Google Shape;1027;g397945b4608_0_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endParaRPr sz="1200">
              <a:solidFill>
                <a:schemeClr val="dk1"/>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2"/>
        <p:cNvGrpSpPr/>
        <p:nvPr/>
      </p:nvGrpSpPr>
      <p:grpSpPr>
        <a:xfrm>
          <a:off x="0" y="0"/>
          <a:ext cx="0" cy="0"/>
          <a:chOff x="0" y="0"/>
          <a:chExt cx="0" cy="0"/>
        </a:xfrm>
      </p:grpSpPr>
      <p:sp>
        <p:nvSpPr>
          <p:cNvPr id="1033" name="Google Shape;1033;h539f46a34200b822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4" name="Google Shape;1034;h539f46a34200b822_0_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Char char="●"/>
            </a:pPr>
            <a:r>
              <a:rPr lang="en">
                <a:solidFill>
                  <a:schemeClr val="dk1"/>
                </a:solidFill>
              </a:rPr>
              <a:t>These are the different dimensions that can inspire awe in humans.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As scientists, we are deeply connected to two of them: “nature” and “big ideas”. </a:t>
            </a:r>
            <a:endParaRPr>
              <a:solidFill>
                <a:schemeClr val="dk1"/>
              </a:solidFill>
            </a:endParaRPr>
          </a:p>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g397945b4608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7" name="Google Shape;1067;g397945b4608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 sz="1200">
                <a:solidFill>
                  <a:schemeClr val="dk1"/>
                </a:solidFill>
              </a:rPr>
              <a:t>This part summarizes the teaching of 7 other thinking tools for Night Science</a:t>
            </a:r>
            <a:endParaRPr sz="1200">
              <a:solidFill>
                <a:schemeClr val="dk1"/>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g397945b4608_0_3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5" name="Google Shape;1075;g397945b4608_0_35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We already covered this session in Part 1.</a:t>
            </a:r>
            <a:endParaRPr sz="1200">
              <a:solidFill>
                <a:schemeClr val="dk1"/>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397945b4608_0_35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3" name="Google Shape;1083;g397945b4608_0_35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We already covered this session in Part 1.</a:t>
            </a:r>
            <a:endParaRPr sz="1200">
              <a:solidFill>
                <a:schemeClr val="dk1"/>
              </a:solidFill>
            </a:endParaRPr>
          </a:p>
          <a:p>
            <a:pPr marL="457200" lvl="0" indent="0" algn="l" rtl="0">
              <a:lnSpc>
                <a:spcPct val="100000"/>
              </a:lnSpc>
              <a:spcBef>
                <a:spcPts val="0"/>
              </a:spcBef>
              <a:spcAft>
                <a:spcPts val="0"/>
              </a:spcAft>
              <a:buNone/>
            </a:pPr>
            <a:endParaRPr sz="1200">
              <a:solidFill>
                <a:schemeClr val="dk1"/>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g3979feb125e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1" name="Google Shape;1091;g3979feb125e_0_1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We already covered this session in Part 1.</a:t>
            </a:r>
            <a:endParaRPr sz="1200">
              <a:solidFill>
                <a:schemeClr val="dk1"/>
              </a:solidFill>
            </a:endParaRPr>
          </a:p>
          <a:p>
            <a:pPr marL="457200" lvl="0" indent="0" algn="l" rtl="0">
              <a:lnSpc>
                <a:spcPct val="100000"/>
              </a:lnSpc>
              <a:spcBef>
                <a:spcPts val="0"/>
              </a:spcBef>
              <a:spcAft>
                <a:spcPts val="0"/>
              </a:spcAft>
              <a:buNone/>
            </a:pPr>
            <a:endParaRPr sz="1200">
              <a:solidFill>
                <a:schemeClr val="dk1"/>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7"/>
        <p:cNvGrpSpPr/>
        <p:nvPr/>
      </p:nvGrpSpPr>
      <p:grpSpPr>
        <a:xfrm>
          <a:off x="0" y="0"/>
          <a:ext cx="0" cy="0"/>
          <a:chOff x="0" y="0"/>
          <a:chExt cx="0" cy="0"/>
        </a:xfrm>
      </p:grpSpPr>
      <p:sp>
        <p:nvSpPr>
          <p:cNvPr id="1098" name="Google Shape;1098;g397945b4608_0_3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9" name="Google Shape;1099;g397945b4608_0_35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We already covered this session in Part 2.</a:t>
            </a:r>
            <a:endParaRPr sz="1200">
              <a:solidFill>
                <a:schemeClr val="dk1"/>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5"/>
        <p:cNvGrpSpPr/>
        <p:nvPr/>
      </p:nvGrpSpPr>
      <p:grpSpPr>
        <a:xfrm>
          <a:off x="0" y="0"/>
          <a:ext cx="0" cy="0"/>
          <a:chOff x="0" y="0"/>
          <a:chExt cx="0" cy="0"/>
        </a:xfrm>
      </p:grpSpPr>
      <p:sp>
        <p:nvSpPr>
          <p:cNvPr id="1106" name="Google Shape;1106;g397945b4608_1_4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7" name="Google Shape;1107;g397945b4608_1_4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g3979feb125e_0_2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3" name="Google Shape;1113;g3979feb125e_0_2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a:t>The content of this chapter is largely based on this publication:</a:t>
            </a:r>
            <a:br>
              <a:rPr lang="en"/>
            </a:br>
            <a:r>
              <a:rPr lang="en" u="sng">
                <a:solidFill>
                  <a:schemeClr val="hlink"/>
                </a:solidFill>
                <a:hlinkClick r:id="rId3"/>
              </a:rPr>
              <a:t>https://dx.doi.org/10.1186/s13059-020-02057-5</a:t>
            </a:r>
            <a:r>
              <a:rPr lang="en">
                <a:solidFill>
                  <a:schemeClr val="dk1"/>
                </a:solidFill>
              </a:rPr>
              <a:t> </a:t>
            </a:r>
            <a:endParaRPr>
              <a:solidFill>
                <a:schemeClr val="dk1"/>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8"/>
        <p:cNvGrpSpPr/>
        <p:nvPr/>
      </p:nvGrpSpPr>
      <p:grpSpPr>
        <a:xfrm>
          <a:off x="0" y="0"/>
          <a:ext cx="0" cy="0"/>
          <a:chOff x="0" y="0"/>
          <a:chExt cx="0" cy="0"/>
        </a:xfrm>
      </p:grpSpPr>
      <p:sp>
        <p:nvSpPr>
          <p:cNvPr id="1119" name="Google Shape;1119;g3979feb125e_0_2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0" name="Google Shape;1120;g3979feb125e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2000"/>
              </a:spcAft>
              <a:buClr>
                <a:schemeClr val="dk1"/>
              </a:buClr>
              <a:buSzPts val="1100"/>
              <a:buFont typeface="Arial"/>
              <a:buNone/>
            </a:pP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g3979feb125e_0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7" name="Google Shape;1127;g3979feb125e_0_2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2000"/>
              </a:spcAft>
              <a:buClr>
                <a:schemeClr val="dk1"/>
              </a:buClr>
              <a:buSzPts val="1100"/>
              <a:buFont typeface="Arial"/>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g3979feb125e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4" name="Google Shape;1134;g3979feb125e_0_2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g3979feb125e_0_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2" name="Google Shape;1142;g3979feb125e_0_2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2000"/>
              </a:spcAft>
              <a:buSzPts val="1100"/>
              <a:buNone/>
            </a:pPr>
            <a:endParaRPr sz="1350">
              <a:solidFill>
                <a:srgbClr val="333333"/>
              </a:solidFill>
              <a:highlight>
                <a:schemeClr val="lt1"/>
              </a:highlight>
              <a:latin typeface="Georgia"/>
              <a:ea typeface="Georgia"/>
              <a:cs typeface="Georgia"/>
              <a:sym typeface="Georgia"/>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7"/>
        <p:cNvGrpSpPr/>
        <p:nvPr/>
      </p:nvGrpSpPr>
      <p:grpSpPr>
        <a:xfrm>
          <a:off x="0" y="0"/>
          <a:ext cx="0" cy="0"/>
          <a:chOff x="0" y="0"/>
          <a:chExt cx="0" cy="0"/>
        </a:xfrm>
      </p:grpSpPr>
      <p:sp>
        <p:nvSpPr>
          <p:cNvPr id="1148" name="Google Shape;1148;g3979feb125e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9" name="Google Shape;1149;g3979feb125e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40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5"/>
        <p:cNvGrpSpPr/>
        <p:nvPr/>
      </p:nvGrpSpPr>
      <p:grpSpPr>
        <a:xfrm>
          <a:off x="0" y="0"/>
          <a:ext cx="0" cy="0"/>
          <a:chOff x="0" y="0"/>
          <a:chExt cx="0" cy="0"/>
        </a:xfrm>
      </p:grpSpPr>
      <p:sp>
        <p:nvSpPr>
          <p:cNvPr id="1156" name="Google Shape;1156;g3979feb125e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7" name="Google Shape;1157;g3979feb125e_0_2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2000"/>
              </a:spcAft>
              <a:buSzPts val="1100"/>
              <a:buNone/>
            </a:pPr>
            <a:endParaRPr sz="1350">
              <a:solidFill>
                <a:srgbClr val="333333"/>
              </a:solidFill>
              <a:highlight>
                <a:schemeClr val="lt1"/>
              </a:highlight>
              <a:latin typeface="Georgia"/>
              <a:ea typeface="Georgia"/>
              <a:cs typeface="Georgia"/>
              <a:sym typeface="Georgia"/>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g3979feb125e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4" name="Google Shape;1164;g3979feb125e_0_3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2000"/>
              </a:spcAft>
              <a:buClr>
                <a:schemeClr val="dk1"/>
              </a:buClr>
              <a:buSzPts val="1100"/>
              <a:buFont typeface="Arial"/>
              <a:buNone/>
            </a:pPr>
            <a:endParaRPr sz="1350">
              <a:solidFill>
                <a:srgbClr val="333333"/>
              </a:solidFill>
              <a:highlight>
                <a:schemeClr val="lt1"/>
              </a:highlight>
              <a:latin typeface="Georgia"/>
              <a:ea typeface="Georgia"/>
              <a:cs typeface="Georgia"/>
              <a:sym typeface="Georgia"/>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g3979feb125e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4" name="Google Shape;1174;g3979feb125e_0_3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g3979feb125e_0_3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6" name="Google Shape;1186;g3979feb125e_0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g3979feb125e_0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97" name="Google Shape;1197;g3979feb125e_0_3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Each session has an exercise that allows participants to practice the tool that was introduced.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Here, it’s the conscious use of the two languages that is being practiced.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Again, participants have to pair up, ideally with someone they don’t yet know (it’s a good idea to help the participants to sort themselves into pairs).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After a given time (here, 12 minutes), the partners switch roles.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 all exercises, it is highly recommended that the instructor does a brief demonstration (e.g., with one of the participants) of how it could go. </a:t>
            </a:r>
            <a:endParaRPr sz="1200">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g3979feb125e_0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5" name="Google Shape;1205;g3979feb125e_0_3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In this session, we explored the specific and very different languages of the two sub-processes.</a:t>
            </a:r>
            <a:endParaRPr sz="1200"/>
          </a:p>
          <a:p>
            <a:pPr marL="457200" lvl="0" indent="-304800" algn="l" rtl="0">
              <a:lnSpc>
                <a:spcPct val="100000"/>
              </a:lnSpc>
              <a:spcBef>
                <a:spcPts val="0"/>
              </a:spcBef>
              <a:spcAft>
                <a:spcPts val="0"/>
              </a:spcAft>
              <a:buSzPts val="1200"/>
              <a:buChar char="●"/>
            </a:pPr>
            <a:r>
              <a:rPr lang="en" sz="1200"/>
              <a:t>Night Science permits any language – analogies and especially anthropomorphisms can help our intuition. </a:t>
            </a:r>
            <a:endParaRPr sz="1200"/>
          </a:p>
          <a:p>
            <a:pPr marL="457200" lvl="0" indent="-304800" algn="l" rtl="0">
              <a:lnSpc>
                <a:spcPct val="100000"/>
              </a:lnSpc>
              <a:spcBef>
                <a:spcPts val="0"/>
              </a:spcBef>
              <a:spcAft>
                <a:spcPts val="0"/>
              </a:spcAft>
              <a:buSzPts val="1200"/>
              <a:buChar char="●"/>
            </a:pPr>
            <a:r>
              <a:rPr lang="en" sz="1200"/>
              <a:t>Day Science language has to be precise and should avoid analogies.</a:t>
            </a:r>
            <a:endParaRPr sz="120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0"/>
        <p:cNvGrpSpPr/>
        <p:nvPr/>
      </p:nvGrpSpPr>
      <p:grpSpPr>
        <a:xfrm>
          <a:off x="0" y="0"/>
          <a:ext cx="0" cy="0"/>
          <a:chOff x="0" y="0"/>
          <a:chExt cx="0" cy="0"/>
        </a:xfrm>
      </p:grpSpPr>
      <p:sp>
        <p:nvSpPr>
          <p:cNvPr id="1211" name="Google Shape;1211;g3979feb125e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2" name="Google Shape;1212;g3979feb125e_0_3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r>
              <a:rPr lang="en"/>
              <a:t>The content of this session is largely based on this paper: </a:t>
            </a:r>
            <a:br>
              <a:rPr lang="en"/>
            </a:br>
            <a:r>
              <a:rPr lang="en" sz="1400" u="sng">
                <a:solidFill>
                  <a:schemeClr val="hlink"/>
                </a:solidFill>
                <a:hlinkClick r:id="rId3"/>
              </a:rPr>
              <a:t>https://dx.doi.org/10.1186/s13059-020-02133-w</a:t>
            </a:r>
            <a:r>
              <a:rPr lang="en" sz="1400">
                <a:solidFill>
                  <a:schemeClr val="dk1"/>
                </a:solidFill>
              </a:rPr>
              <a:t> </a:t>
            </a:r>
            <a:endParaRPr sz="1400">
              <a:solidFill>
                <a:schemeClr val="dk1"/>
              </a:solidFil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7"/>
        <p:cNvGrpSpPr/>
        <p:nvPr/>
      </p:nvGrpSpPr>
      <p:grpSpPr>
        <a:xfrm>
          <a:off x="0" y="0"/>
          <a:ext cx="0" cy="0"/>
          <a:chOff x="0" y="0"/>
          <a:chExt cx="0" cy="0"/>
        </a:xfrm>
      </p:grpSpPr>
      <p:sp>
        <p:nvSpPr>
          <p:cNvPr id="1218" name="Google Shape;1218;g3979feb125e_0_3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9" name="Google Shape;1219;g3979feb125e_0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SzPts val="1100"/>
              <a:buChar char="●"/>
            </a:pPr>
            <a:r>
              <a:rPr lang="en"/>
              <a:t>The video shows selective attention: when we’re focused on one aspect, we might overlook other aspects that we would otherwise have seen.</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4"/>
        <p:cNvGrpSpPr/>
        <p:nvPr/>
      </p:nvGrpSpPr>
      <p:grpSpPr>
        <a:xfrm>
          <a:off x="0" y="0"/>
          <a:ext cx="0" cy="0"/>
          <a:chOff x="0" y="0"/>
          <a:chExt cx="0" cy="0"/>
        </a:xfrm>
      </p:grpSpPr>
      <p:sp>
        <p:nvSpPr>
          <p:cNvPr id="1225" name="Google Shape;1225;g3979feb125e_0_3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6" name="Google Shape;1226;g3979feb125e_0_3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SzPts val="1100"/>
              <a:buChar char="●"/>
            </a:pPr>
            <a:r>
              <a:rPr lang="en"/>
              <a:t>We wondered if a similar process occurs when we analyze a dataset. Would the mental focus on a specific hypothesis prevent us from making a discovery?</a:t>
            </a:r>
            <a:endParaRPr/>
          </a:p>
          <a:p>
            <a:pPr marL="457200" lvl="0" indent="-298450" algn="l" rtl="0">
              <a:lnSpc>
                <a:spcPct val="115000"/>
              </a:lnSpc>
              <a:spcBef>
                <a:spcPts val="0"/>
              </a:spcBef>
              <a:spcAft>
                <a:spcPts val="0"/>
              </a:spcAft>
              <a:buSzPts val="1100"/>
              <a:buChar char="●"/>
            </a:pPr>
            <a:r>
              <a:rPr lang="en"/>
              <a:t>To test this, we made up a dataset, pretending that it shows body mass index, BMI, vs. the numer of steps a person takes per day.</a:t>
            </a:r>
            <a:endParaRPr/>
          </a:p>
          <a:p>
            <a:pPr marL="457200" lvl="0" indent="-298450" algn="l" rtl="0">
              <a:lnSpc>
                <a:spcPct val="115000"/>
              </a:lnSpc>
              <a:spcBef>
                <a:spcPts val="0"/>
              </a:spcBef>
              <a:spcAft>
                <a:spcPts val="0"/>
              </a:spcAft>
              <a:buSzPts val="1100"/>
              <a:buChar char="●"/>
            </a:pPr>
            <a:r>
              <a:rPr lang="en"/>
              <a:t>Group 1 of students was asked the following questions: (i) is there a statistically significant difference in steps taken by men and women, (ii) is there a negative correlation between number of steps and BMI for women, and (iii) is there a positive correlation for men. (iv) Is there anything else you can say about the dataset?</a:t>
            </a:r>
            <a:endParaRPr/>
          </a:p>
          <a:p>
            <a:pPr marL="457200" lvl="0" indent="-298450" algn="l" rtl="0">
              <a:lnSpc>
                <a:spcPct val="115000"/>
              </a:lnSpc>
              <a:spcBef>
                <a:spcPts val="0"/>
              </a:spcBef>
              <a:spcAft>
                <a:spcPts val="0"/>
              </a:spcAft>
              <a:buSzPts val="1100"/>
              <a:buChar char="●"/>
            </a:pPr>
            <a:r>
              <a:rPr lang="en"/>
              <a:t>Group 2 was asked: what can you say about this dataset?</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2"/>
        <p:cNvGrpSpPr/>
        <p:nvPr/>
      </p:nvGrpSpPr>
      <p:grpSpPr>
        <a:xfrm>
          <a:off x="0" y="0"/>
          <a:ext cx="0" cy="0"/>
          <a:chOff x="0" y="0"/>
          <a:chExt cx="0" cy="0"/>
        </a:xfrm>
      </p:grpSpPr>
      <p:sp>
        <p:nvSpPr>
          <p:cNvPr id="1233" name="Google Shape;1233;g3979feb125e_0_3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4" name="Google Shape;1234;g3979feb125e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rgbClr val="333333"/>
              </a:buClr>
              <a:buSzPts val="1200"/>
              <a:buChar char="●"/>
            </a:pPr>
            <a:r>
              <a:rPr lang="en" sz="1200">
                <a:solidFill>
                  <a:srgbClr val="333333"/>
                </a:solidFill>
                <a:highlight>
                  <a:schemeClr val="lt1"/>
                </a:highlight>
              </a:rPr>
              <a:t>The most notable “discovery” : when plotting, you see a gorilla</a:t>
            </a:r>
            <a:endParaRPr sz="1200">
              <a:solidFill>
                <a:srgbClr val="333333"/>
              </a:solidFill>
              <a:highlight>
                <a:schemeClr val="lt1"/>
              </a:highlight>
            </a:endParaRPr>
          </a:p>
          <a:p>
            <a:pPr marL="457200" lvl="0" indent="-304800" algn="l" rtl="0">
              <a:spcBef>
                <a:spcPts val="0"/>
              </a:spcBef>
              <a:spcAft>
                <a:spcPts val="0"/>
              </a:spcAft>
              <a:buClr>
                <a:schemeClr val="dk1"/>
              </a:buClr>
              <a:buSzPts val="1200"/>
              <a:buChar char="●"/>
            </a:pPr>
            <a:r>
              <a:rPr lang="en" sz="1200">
                <a:solidFill>
                  <a:srgbClr val="333333"/>
                </a:solidFill>
                <a:highlight>
                  <a:schemeClr val="lt1"/>
                </a:highlight>
              </a:rPr>
              <a:t>often, the students driven by specific hypotheses skipped plotting </a:t>
            </a:r>
            <a:endParaRPr sz="1200">
              <a:solidFill>
                <a:srgbClr val="333333"/>
              </a:solidFill>
              <a:highlight>
                <a:schemeClr val="lt1"/>
              </a:highlight>
            </a:endParaRPr>
          </a:p>
          <a:p>
            <a:pPr marL="0" lvl="0" indent="0" algn="l" rtl="0">
              <a:lnSpc>
                <a:spcPct val="115000"/>
              </a:lnSpc>
              <a:spcBef>
                <a:spcPts val="0"/>
              </a:spcBef>
              <a:spcAft>
                <a:spcPts val="2000"/>
              </a:spcAft>
              <a:buNone/>
            </a:pPr>
            <a:endParaRPr sz="120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g3979feb125e_0_3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1" name="Google Shape;1241;g3979feb125e_0_3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rgbClr val="333333"/>
                </a:solidFill>
                <a:highlight>
                  <a:schemeClr val="lt1"/>
                </a:highlight>
              </a:rPr>
              <a:t>students without a specific hypothesis were about three times more likely to discover the gorilla </a:t>
            </a:r>
            <a:endParaRPr sz="1200">
              <a:solidFill>
                <a:srgbClr val="333333"/>
              </a:solidFill>
              <a:highlight>
                <a:schemeClr val="lt1"/>
              </a:highlight>
            </a:endParaRPr>
          </a:p>
          <a:p>
            <a:pPr marL="0" lvl="0" indent="0" algn="l" rtl="0">
              <a:lnSpc>
                <a:spcPct val="115000"/>
              </a:lnSpc>
              <a:spcBef>
                <a:spcPts val="0"/>
              </a:spcBef>
              <a:spcAft>
                <a:spcPts val="2000"/>
              </a:spcAft>
              <a:buNone/>
            </a:pP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g3979feb125e_0_3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8" name="Google Shape;1248;g3979feb125e_0_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rgbClr val="333333"/>
                </a:solidFill>
                <a:highlight>
                  <a:schemeClr val="lt1"/>
                </a:highlight>
              </a:rPr>
              <a:t>At least in this setting, the hypothesis indeed turned out to be a significant liability.</a:t>
            </a:r>
            <a:endParaRPr sz="1200">
              <a:solidFill>
                <a:schemeClr val="dk1"/>
              </a:solidFill>
            </a:endParaRPr>
          </a:p>
          <a:p>
            <a:pPr marL="0" lvl="0" indent="0" algn="l" rtl="0">
              <a:lnSpc>
                <a:spcPct val="115000"/>
              </a:lnSpc>
              <a:spcBef>
                <a:spcPts val="0"/>
              </a:spcBef>
              <a:spcAft>
                <a:spcPts val="2000"/>
              </a:spcAft>
              <a:buNone/>
            </a:pP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4"/>
        <p:cNvGrpSpPr/>
        <p:nvPr/>
      </p:nvGrpSpPr>
      <p:grpSpPr>
        <a:xfrm>
          <a:off x="0" y="0"/>
          <a:ext cx="0" cy="0"/>
          <a:chOff x="0" y="0"/>
          <a:chExt cx="0" cy="0"/>
        </a:xfrm>
      </p:grpSpPr>
      <p:sp>
        <p:nvSpPr>
          <p:cNvPr id="1255" name="Google Shape;1255;g3979feb125e_0_3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6" name="Google Shape;1256;g3979feb125e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Char char="●"/>
            </a:pPr>
            <a:r>
              <a:rPr lang="en" sz="1200">
                <a:solidFill>
                  <a:schemeClr val="dk1"/>
                </a:solidFill>
              </a:rPr>
              <a:t>Night science is an attitude!</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It encourages us to explore and speculate. We ask:</a:t>
            </a:r>
            <a:r>
              <a:rPr lang="en" sz="1200" i="1">
                <a:solidFill>
                  <a:schemeClr val="dk1"/>
                </a:solidFill>
              </a:rPr>
              <a:t> What could be hiding here? How would we lure it out?</a:t>
            </a:r>
            <a:endParaRPr sz="1200" i="1">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We try look at the data from as many angles as possible. </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In this mode, we take on a sort of playfulness with the data, comparing everything to everything else.</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We become explorers, building a map of the data as we start out in one direction, switching directions at crossroads and stumbling into unanticipated regions.</a:t>
            </a:r>
            <a:endParaRPr sz="1200">
              <a:solidFill>
                <a:srgbClr val="333333"/>
              </a:solidFill>
              <a:highlight>
                <a:srgbClr val="FFFFFF"/>
              </a:highlight>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1"/>
        <p:cNvGrpSpPr/>
        <p:nvPr/>
      </p:nvGrpSpPr>
      <p:grpSpPr>
        <a:xfrm>
          <a:off x="0" y="0"/>
          <a:ext cx="0" cy="0"/>
          <a:chOff x="0" y="0"/>
          <a:chExt cx="0" cy="0"/>
        </a:xfrm>
      </p:grpSpPr>
      <p:sp>
        <p:nvSpPr>
          <p:cNvPr id="1262" name="Google Shape;1262;g3979feb125e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3" name="Google Shape;1263;g3979feb125e_0_3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rgbClr val="333333"/>
              </a:buClr>
              <a:buSzPts val="1200"/>
              <a:buChar char="●"/>
            </a:pPr>
            <a:r>
              <a:rPr lang="en" sz="1200">
                <a:solidFill>
                  <a:srgbClr val="333333"/>
                </a:solidFill>
                <a:highlight>
                  <a:schemeClr val="lt1"/>
                </a:highlight>
              </a:rPr>
              <a:t>When you roam the limits of the scientific knowns, you </a:t>
            </a:r>
            <a:r>
              <a:rPr lang="en" sz="1200" b="1">
                <a:solidFill>
                  <a:srgbClr val="333333"/>
                </a:solidFill>
                <a:highlight>
                  <a:schemeClr val="lt1"/>
                </a:highlight>
              </a:rPr>
              <a:t>need a deep understanding</a:t>
            </a:r>
            <a:r>
              <a:rPr lang="en" sz="1200">
                <a:solidFill>
                  <a:srgbClr val="333333"/>
                </a:solidFill>
                <a:highlight>
                  <a:schemeClr val="lt1"/>
                </a:highlight>
              </a:rPr>
              <a:t> of a field to even recognize a pattern or to recognize it as surprising. </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b="1">
                <a:solidFill>
                  <a:schemeClr val="dk1"/>
                </a:solidFill>
              </a:rPr>
              <a:t>Different backgrounds</a:t>
            </a:r>
            <a:r>
              <a:rPr lang="en" sz="1200">
                <a:solidFill>
                  <a:schemeClr val="dk1"/>
                </a:solidFill>
              </a:rPr>
              <a:t> explain why different researchers </a:t>
            </a:r>
            <a:r>
              <a:rPr lang="en" sz="1200" b="1">
                <a:solidFill>
                  <a:schemeClr val="dk1"/>
                </a:solidFill>
              </a:rPr>
              <a:t>discover different </a:t>
            </a:r>
            <a:r>
              <a:rPr lang="en" sz="1200">
                <a:solidFill>
                  <a:schemeClr val="dk1"/>
                </a:solidFill>
              </a:rPr>
              <a:t>things in a dataset.</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a:solidFill>
                  <a:schemeClr val="dk1"/>
                </a:solidFill>
              </a:rPr>
              <a:t>The </a:t>
            </a:r>
            <a:r>
              <a:rPr lang="en" sz="1200" b="1">
                <a:solidFill>
                  <a:schemeClr val="dk1"/>
                </a:solidFill>
              </a:rPr>
              <a:t>same data</a:t>
            </a:r>
            <a:r>
              <a:rPr lang="en" sz="1200">
                <a:solidFill>
                  <a:schemeClr val="dk1"/>
                </a:solidFill>
              </a:rPr>
              <a:t> can lead to </a:t>
            </a:r>
            <a:r>
              <a:rPr lang="en" sz="1200" b="1">
                <a:solidFill>
                  <a:schemeClr val="dk1"/>
                </a:solidFill>
              </a:rPr>
              <a:t>different conclusions</a:t>
            </a:r>
            <a:r>
              <a:rPr lang="en" sz="1200">
                <a:solidFill>
                  <a:schemeClr val="dk1"/>
                </a:solidFill>
              </a:rPr>
              <a:t>. </a:t>
            </a:r>
            <a:endParaRPr sz="1200">
              <a:solidFill>
                <a:schemeClr val="dk1"/>
              </a:solidFill>
            </a:endParaRPr>
          </a:p>
          <a:p>
            <a:pPr marL="914400" lvl="1" indent="-304800" algn="l" rtl="0">
              <a:lnSpc>
                <a:spcPct val="115000"/>
              </a:lnSpc>
              <a:spcBef>
                <a:spcPts val="0"/>
              </a:spcBef>
              <a:spcAft>
                <a:spcPts val="0"/>
              </a:spcAft>
              <a:buClr>
                <a:schemeClr val="dk1"/>
              </a:buClr>
              <a:buSzPts val="1200"/>
              <a:buChar char="○"/>
            </a:pPr>
            <a:r>
              <a:rPr lang="en" sz="1200">
                <a:solidFill>
                  <a:schemeClr val="dk1"/>
                </a:solidFill>
              </a:rPr>
              <a:t>In one study, no two teams / 70 chose identical work flows to analyze the same dataset, and sets of teams reported contradictory, statistically significant effects. </a:t>
            </a:r>
            <a:endParaRPr sz="120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b="1">
                <a:solidFill>
                  <a:schemeClr val="dk1"/>
                </a:solidFill>
              </a:rPr>
              <a:t>Data is not transparent </a:t>
            </a:r>
            <a:endParaRPr sz="1200" b="1">
              <a:solidFill>
                <a:schemeClr val="dk1"/>
              </a:solidFill>
            </a:endParaRPr>
          </a:p>
          <a:p>
            <a:pPr marL="0" lvl="0" indent="0" algn="l" rtl="0">
              <a:lnSpc>
                <a:spcPct val="115000"/>
              </a:lnSpc>
              <a:spcBef>
                <a:spcPts val="1200"/>
              </a:spcBef>
              <a:spcAft>
                <a:spcPts val="2000"/>
              </a:spcAft>
              <a:buSzPts val="1100"/>
              <a:buNone/>
            </a:pPr>
            <a:endParaRPr sz="1200">
              <a:solidFill>
                <a:srgbClr val="333333"/>
              </a:solidFill>
              <a:highlight>
                <a:srgbClr val="FFFFFF"/>
              </a:highlight>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0"/>
        <p:cNvGrpSpPr/>
        <p:nvPr/>
      </p:nvGrpSpPr>
      <p:grpSpPr>
        <a:xfrm>
          <a:off x="0" y="0"/>
          <a:ext cx="0" cy="0"/>
          <a:chOff x="0" y="0"/>
          <a:chExt cx="0" cy="0"/>
        </a:xfrm>
      </p:grpSpPr>
      <p:sp>
        <p:nvSpPr>
          <p:cNvPr id="1271" name="Google Shape;1271;g3f8e90fcd5d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2" name="Google Shape;1272;g3f8e90fcd5d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50">
                <a:solidFill>
                  <a:srgbClr val="333333"/>
                </a:solidFill>
                <a:highlight>
                  <a:srgbClr val="FFFFFF"/>
                </a:highlight>
                <a:latin typeface="Georgia"/>
                <a:ea typeface="Georgia"/>
                <a:cs typeface="Georgia"/>
                <a:sym typeface="Georgia"/>
              </a:rPr>
              <a:t>“Correlation is not causation”—an aphorism that perhaps all scientists have heard at least once in their careers—warns of putting too much weight on mere covariation of two variables. Undoubtedly, a correlation between two features is not sufficient to infer a causal relationship. But some form of covariation is implied by a causal relationship, and hence, finding a previously hidden correlation may be the first glimpse of something new. We may then think of data exploration as the generator of correlations and patterns that can later be tested for causality.</a:t>
            </a:r>
            <a:endParaRPr sz="1350">
              <a:solidFill>
                <a:srgbClr val="333333"/>
              </a:solidFill>
              <a:highlight>
                <a:srgbClr val="FFFFFF"/>
              </a:highlight>
              <a:latin typeface="Georgia"/>
              <a:ea typeface="Georgia"/>
              <a:cs typeface="Georgia"/>
              <a:sym typeface="Georgia"/>
            </a:endParaRPr>
          </a:p>
          <a:p>
            <a:pPr marL="0" lvl="0" indent="0" algn="l" rtl="0">
              <a:lnSpc>
                <a:spcPct val="115000"/>
              </a:lnSpc>
              <a:spcBef>
                <a:spcPts val="2000"/>
              </a:spcBef>
              <a:spcAft>
                <a:spcPts val="0"/>
              </a:spcAft>
              <a:buNone/>
            </a:pPr>
            <a:r>
              <a:rPr lang="en" sz="1350">
                <a:solidFill>
                  <a:srgbClr val="333333"/>
                </a:solidFill>
                <a:highlight>
                  <a:srgbClr val="FFFFFF"/>
                </a:highlight>
                <a:latin typeface="Georgia"/>
                <a:ea typeface="Georgia"/>
                <a:cs typeface="Georgia"/>
                <a:sym typeface="Georgia"/>
              </a:rPr>
              <a:t>One of the major facilitators of human intelligence is our minds’ ability to easily find patterns and connections—a tendency called patternicity by Michael Shermer [</a:t>
            </a:r>
            <a:r>
              <a:rPr lang="en" sz="1350" u="sng">
                <a:solidFill>
                  <a:srgbClr val="004B83"/>
                </a:solidFill>
                <a:highlight>
                  <a:srgbClr val="FFFFFF"/>
                </a:highlight>
                <a:latin typeface="Georgia"/>
                <a:ea typeface="Georgia"/>
                <a:cs typeface="Georgia"/>
                <a:sym typeface="Georgia"/>
                <a:hlinkClick r:id="rId3">
                  <a:extLst>
                    <a:ext uri="{A12FA001-AC4F-418D-AE19-62706E023703}">
                      <ahyp:hlinkClr xmlns:ahyp="http://schemas.microsoft.com/office/drawing/2018/hyperlinkcolor" val="tx"/>
                    </a:ext>
                  </a:extLst>
                </a:hlinkClick>
              </a:rPr>
              <a:t>8</a:t>
            </a:r>
            <a:r>
              <a:rPr lang="en" sz="1350">
                <a:solidFill>
                  <a:srgbClr val="333333"/>
                </a:solidFill>
                <a:highlight>
                  <a:srgbClr val="FFFFFF"/>
                </a:highlight>
                <a:latin typeface="Georgia"/>
                <a:ea typeface="Georgia"/>
                <a:cs typeface="Georgia"/>
                <a:sym typeface="Georgia"/>
              </a:rPr>
              <a:t>]. Patternicity helps us in generating new night science ideas; it is the seed of many discoveries. On the flipside, patternicity makes us vulnerable to being fooled by randomness [</a:t>
            </a:r>
            <a:r>
              <a:rPr lang="en" sz="1350" u="sng">
                <a:solidFill>
                  <a:srgbClr val="004B83"/>
                </a:solidFill>
                <a:highlight>
                  <a:srgbClr val="FFFFFF"/>
                </a:highlight>
                <a:latin typeface="Georgia"/>
                <a:ea typeface="Georgia"/>
                <a:cs typeface="Georgia"/>
                <a:sym typeface="Georgia"/>
                <a:hlinkClick r:id="rId4">
                  <a:extLst>
                    <a:ext uri="{A12FA001-AC4F-418D-AE19-62706E023703}">
                      <ahyp:hlinkClr xmlns:ahyp="http://schemas.microsoft.com/office/drawing/2018/hyperlinkcolor" val="tx"/>
                    </a:ext>
                  </a:extLst>
                </a:hlinkClick>
              </a:rPr>
              <a:t>9</a:t>
            </a:r>
            <a:r>
              <a:rPr lang="en" sz="1350">
                <a:solidFill>
                  <a:srgbClr val="333333"/>
                </a:solidFill>
                <a:highlight>
                  <a:srgbClr val="FFFFFF"/>
                </a:highlight>
                <a:latin typeface="Georgia"/>
                <a:ea typeface="Georgia"/>
                <a:cs typeface="Georgia"/>
                <a:sym typeface="Georgia"/>
              </a:rPr>
              <a:t>], when we mistakenly infer relationships between genuinely independent things (called apophenia). Clearly, spurious results will be generated during unguided explorations, and this generation of false starts is night science’s own liability.</a:t>
            </a:r>
            <a:endParaRPr sz="1350">
              <a:solidFill>
                <a:srgbClr val="333333"/>
              </a:solidFill>
              <a:highlight>
                <a:srgbClr val="FFFFFF"/>
              </a:highlight>
              <a:latin typeface="Georgia"/>
              <a:ea typeface="Georgia"/>
              <a:cs typeface="Georgia"/>
              <a:sym typeface="Georgia"/>
            </a:endParaRPr>
          </a:p>
          <a:p>
            <a:pPr marL="0" lvl="0" indent="0" algn="l" rtl="0">
              <a:lnSpc>
                <a:spcPct val="115000"/>
              </a:lnSpc>
              <a:spcBef>
                <a:spcPts val="2000"/>
              </a:spcBef>
              <a:spcAft>
                <a:spcPts val="0"/>
              </a:spcAft>
              <a:buNone/>
            </a:pPr>
            <a:r>
              <a:rPr lang="en" sz="1350">
                <a:solidFill>
                  <a:srgbClr val="333333"/>
                </a:solidFill>
                <a:highlight>
                  <a:srgbClr val="FFFFFF"/>
                </a:highlight>
                <a:latin typeface="Georgia"/>
                <a:ea typeface="Georgia"/>
                <a:cs typeface="Georgia"/>
                <a:sym typeface="Georgia"/>
              </a:rPr>
              <a:t>Day science tempers this liability. In a sense then, correlations are the domain of night science, while causation is solidified by day science. Day science is the adult in the room, rigorously testing hypotheses. But despite its power, the day science mode is not amenable to generating the ideas in the first place. Only the night science realm, with its lack of specific hypotheses that blind us in day science, allows us to think freely in an exploratory fashion. Science relies on this back and forth between day and night, each overcoming the other’s shortcomings; we can let ourselves explore so freely in night science because we trust ourselves to check the generated hypotheses later, in day science.</a:t>
            </a:r>
            <a:endParaRPr sz="1350">
              <a:solidFill>
                <a:srgbClr val="333333"/>
              </a:solidFill>
              <a:highlight>
                <a:srgbClr val="FFFFFF"/>
              </a:highlight>
              <a:latin typeface="Georgia"/>
              <a:ea typeface="Georgia"/>
              <a:cs typeface="Georgia"/>
              <a:sym typeface="Georgia"/>
            </a:endParaRPr>
          </a:p>
          <a:p>
            <a:pPr marL="0" lvl="0" indent="0" algn="l" rtl="0">
              <a:lnSpc>
                <a:spcPct val="115000"/>
              </a:lnSpc>
              <a:spcBef>
                <a:spcPts val="2000"/>
              </a:spcBef>
              <a:spcAft>
                <a:spcPts val="2000"/>
              </a:spcAft>
              <a:buNone/>
            </a:pPr>
            <a:endParaRPr sz="1350">
              <a:solidFill>
                <a:srgbClr val="333333"/>
              </a:solidFill>
              <a:highlight>
                <a:srgbClr val="FFFFFF"/>
              </a:highlight>
              <a:latin typeface="Georgia"/>
              <a:ea typeface="Georgia"/>
              <a:cs typeface="Georgia"/>
              <a:sym typeface="Georgia"/>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g3979feb125e_0_4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2" name="Google Shape;1282;g3979feb125e_0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595959"/>
              </a:buClr>
              <a:buSzPts val="1800"/>
              <a:buChar char="●"/>
            </a:pPr>
            <a:r>
              <a:rPr lang="en" sz="1400">
                <a:solidFill>
                  <a:srgbClr val="595959"/>
                </a:solidFill>
              </a:rPr>
              <a:t>Let participants try the New Yorker cartoon contest, where readers suggest captions for a cartoon.</a:t>
            </a:r>
            <a:endParaRPr sz="1400">
              <a:solidFill>
                <a:srgbClr val="595959"/>
              </a:solidFill>
            </a:endParaRPr>
          </a:p>
          <a:p>
            <a:pPr marL="457200" lvl="0" indent="-342900" algn="l" rtl="0">
              <a:lnSpc>
                <a:spcPct val="115000"/>
              </a:lnSpc>
              <a:spcBef>
                <a:spcPts val="0"/>
              </a:spcBef>
              <a:spcAft>
                <a:spcPts val="0"/>
              </a:spcAft>
              <a:buClr>
                <a:srgbClr val="595959"/>
              </a:buClr>
              <a:buSzPts val="1800"/>
              <a:buChar char="●"/>
            </a:pPr>
            <a:r>
              <a:rPr lang="en" sz="1400">
                <a:solidFill>
                  <a:srgbClr val="595959"/>
                </a:solidFill>
              </a:rPr>
              <a:t>Do it both ways, so each individual feels the difference even on themselves: once when participants have read the top suggestions by readers, once without that.</a:t>
            </a:r>
            <a:endParaRPr sz="1400">
              <a:solidFill>
                <a:srgbClr val="595959"/>
              </a:solidFill>
            </a:endParaRPr>
          </a:p>
          <a:p>
            <a:pPr marL="0" lvl="0" indent="0" algn="l" rtl="0">
              <a:spcBef>
                <a:spcPts val="1200"/>
              </a:spcBef>
              <a:spcAft>
                <a:spcPts val="0"/>
              </a:spcAft>
              <a:buNone/>
            </a:pP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1"/>
        <p:cNvGrpSpPr/>
        <p:nvPr/>
      </p:nvGrpSpPr>
      <p:grpSpPr>
        <a:xfrm>
          <a:off x="0" y="0"/>
          <a:ext cx="0" cy="0"/>
          <a:chOff x="0" y="0"/>
          <a:chExt cx="0" cy="0"/>
        </a:xfrm>
      </p:grpSpPr>
      <p:sp>
        <p:nvSpPr>
          <p:cNvPr id="1292" name="Google Shape;1292;g3979feb125e_0_4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3" name="Google Shape;1293;g3979feb125e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rgbClr val="595959"/>
              </a:buClr>
              <a:buSzPts val="1200"/>
              <a:buChar char="●"/>
            </a:pPr>
            <a:r>
              <a:rPr lang="en" sz="1200">
                <a:solidFill>
                  <a:srgbClr val="595959"/>
                </a:solidFill>
              </a:rPr>
              <a:t>Do it both ways, so each individual feels the difference even on themselves</a:t>
            </a:r>
            <a:endParaRPr sz="1200">
              <a:solidFill>
                <a:srgbClr val="595959"/>
              </a:solidFill>
            </a:endParaRPr>
          </a:p>
          <a:p>
            <a:pPr marL="457200" lvl="0" indent="-304800" algn="l" rtl="0">
              <a:lnSpc>
                <a:spcPct val="115000"/>
              </a:lnSpc>
              <a:spcBef>
                <a:spcPts val="0"/>
              </a:spcBef>
              <a:spcAft>
                <a:spcPts val="0"/>
              </a:spcAft>
              <a:buClr>
                <a:srgbClr val="595959"/>
              </a:buClr>
              <a:buSzPts val="1200"/>
              <a:buChar char="●"/>
            </a:pPr>
            <a:r>
              <a:rPr lang="en" sz="1200">
                <a:solidFill>
                  <a:srgbClr val="595959"/>
                </a:solidFill>
              </a:rPr>
              <a:t>Split the group into two halves, one of which should close their eyes while you show the next slide, and re-open once the other participants have read the reader suggestions – and you have moved back to the version without the suggestions.</a:t>
            </a:r>
            <a:endParaRPr sz="1200">
              <a:solidFill>
                <a:srgbClr val="595959"/>
              </a:solidFill>
            </a:endParaRPr>
          </a:p>
          <a:p>
            <a:pPr marL="457200" lvl="0" indent="-304800" algn="l" rtl="0">
              <a:lnSpc>
                <a:spcPct val="115000"/>
              </a:lnSpc>
              <a:spcBef>
                <a:spcPts val="0"/>
              </a:spcBef>
              <a:spcAft>
                <a:spcPts val="0"/>
              </a:spcAft>
              <a:buClr>
                <a:srgbClr val="595959"/>
              </a:buClr>
              <a:buSzPts val="1200"/>
              <a:buChar char="●"/>
            </a:pPr>
            <a:r>
              <a:rPr lang="en" sz="1200">
                <a:solidFill>
                  <a:srgbClr val="595959"/>
                </a:solidFill>
              </a:rPr>
              <a:t>Then, all participants have 1-2 minutes to come up with their own original caption.</a:t>
            </a:r>
            <a:endParaRPr sz="1200">
              <a:solidFill>
                <a:srgbClr val="595959"/>
              </a:solidFill>
            </a:endParaRPr>
          </a:p>
          <a:p>
            <a:pPr marL="0" lvl="0" indent="0" algn="l" rtl="0">
              <a:spcBef>
                <a:spcPts val="1200"/>
              </a:spcBef>
              <a:spcAft>
                <a:spcPts val="0"/>
              </a:spcAft>
              <a:buNone/>
            </a:pPr>
            <a:endParaRPr sz="120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9"/>
        <p:cNvGrpSpPr/>
        <p:nvPr/>
      </p:nvGrpSpPr>
      <p:grpSpPr>
        <a:xfrm>
          <a:off x="0" y="0"/>
          <a:ext cx="0" cy="0"/>
          <a:chOff x="0" y="0"/>
          <a:chExt cx="0" cy="0"/>
        </a:xfrm>
      </p:grpSpPr>
      <p:sp>
        <p:nvSpPr>
          <p:cNvPr id="1300" name="Google Shape;1300;g3979feb125e_0_4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1" name="Google Shape;1301;g3979feb125e_0_4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8"/>
        <p:cNvGrpSpPr/>
        <p:nvPr/>
      </p:nvGrpSpPr>
      <p:grpSpPr>
        <a:xfrm>
          <a:off x="0" y="0"/>
          <a:ext cx="0" cy="0"/>
          <a:chOff x="0" y="0"/>
          <a:chExt cx="0" cy="0"/>
        </a:xfrm>
      </p:grpSpPr>
      <p:sp>
        <p:nvSpPr>
          <p:cNvPr id="1309" name="Google Shape;1309;g3979feb125e_0_4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0" name="Google Shape;1310;g3979feb125e_0_4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71600" lvl="2" indent="-304800" algn="l" rtl="0">
              <a:lnSpc>
                <a:spcPct val="115000"/>
              </a:lnSpc>
              <a:spcBef>
                <a:spcPts val="0"/>
              </a:spcBef>
              <a:spcAft>
                <a:spcPts val="0"/>
              </a:spcAft>
              <a:buClr>
                <a:srgbClr val="595959"/>
              </a:buClr>
              <a:buSzPts val="1200"/>
              <a:buChar char="■"/>
            </a:pPr>
            <a:r>
              <a:rPr lang="en" sz="1200">
                <a:solidFill>
                  <a:srgbClr val="595959"/>
                </a:solidFill>
              </a:rPr>
              <a:t>Now the two groups swap roles: the other group closes their eyes while you show the reader suggestions.</a:t>
            </a:r>
            <a:endParaRPr sz="1200">
              <a:solidFill>
                <a:srgbClr val="595959"/>
              </a:solidFill>
            </a:endParaRPr>
          </a:p>
          <a:p>
            <a:pPr marL="0" lvl="0" indent="0" algn="l" rtl="0">
              <a:spcBef>
                <a:spcPts val="1200"/>
              </a:spcBef>
              <a:spcAft>
                <a:spcPts val="0"/>
              </a:spcAft>
              <a:buNone/>
            </a:pPr>
            <a:endParaRPr sz="120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6"/>
        <p:cNvGrpSpPr/>
        <p:nvPr/>
      </p:nvGrpSpPr>
      <p:grpSpPr>
        <a:xfrm>
          <a:off x="0" y="0"/>
          <a:ext cx="0" cy="0"/>
          <a:chOff x="0" y="0"/>
          <a:chExt cx="0" cy="0"/>
        </a:xfrm>
      </p:grpSpPr>
      <p:sp>
        <p:nvSpPr>
          <p:cNvPr id="1317" name="Google Shape;1317;g3979feb125e_0_4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8" name="Google Shape;1318;g3979feb125e_0_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rgbClr val="212529"/>
              </a:solidFill>
              <a:highlight>
                <a:srgbClr val="FFFFFF"/>
              </a:highlight>
              <a:latin typeface="Roboto"/>
              <a:ea typeface="Roboto"/>
              <a:cs typeface="Roboto"/>
              <a:sym typeface="Roboto"/>
            </a:endParaRPr>
          </a:p>
          <a:p>
            <a:pPr marL="0" lvl="0" indent="0" algn="l" rtl="0">
              <a:spcBef>
                <a:spcPts val="1200"/>
              </a:spcBef>
              <a:spcAft>
                <a:spcPts val="0"/>
              </a:spcAft>
              <a:buNone/>
            </a:pPr>
            <a:endParaRPr sz="1400">
              <a:solidFill>
                <a:srgbClr val="595959"/>
              </a:solidFill>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5"/>
        <p:cNvGrpSpPr/>
        <p:nvPr/>
      </p:nvGrpSpPr>
      <p:grpSpPr>
        <a:xfrm>
          <a:off x="0" y="0"/>
          <a:ext cx="0" cy="0"/>
          <a:chOff x="0" y="0"/>
          <a:chExt cx="0" cy="0"/>
        </a:xfrm>
      </p:grpSpPr>
      <p:sp>
        <p:nvSpPr>
          <p:cNvPr id="1326" name="Google Shape;1326;g3979feb125e_0_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7" name="Google Shape;1327;g3979feb125e_0_4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Each session has an exercise that allows participants to practice the tool that was introduced.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Here, it’s the hypothesis-free exploration that is being practiced.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Again, participants have to pair up, ideally with someone they don’t yet know (it’s a good idea to help the participants to sort themselves into pairs).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After a given time (here, 12 minutes), the partners switch roles.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 all exercises, it is highly recommended that the instructor does a brief demonstration (e.g., with one of the participants) of how it could go. </a:t>
            </a:r>
            <a:endParaRPr sz="1400">
              <a:solidFill>
                <a:schemeClr val="dk1"/>
              </a:solidFil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3"/>
        <p:cNvGrpSpPr/>
        <p:nvPr/>
      </p:nvGrpSpPr>
      <p:grpSpPr>
        <a:xfrm>
          <a:off x="0" y="0"/>
          <a:ext cx="0" cy="0"/>
          <a:chOff x="0" y="0"/>
          <a:chExt cx="0" cy="0"/>
        </a:xfrm>
      </p:grpSpPr>
      <p:sp>
        <p:nvSpPr>
          <p:cNvPr id="1334" name="Google Shape;1334;g3f8e90fcd5d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5" name="Google Shape;1335;g3f8e90fcd5d_0_1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In this session, we explored the specific and very different languages of the two sub-processes.</a:t>
            </a:r>
            <a:endParaRPr sz="1200"/>
          </a:p>
          <a:p>
            <a:pPr marL="457200" lvl="0" indent="-304800" algn="l" rtl="0">
              <a:lnSpc>
                <a:spcPct val="100000"/>
              </a:lnSpc>
              <a:spcBef>
                <a:spcPts val="0"/>
              </a:spcBef>
              <a:spcAft>
                <a:spcPts val="0"/>
              </a:spcAft>
              <a:buSzPts val="1200"/>
              <a:buChar char="●"/>
            </a:pPr>
            <a:r>
              <a:rPr lang="en" sz="1200"/>
              <a:t>Night Science permits any language – analogies and especially anthropomorphisms can help our intuition. </a:t>
            </a:r>
            <a:endParaRPr sz="1200"/>
          </a:p>
          <a:p>
            <a:pPr marL="457200" lvl="0" indent="-304800" algn="l" rtl="0">
              <a:lnSpc>
                <a:spcPct val="100000"/>
              </a:lnSpc>
              <a:spcBef>
                <a:spcPts val="0"/>
              </a:spcBef>
              <a:spcAft>
                <a:spcPts val="0"/>
              </a:spcAft>
              <a:buSzPts val="1200"/>
              <a:buChar char="●"/>
            </a:pPr>
            <a:r>
              <a:rPr lang="en" sz="1200"/>
              <a:t>Day Science language has to be precise and should avoid analogies.</a:t>
            </a:r>
            <a:endParaRPr sz="120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0"/>
        <p:cNvGrpSpPr/>
        <p:nvPr/>
      </p:nvGrpSpPr>
      <p:grpSpPr>
        <a:xfrm>
          <a:off x="0" y="0"/>
          <a:ext cx="0" cy="0"/>
          <a:chOff x="0" y="0"/>
          <a:chExt cx="0" cy="0"/>
        </a:xfrm>
      </p:grpSpPr>
      <p:sp>
        <p:nvSpPr>
          <p:cNvPr id="1341" name="Google Shape;1341;g3979feb125e_0_4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2" name="Google Shape;1342;g3979feb125e_0_4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Clr>
                <a:schemeClr val="dk1"/>
              </a:buClr>
              <a:buSzPts val="1100"/>
              <a:buChar char="●"/>
            </a:pPr>
            <a:r>
              <a:rPr lang="en">
                <a:solidFill>
                  <a:schemeClr val="dk1"/>
                </a:solidFill>
              </a:rPr>
              <a:t>The content of this session is largely based on this publication:</a:t>
            </a:r>
            <a:br>
              <a:rPr lang="en">
                <a:solidFill>
                  <a:schemeClr val="dk1"/>
                </a:solidFill>
              </a:rPr>
            </a:br>
            <a:r>
              <a:rPr lang="en" u="sng">
                <a:solidFill>
                  <a:schemeClr val="hlink"/>
                </a:solidFill>
                <a:hlinkClick r:id="rId3"/>
              </a:rPr>
              <a:t>https://dx.doi.org/10.1186/s13059-019-1902-1</a:t>
            </a:r>
            <a:r>
              <a:rPr lang="en">
                <a:solidFill>
                  <a:schemeClr val="dk1"/>
                </a:solidFill>
              </a:rPr>
              <a:t> </a:t>
            </a:r>
            <a:endParaRPr>
              <a:solidFill>
                <a:schemeClr val="dk1"/>
              </a:solidFil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g3979feb125e_0_4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9" name="Google Shape;1349;g3979feb125e_0_4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2000"/>
              </a:spcAft>
              <a:buSzPts val="1100"/>
              <a:buNone/>
            </a:pPr>
            <a:endParaRPr sz="1400">
              <a:solidFill>
                <a:schemeClr val="dk1"/>
              </a:solidFil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g3979feb125e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7" name="Google Shape;1357;g3979feb125e_0_5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2000"/>
              </a:spcAft>
              <a:buClr>
                <a:schemeClr val="dk1"/>
              </a:buClr>
              <a:buSzPts val="1350"/>
              <a:buFont typeface="Calibri"/>
              <a:buNone/>
            </a:pPr>
            <a:endParaRPr sz="1350">
              <a:solidFill>
                <a:srgbClr val="333333"/>
              </a:solidFill>
              <a:highlight>
                <a:srgbClr val="FFFFFF"/>
              </a:highlight>
              <a:latin typeface="Georgia"/>
              <a:ea typeface="Georgia"/>
              <a:cs typeface="Georgia"/>
              <a:sym typeface="Georgia"/>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1"/>
        <p:cNvGrpSpPr/>
        <p:nvPr/>
      </p:nvGrpSpPr>
      <p:grpSpPr>
        <a:xfrm>
          <a:off x="0" y="0"/>
          <a:ext cx="0" cy="0"/>
          <a:chOff x="0" y="0"/>
          <a:chExt cx="0" cy="0"/>
        </a:xfrm>
      </p:grpSpPr>
      <p:sp>
        <p:nvSpPr>
          <p:cNvPr id="1362" name="Google Shape;1362;g3979feb125e_0_5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3" name="Google Shape;1363;g3979feb125e_0_5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2000"/>
              </a:spcAft>
              <a:buSzPts val="1100"/>
              <a:buNone/>
            </a:pPr>
            <a:endParaRPr sz="1350">
              <a:solidFill>
                <a:srgbClr val="333333"/>
              </a:solidFill>
              <a:highlight>
                <a:schemeClr val="lt1"/>
              </a:highlight>
              <a:latin typeface="Georgia"/>
              <a:ea typeface="Georgia"/>
              <a:cs typeface="Georgia"/>
              <a:sym typeface="Georgia"/>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9"/>
        <p:cNvGrpSpPr/>
        <p:nvPr/>
      </p:nvGrpSpPr>
      <p:grpSpPr>
        <a:xfrm>
          <a:off x="0" y="0"/>
          <a:ext cx="0" cy="0"/>
          <a:chOff x="0" y="0"/>
          <a:chExt cx="0" cy="0"/>
        </a:xfrm>
      </p:grpSpPr>
      <p:sp>
        <p:nvSpPr>
          <p:cNvPr id="1370" name="Google Shape;1370;g3979feb125e_0_5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1" name="Google Shape;1371;g3979feb125e_0_5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7"/>
        <p:cNvGrpSpPr/>
        <p:nvPr/>
      </p:nvGrpSpPr>
      <p:grpSpPr>
        <a:xfrm>
          <a:off x="0" y="0"/>
          <a:ext cx="0" cy="0"/>
          <a:chOff x="0" y="0"/>
          <a:chExt cx="0" cy="0"/>
        </a:xfrm>
      </p:grpSpPr>
      <p:sp>
        <p:nvSpPr>
          <p:cNvPr id="1378" name="Google Shape;1378;g3979feb125e_0_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9" name="Google Shape;1379;g3979feb125e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Clr>
                <a:srgbClr val="333333"/>
              </a:buClr>
              <a:buSzPts val="1100"/>
              <a:buChar char="●"/>
            </a:pPr>
            <a:r>
              <a:rPr lang="en">
                <a:solidFill>
                  <a:srgbClr val="333333"/>
                </a:solidFill>
                <a:highlight>
                  <a:schemeClr val="lt1"/>
                </a:highlight>
              </a:rPr>
              <a:t>This is because this picture gives a false sense of the structure and rigidity of knowledge and its accumulation.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Discoveries are by nature unexpected</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They may not fit neatly into our existing edifice of knowledge</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There may be a perceived gap - but the solution maybe doesn’t fill it, it may restructure the complete wall</a:t>
            </a:r>
            <a:endParaRPr>
              <a:solidFill>
                <a:schemeClr val="dk1"/>
              </a:solidFill>
            </a:endParaRPr>
          </a:p>
          <a:p>
            <a:pPr marL="457200" lvl="0" indent="-298450" algn="l" rtl="0">
              <a:spcBef>
                <a:spcPts val="0"/>
              </a:spcBef>
              <a:spcAft>
                <a:spcPts val="0"/>
              </a:spcAft>
              <a:buClr>
                <a:schemeClr val="dk1"/>
              </a:buClr>
              <a:buSzPts val="1100"/>
              <a:buChar char="●"/>
            </a:pPr>
            <a:r>
              <a:rPr lang="en">
                <a:solidFill>
                  <a:srgbClr val="333333"/>
                </a:solidFill>
                <a:highlight>
                  <a:srgbClr val="FFFFFF"/>
                </a:highlight>
              </a:rPr>
              <a:t>the most interesting unknowns of science are unknown unknowns—gaps that we were not even aware of before chancing upon them.</a:t>
            </a:r>
            <a:endParaRPr>
              <a:solidFill>
                <a:srgbClr val="333333"/>
              </a:solidFill>
              <a:highlight>
                <a:srgbClr val="FFFFFF"/>
              </a:highlight>
            </a:endParaRPr>
          </a:p>
          <a:p>
            <a:pPr marL="457200" lvl="0" indent="-298450" algn="l" rtl="0">
              <a:spcBef>
                <a:spcPts val="0"/>
              </a:spcBef>
              <a:spcAft>
                <a:spcPts val="0"/>
              </a:spcAft>
              <a:buClr>
                <a:schemeClr val="dk1"/>
              </a:buClr>
              <a:buSzPts val="1100"/>
              <a:buChar char="●"/>
            </a:pPr>
            <a:r>
              <a:rPr lang="en">
                <a:solidFill>
                  <a:srgbClr val="333333"/>
                </a:solidFill>
                <a:highlight>
                  <a:srgbClr val="FFFFFF"/>
                </a:highlight>
              </a:rPr>
              <a:t>Young scientists are only slowly immersed in this confusing complexity</a:t>
            </a:r>
            <a:endParaRPr>
              <a:solidFill>
                <a:srgbClr val="333333"/>
              </a:solidFill>
              <a:highlight>
                <a:srgbClr val="FFFFFF"/>
              </a:highlight>
            </a:endParaRPr>
          </a:p>
          <a:p>
            <a:pPr marL="457200" lvl="0" indent="-298450" algn="l" rtl="0">
              <a:spcBef>
                <a:spcPts val="0"/>
              </a:spcBef>
              <a:spcAft>
                <a:spcPts val="0"/>
              </a:spcAft>
              <a:buClr>
                <a:schemeClr val="dk1"/>
              </a:buClr>
              <a:buSzPts val="1100"/>
              <a:buChar char="●"/>
            </a:pPr>
            <a:r>
              <a:rPr lang="en">
                <a:solidFill>
                  <a:srgbClr val="333333"/>
                </a:solidFill>
                <a:highlight>
                  <a:schemeClr val="lt1"/>
                </a:highlight>
              </a:rPr>
              <a:t>A student joining a lab is often presented with a hypothesis or a clear question to work on</a:t>
            </a:r>
            <a:endParaRPr>
              <a:solidFill>
                <a:srgbClr val="333333"/>
              </a:solidFill>
              <a:highlight>
                <a:schemeClr val="lt1"/>
              </a:highlight>
            </a:endParaRPr>
          </a:p>
          <a:p>
            <a:pPr marL="457200" lvl="0" indent="-298450" algn="l" rtl="0">
              <a:spcBef>
                <a:spcPts val="0"/>
              </a:spcBef>
              <a:spcAft>
                <a:spcPts val="0"/>
              </a:spcAft>
              <a:buClr>
                <a:schemeClr val="dk1"/>
              </a:buClr>
              <a:buSzPts val="1100"/>
              <a:buChar char="●"/>
            </a:pPr>
            <a:r>
              <a:rPr lang="en">
                <a:solidFill>
                  <a:srgbClr val="333333"/>
                </a:solidFill>
                <a:highlight>
                  <a:schemeClr val="lt1"/>
                </a:highlight>
              </a:rPr>
              <a:t>Only as a postdoc they realize that a crucial part of their job is to discover questions</a:t>
            </a:r>
            <a:endParaRPr>
              <a:solidFill>
                <a:srgbClr val="333333"/>
              </a:solidFill>
              <a:highlight>
                <a:schemeClr val="lt1"/>
              </a:highlight>
            </a:endParaRPr>
          </a:p>
          <a:p>
            <a:pPr marL="0" lvl="0" indent="0" algn="l" rtl="0">
              <a:spcBef>
                <a:spcPts val="0"/>
              </a:spcBef>
              <a:spcAft>
                <a:spcPts val="0"/>
              </a:spcAft>
              <a:buNone/>
            </a:pP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g3979feb125e_0_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6" name="Google Shape;1386;g3979feb125e_0_5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3000"/>
              </a:spcBef>
              <a:spcAft>
                <a:spcPts val="0"/>
              </a:spcAft>
              <a:buClr>
                <a:schemeClr val="dk1"/>
              </a:buClr>
              <a:buSzPts val="1200"/>
              <a:buFont typeface="Calibri"/>
              <a:buNone/>
            </a:pP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1"/>
        <p:cNvGrpSpPr/>
        <p:nvPr/>
      </p:nvGrpSpPr>
      <p:grpSpPr>
        <a:xfrm>
          <a:off x="0" y="0"/>
          <a:ext cx="0" cy="0"/>
          <a:chOff x="0" y="0"/>
          <a:chExt cx="0" cy="0"/>
        </a:xfrm>
      </p:grpSpPr>
      <p:sp>
        <p:nvSpPr>
          <p:cNvPr id="1392" name="Google Shape;1392;g3979feb125e_0_5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3" name="Google Shape;1393;g3979feb125e_0_5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2000"/>
              </a:spcAft>
              <a:buSzPts val="1100"/>
              <a:buNone/>
            </a:pPr>
            <a:endParaRPr sz="1400">
              <a:solidFill>
                <a:srgbClr val="333333"/>
              </a:solidFill>
              <a:highlight>
                <a:schemeClr val="lt1"/>
              </a:highlight>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g3979feb125e_0_6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0" name="Google Shape;1400;g3979feb125e_0_6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Each session has an exercise that allows participants to practice the tool that was introduced.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Here, it’s the finding of new questions that is being practiced.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Again, participants have to pair up, ideally with someone they don’t yet know (it’s a good idea to help the participants to sort themselves into pairs).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After a given time (here, 12 minutes), the partners switch roles.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 all exercises, it is highly recommended that the instructor does a brief demonstration (e.g., with one of the participants) of how it could go. </a:t>
            </a:r>
            <a:endParaRPr sz="12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lnSpc>
                <a:spcPct val="100000"/>
              </a:lnSpc>
              <a:spcBef>
                <a:spcPts val="0"/>
              </a:spcBef>
              <a:spcAft>
                <a:spcPts val="0"/>
              </a:spcAft>
              <a:buSzPts val="1100"/>
              <a:buNone/>
            </a:pPr>
            <a:endParaRPr sz="1400">
              <a:solidFill>
                <a:schemeClr val="dk1"/>
              </a:solidFil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6"/>
        <p:cNvGrpSpPr/>
        <p:nvPr/>
      </p:nvGrpSpPr>
      <p:grpSpPr>
        <a:xfrm>
          <a:off x="0" y="0"/>
          <a:ext cx="0" cy="0"/>
          <a:chOff x="0" y="0"/>
          <a:chExt cx="0" cy="0"/>
        </a:xfrm>
      </p:grpSpPr>
      <p:sp>
        <p:nvSpPr>
          <p:cNvPr id="1407" name="Google Shape;1407;g3f8e90fcd5d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8" name="Google Shape;1408;g3f8e90fcd5d_0_1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In this session, we explored the specific and very different languages of the two sub-processes.</a:t>
            </a:r>
            <a:endParaRPr sz="1200"/>
          </a:p>
          <a:p>
            <a:pPr marL="457200" lvl="0" indent="-304800" algn="l" rtl="0">
              <a:lnSpc>
                <a:spcPct val="100000"/>
              </a:lnSpc>
              <a:spcBef>
                <a:spcPts val="0"/>
              </a:spcBef>
              <a:spcAft>
                <a:spcPts val="0"/>
              </a:spcAft>
              <a:buSzPts val="1200"/>
              <a:buChar char="●"/>
            </a:pPr>
            <a:r>
              <a:rPr lang="en" sz="1200"/>
              <a:t>Night Science permits any language – analogies and especially anthropomorphisms can help our intuition. </a:t>
            </a:r>
            <a:endParaRPr sz="1200"/>
          </a:p>
          <a:p>
            <a:pPr marL="457200" lvl="0" indent="-304800" algn="l" rtl="0">
              <a:lnSpc>
                <a:spcPct val="100000"/>
              </a:lnSpc>
              <a:spcBef>
                <a:spcPts val="0"/>
              </a:spcBef>
              <a:spcAft>
                <a:spcPts val="0"/>
              </a:spcAft>
              <a:buSzPts val="1200"/>
              <a:buChar char="●"/>
            </a:pPr>
            <a:r>
              <a:rPr lang="en" sz="1200"/>
              <a:t>Day Science language has to be precise and should avoid analogies.</a:t>
            </a:r>
            <a:endParaRPr sz="1200"/>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3"/>
        <p:cNvGrpSpPr/>
        <p:nvPr/>
      </p:nvGrpSpPr>
      <p:grpSpPr>
        <a:xfrm>
          <a:off x="0" y="0"/>
          <a:ext cx="0" cy="0"/>
          <a:chOff x="0" y="0"/>
          <a:chExt cx="0" cy="0"/>
        </a:xfrm>
      </p:grpSpPr>
      <p:sp>
        <p:nvSpPr>
          <p:cNvPr id="1414" name="Google Shape;1414;g3979feb125e_0_5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5" name="Google Shape;1415;g3979feb125e_0_5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Clr>
                <a:schemeClr val="dk1"/>
              </a:buClr>
              <a:buSzPts val="1100"/>
              <a:buChar char="●"/>
            </a:pPr>
            <a:r>
              <a:rPr lang="en">
                <a:solidFill>
                  <a:schemeClr val="dk1"/>
                </a:solidFill>
              </a:rPr>
              <a:t>Link to paper: https://link.springer.com/article/10.1186/s13059-021-02371-6 </a:t>
            </a:r>
            <a:endParaRPr>
              <a:solidFill>
                <a:schemeClr val="dk1"/>
              </a:solidFill>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g3979feb125e_0_5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2" name="Google Shape;1422;g3979feb125e_0_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50">
                <a:solidFill>
                  <a:srgbClr val="333333"/>
                </a:solidFill>
                <a:highlight>
                  <a:srgbClr val="FFFFFF"/>
                </a:highlight>
                <a:latin typeface="Georgia"/>
                <a:ea typeface="Georgia"/>
                <a:cs typeface="Georgia"/>
                <a:sym typeface="Georgia"/>
              </a:rPr>
              <a:t>We also propose that embracing the night science attitude improves how we do science. To see this we want to tell you about an experiment we did.</a:t>
            </a:r>
            <a:endParaRPr sz="1350">
              <a:solidFill>
                <a:srgbClr val="333333"/>
              </a:solidFill>
              <a:highlight>
                <a:srgbClr val="FFFFFF"/>
              </a:highlight>
              <a:latin typeface="Georgia"/>
              <a:ea typeface="Georgia"/>
              <a:cs typeface="Georgia"/>
              <a:sym typeface="Georgia"/>
            </a:endParaRPr>
          </a:p>
          <a:p>
            <a:pPr marL="0" lvl="0" indent="0" algn="l" rtl="0">
              <a:lnSpc>
                <a:spcPct val="115000"/>
              </a:lnSpc>
              <a:spcBef>
                <a:spcPts val="2000"/>
              </a:spcBef>
              <a:spcAft>
                <a:spcPts val="0"/>
              </a:spcAft>
              <a:buClr>
                <a:schemeClr val="dk1"/>
              </a:buClr>
              <a:buSzPts val="1100"/>
              <a:buFont typeface="Arial"/>
              <a:buNone/>
            </a:pPr>
            <a:r>
              <a:rPr lang="en" sz="1350">
                <a:solidFill>
                  <a:srgbClr val="333333"/>
                </a:solidFill>
                <a:highlight>
                  <a:srgbClr val="FFFFFF"/>
                </a:highlight>
                <a:latin typeface="Georgia"/>
                <a:ea typeface="Georgia"/>
                <a:cs typeface="Georgia"/>
                <a:sym typeface="Georgia"/>
              </a:rPr>
              <a:t>We posit that night science’s exploratory mode counteracts such cognitive biases, opening the door to new insights and predictions that can profoundly alter the course of a project. </a:t>
            </a:r>
            <a:endParaRPr sz="1350">
              <a:solidFill>
                <a:srgbClr val="333333"/>
              </a:solidFill>
              <a:highlight>
                <a:srgbClr val="FFFFFF"/>
              </a:highlight>
              <a:latin typeface="Georgia"/>
              <a:ea typeface="Georgia"/>
              <a:cs typeface="Georgia"/>
              <a:sym typeface="Georgia"/>
            </a:endParaRPr>
          </a:p>
          <a:p>
            <a:pPr marL="0" lvl="0" indent="0" algn="l" rtl="0">
              <a:lnSpc>
                <a:spcPct val="115000"/>
              </a:lnSpc>
              <a:spcBef>
                <a:spcPts val="2000"/>
              </a:spcBef>
              <a:spcAft>
                <a:spcPts val="0"/>
              </a:spcAft>
              <a:buClr>
                <a:schemeClr val="dk1"/>
              </a:buClr>
              <a:buSzPts val="1100"/>
              <a:buFont typeface="Arial"/>
              <a:buNone/>
            </a:pPr>
            <a:r>
              <a:rPr lang="en" sz="1350">
                <a:solidFill>
                  <a:srgbClr val="333333"/>
                </a:solidFill>
                <a:highlight>
                  <a:srgbClr val="FFFFFF"/>
                </a:highlight>
                <a:latin typeface="Georgia"/>
                <a:ea typeface="Georgia"/>
                <a:cs typeface="Georgia"/>
                <a:sym typeface="Georgia"/>
              </a:rPr>
              <a:t>Many scientists and the public at large are concerned about a “reproducibility crisis” in science: the observation that many published results cannot be replicated [</a:t>
            </a:r>
            <a:r>
              <a:rPr lang="en" sz="1350" u="sng">
                <a:solidFill>
                  <a:srgbClr val="004B83"/>
                </a:solidFill>
                <a:highlight>
                  <a:srgbClr val="FFFFFF"/>
                </a:highlight>
                <a:latin typeface="Georgia"/>
                <a:ea typeface="Georgia"/>
                <a:cs typeface="Georgia"/>
                <a:sym typeface="Georgia"/>
                <a:hlinkClick r:id="rId3">
                  <a:extLst>
                    <a:ext uri="{A12FA001-AC4F-418D-AE19-62706E023703}">
                      <ahyp:hlinkClr xmlns:ahyp="http://schemas.microsoft.com/office/drawing/2018/hyperlinkcolor" val="tx"/>
                    </a:ext>
                  </a:extLst>
                </a:hlinkClick>
              </a:rPr>
              <a:t>27</a:t>
            </a:r>
            <a:r>
              <a:rPr lang="en" sz="1350">
                <a:solidFill>
                  <a:srgbClr val="333333"/>
                </a:solidFill>
                <a:highlight>
                  <a:srgbClr val="FFFFFF"/>
                </a:highlight>
                <a:latin typeface="Georgia"/>
                <a:ea typeface="Georgia"/>
                <a:cs typeface="Georgia"/>
                <a:sym typeface="Georgia"/>
              </a:rPr>
              <a:t>]. While it may be tempting to lay the fault at the door of a select group of misbehaving individuals, the wide scope of the observed non-reproducibility suggests that it may be a pernicious aspect of the scientific process itself [</a:t>
            </a:r>
            <a:r>
              <a:rPr lang="en" sz="1350" u="sng">
                <a:solidFill>
                  <a:srgbClr val="004B83"/>
                </a:solidFill>
                <a:highlight>
                  <a:srgbClr val="FFFFFF"/>
                </a:highlight>
                <a:latin typeface="Georgia"/>
                <a:ea typeface="Georgia"/>
                <a:cs typeface="Georgia"/>
                <a:sym typeface="Georgia"/>
                <a:hlinkClick r:id="rId3">
                  <a:extLst>
                    <a:ext uri="{A12FA001-AC4F-418D-AE19-62706E023703}">
                      <ahyp:hlinkClr xmlns:ahyp="http://schemas.microsoft.com/office/drawing/2018/hyperlinkcolor" val="tx"/>
                    </a:ext>
                  </a:extLst>
                </a:hlinkClick>
              </a:rPr>
              <a:t>27</a:t>
            </a:r>
            <a:r>
              <a:rPr lang="en" sz="1350">
                <a:solidFill>
                  <a:srgbClr val="333333"/>
                </a:solidFill>
                <a:highlight>
                  <a:srgbClr val="FFFFFF"/>
                </a:highlight>
                <a:latin typeface="Georgia"/>
                <a:ea typeface="Georgia"/>
                <a:cs typeface="Georgia"/>
                <a:sym typeface="Georgia"/>
              </a:rPr>
              <a:t>].</a:t>
            </a:r>
            <a:endParaRPr sz="1350">
              <a:solidFill>
                <a:srgbClr val="333333"/>
              </a:solidFill>
              <a:highlight>
                <a:srgbClr val="FFFFFF"/>
              </a:highlight>
              <a:latin typeface="Georgia"/>
              <a:ea typeface="Georgia"/>
              <a:cs typeface="Georgia"/>
              <a:sym typeface="Georgia"/>
            </a:endParaRPr>
          </a:p>
          <a:p>
            <a:pPr marL="0" lvl="0" indent="0" algn="l" rtl="0">
              <a:lnSpc>
                <a:spcPct val="115000"/>
              </a:lnSpc>
              <a:spcBef>
                <a:spcPts val="2000"/>
              </a:spcBef>
              <a:spcAft>
                <a:spcPts val="0"/>
              </a:spcAft>
              <a:buClr>
                <a:schemeClr val="dk1"/>
              </a:buClr>
              <a:buSzPts val="1100"/>
              <a:buFont typeface="Arial"/>
              <a:buNone/>
            </a:pPr>
            <a:r>
              <a:rPr lang="en" sz="1350">
                <a:solidFill>
                  <a:srgbClr val="333333"/>
                </a:solidFill>
                <a:highlight>
                  <a:srgbClr val="FFFFFF"/>
                </a:highlight>
                <a:latin typeface="Georgia"/>
                <a:ea typeface="Georgia"/>
                <a:cs typeface="Georgia"/>
                <a:sym typeface="Georgia"/>
              </a:rPr>
              <a:t>To study how our biases influence data interpretation, we performed an experiment with university students of computer science [</a:t>
            </a:r>
            <a:r>
              <a:rPr lang="en" sz="1350" u="sng">
                <a:solidFill>
                  <a:srgbClr val="004B83"/>
                </a:solidFill>
                <a:highlight>
                  <a:srgbClr val="FFFFFF"/>
                </a:highlight>
                <a:latin typeface="Georgia"/>
                <a:ea typeface="Georgia"/>
                <a:cs typeface="Georgia"/>
                <a:sym typeface="Georgia"/>
                <a:hlinkClick r:id="rId4">
                  <a:extLst>
                    <a:ext uri="{A12FA001-AC4F-418D-AE19-62706E023703}">
                      <ahyp:hlinkClr xmlns:ahyp="http://schemas.microsoft.com/office/drawing/2018/hyperlinkcolor" val="tx"/>
                    </a:ext>
                  </a:extLst>
                </a:hlinkClick>
              </a:rPr>
              <a:t>2</a:t>
            </a:r>
            <a:r>
              <a:rPr lang="en" sz="1350">
                <a:solidFill>
                  <a:srgbClr val="333333"/>
                </a:solidFill>
                <a:highlight>
                  <a:srgbClr val="FFFFFF"/>
                </a:highlight>
                <a:latin typeface="Georgia"/>
                <a:ea typeface="Georgia"/>
                <a:cs typeface="Georgia"/>
                <a:sym typeface="Georgia"/>
              </a:rPr>
              <a:t>]. We showed them the plot in Fig. </a:t>
            </a:r>
            <a:r>
              <a:rPr lang="en" sz="1350" u="sng">
                <a:solidFill>
                  <a:srgbClr val="004B83"/>
                </a:solidFill>
                <a:highlight>
                  <a:srgbClr val="FFFFFF"/>
                </a:highlight>
                <a:latin typeface="Georgia"/>
                <a:ea typeface="Georgia"/>
                <a:cs typeface="Georgia"/>
                <a:sym typeface="Georgia"/>
                <a:hlinkClick r:id="rId5">
                  <a:extLst>
                    <a:ext uri="{A12FA001-AC4F-418D-AE19-62706E023703}">
                      <ahyp:hlinkClr xmlns:ahyp="http://schemas.microsoft.com/office/drawing/2018/hyperlinkcolor" val="tx"/>
                    </a:ext>
                  </a:extLst>
                </a:hlinkClick>
              </a:rPr>
              <a:t>1</a:t>
            </a:r>
            <a:r>
              <a:rPr lang="en" sz="1350">
                <a:solidFill>
                  <a:srgbClr val="333333"/>
                </a:solidFill>
                <a:highlight>
                  <a:srgbClr val="FFFFFF"/>
                </a:highlight>
                <a:latin typeface="Georgia"/>
                <a:ea typeface="Georgia"/>
                <a:cs typeface="Georgia"/>
                <a:sym typeface="Georgia"/>
              </a:rPr>
              <a:t>a, claiming that the data was collected to study the relationship between the personal wealth of individuals (</a:t>
            </a:r>
            <a:r>
              <a:rPr lang="en" sz="1350" i="1">
                <a:solidFill>
                  <a:srgbClr val="333333"/>
                </a:solidFill>
                <a:highlight>
                  <a:srgbClr val="FFFFFF"/>
                </a:highlight>
                <a:latin typeface="Georgia"/>
                <a:ea typeface="Georgia"/>
                <a:cs typeface="Georgia"/>
                <a:sym typeface="Georgia"/>
              </a:rPr>
              <a:t>x</a:t>
            </a:r>
            <a:r>
              <a:rPr lang="en" sz="1350">
                <a:solidFill>
                  <a:srgbClr val="333333"/>
                </a:solidFill>
                <a:highlight>
                  <a:srgbClr val="FFFFFF"/>
                </a:highlight>
                <a:latin typeface="Georgia"/>
                <a:ea typeface="Georgia"/>
                <a:cs typeface="Georgia"/>
                <a:sym typeface="Georgia"/>
              </a:rPr>
              <a:t>-axis) and their life satisfaction (“happiness,” </a:t>
            </a:r>
            <a:r>
              <a:rPr lang="en" sz="1350" i="1">
                <a:solidFill>
                  <a:srgbClr val="333333"/>
                </a:solidFill>
                <a:highlight>
                  <a:srgbClr val="FFFFFF"/>
                </a:highlight>
                <a:latin typeface="Georgia"/>
                <a:ea typeface="Georgia"/>
                <a:cs typeface="Georgia"/>
                <a:sym typeface="Georgia"/>
              </a:rPr>
              <a:t>y</a:t>
            </a:r>
            <a:r>
              <a:rPr lang="en" sz="1350">
                <a:solidFill>
                  <a:srgbClr val="333333"/>
                </a:solidFill>
                <a:highlight>
                  <a:srgbClr val="FFFFFF"/>
                </a:highlight>
                <a:latin typeface="Georgia"/>
                <a:ea typeface="Georgia"/>
                <a:cs typeface="Georgia"/>
                <a:sym typeface="Georgia"/>
              </a:rPr>
              <a:t>-axis). The data points indicating individuals were colored according to age groups. We then asked each participant: “Does the data suggest that wealth leads to happiness?”</a:t>
            </a:r>
            <a:endParaRPr sz="1350">
              <a:solidFill>
                <a:srgbClr val="333333"/>
              </a:solidFill>
              <a:highlight>
                <a:srgbClr val="FFFFFF"/>
              </a:highlight>
              <a:latin typeface="Georgia"/>
              <a:ea typeface="Georgia"/>
              <a:cs typeface="Georgia"/>
              <a:sym typeface="Georgia"/>
            </a:endParaRPr>
          </a:p>
          <a:p>
            <a:pPr marL="0" lvl="0" indent="0" algn="l" rtl="0">
              <a:lnSpc>
                <a:spcPct val="115000"/>
              </a:lnSpc>
              <a:spcBef>
                <a:spcPts val="2000"/>
              </a:spcBef>
              <a:spcAft>
                <a:spcPts val="2000"/>
              </a:spcAft>
              <a:buClr>
                <a:schemeClr val="dk1"/>
              </a:buClr>
              <a:buSzPts val="1100"/>
              <a:buFont typeface="Arial"/>
              <a:buNone/>
            </a:pPr>
            <a:r>
              <a:rPr lang="en" sz="1350">
                <a:solidFill>
                  <a:srgbClr val="333333"/>
                </a:solidFill>
                <a:highlight>
                  <a:srgbClr val="FFFFFF"/>
                </a:highlight>
                <a:latin typeface="Georgia"/>
                <a:ea typeface="Georgia"/>
                <a:cs typeface="Georgia"/>
                <a:sym typeface="Georgia"/>
              </a:rPr>
              <a:t>The plot shows an overall negative correlation between wealth and happiness (Fig. </a:t>
            </a:r>
            <a:r>
              <a:rPr lang="en" sz="1350" u="sng">
                <a:solidFill>
                  <a:srgbClr val="004B83"/>
                </a:solidFill>
                <a:highlight>
                  <a:srgbClr val="FFFFFF"/>
                </a:highlight>
                <a:latin typeface="Georgia"/>
                <a:ea typeface="Georgia"/>
                <a:cs typeface="Georgia"/>
                <a:sym typeface="Georgia"/>
                <a:hlinkClick r:id="rId5">
                  <a:extLst>
                    <a:ext uri="{A12FA001-AC4F-418D-AE19-62706E023703}">
                      <ahyp:hlinkClr xmlns:ahyp="http://schemas.microsoft.com/office/drawing/2018/hyperlinkcolor" val="tx"/>
                    </a:ext>
                  </a:extLst>
                </a:hlinkClick>
              </a:rPr>
              <a:t>1</a:t>
            </a:r>
            <a:r>
              <a:rPr lang="en" sz="1350">
                <a:solidFill>
                  <a:srgbClr val="333333"/>
                </a:solidFill>
                <a:highlight>
                  <a:srgbClr val="FFFFFF"/>
                </a:highlight>
                <a:latin typeface="Georgia"/>
                <a:ea typeface="Georgia"/>
                <a:cs typeface="Georgia"/>
                <a:sym typeface="Georgia"/>
              </a:rPr>
              <a:t>b), while within each age group, a positive correlation is evident (Fig. </a:t>
            </a:r>
            <a:r>
              <a:rPr lang="en" sz="1350" u="sng">
                <a:solidFill>
                  <a:srgbClr val="004B83"/>
                </a:solidFill>
                <a:highlight>
                  <a:srgbClr val="FFFFFF"/>
                </a:highlight>
                <a:latin typeface="Georgia"/>
                <a:ea typeface="Georgia"/>
                <a:cs typeface="Georgia"/>
                <a:sym typeface="Georgia"/>
                <a:hlinkClick r:id="rId5">
                  <a:extLst>
                    <a:ext uri="{A12FA001-AC4F-418D-AE19-62706E023703}">
                      <ahyp:hlinkClr xmlns:ahyp="http://schemas.microsoft.com/office/drawing/2018/hyperlinkcolor" val="tx"/>
                    </a:ext>
                  </a:extLst>
                </a:hlinkClick>
              </a:rPr>
              <a:t>1</a:t>
            </a:r>
            <a:r>
              <a:rPr lang="en" sz="1350">
                <a:solidFill>
                  <a:srgbClr val="333333"/>
                </a:solidFill>
                <a:highlight>
                  <a:srgbClr val="FFFFFF"/>
                </a:highlight>
                <a:latin typeface="Georgia"/>
                <a:ea typeface="Georgia"/>
                <a:cs typeface="Georgia"/>
                <a:sym typeface="Georgia"/>
              </a:rPr>
              <a:t>c). This is an example of Simpson’s paradox [</a:t>
            </a:r>
            <a:r>
              <a:rPr lang="en" sz="1350" u="sng">
                <a:solidFill>
                  <a:srgbClr val="004B83"/>
                </a:solidFill>
                <a:highlight>
                  <a:srgbClr val="FFFFFF"/>
                </a:highlight>
                <a:latin typeface="Georgia"/>
                <a:ea typeface="Georgia"/>
                <a:cs typeface="Georgia"/>
                <a:sym typeface="Georgia"/>
                <a:hlinkClick r:id="rId6">
                  <a:extLst>
                    <a:ext uri="{A12FA001-AC4F-418D-AE19-62706E023703}">
                      <ahyp:hlinkClr xmlns:ahyp="http://schemas.microsoft.com/office/drawing/2018/hyperlinkcolor" val="tx"/>
                    </a:ext>
                  </a:extLst>
                </a:hlinkClick>
              </a:rPr>
              <a:t>3</a:t>
            </a:r>
            <a:r>
              <a:rPr lang="en" sz="1350">
                <a:solidFill>
                  <a:srgbClr val="333333"/>
                </a:solidFill>
                <a:highlight>
                  <a:srgbClr val="FFFFFF"/>
                </a:highlight>
                <a:latin typeface="Georgia"/>
                <a:ea typeface="Georgia"/>
                <a:cs typeface="Georgia"/>
                <a:sym typeface="Georgia"/>
              </a:rPr>
              <a:t>, </a:t>
            </a:r>
            <a:r>
              <a:rPr lang="en" sz="1350" u="sng">
                <a:solidFill>
                  <a:srgbClr val="004B83"/>
                </a:solidFill>
                <a:highlight>
                  <a:srgbClr val="FFFFFF"/>
                </a:highlight>
                <a:latin typeface="Georgia"/>
                <a:ea typeface="Georgia"/>
                <a:cs typeface="Georgia"/>
                <a:sym typeface="Georgia"/>
                <a:hlinkClick r:id="rId7">
                  <a:extLst>
                    <a:ext uri="{A12FA001-AC4F-418D-AE19-62706E023703}">
                      <ahyp:hlinkClr xmlns:ahyp="http://schemas.microsoft.com/office/drawing/2018/hyperlinkcolor" val="tx"/>
                    </a:ext>
                  </a:extLst>
                </a:hlinkClick>
              </a:rPr>
              <a:t>4</a:t>
            </a:r>
            <a:r>
              <a:rPr lang="en" sz="1350">
                <a:solidFill>
                  <a:srgbClr val="333333"/>
                </a:solidFill>
                <a:highlight>
                  <a:srgbClr val="FFFFFF"/>
                </a:highlight>
                <a:latin typeface="Georgia"/>
                <a:ea typeface="Georgia"/>
                <a:cs typeface="Georgia"/>
                <a:sym typeface="Georgia"/>
              </a:rPr>
              <a:t>], where the correlation between two variables changes sign after controlling for another variable. The most parsimonious explanation of the pattern in the plot is that, all else being equal, more money makes you happier (thus the positive within-age group correlation). Across age groups, this effect is drowned out by a second, stronger effect from an underlying negative relationship between age and happiness. [We note that since this data was artificially created, no conclusions on real-life connections should be drawn.] In sum, while a first glimpse may indicate that wealthier individuals are less happy, the data indeed suggests that wealth leads to happiness. About a third of our participants acknowledged this by answering “yes” (49/171).</a:t>
            </a:r>
            <a:endParaRPr sz="1350">
              <a:solidFill>
                <a:srgbClr val="333333"/>
              </a:solidFill>
              <a:highlight>
                <a:srgbClr val="FFFFFF"/>
              </a:highlight>
              <a:latin typeface="Georgia"/>
              <a:ea typeface="Georgia"/>
              <a:cs typeface="Georgia"/>
              <a:sym typeface="Georgia"/>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3979feb125e_0_5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3979feb125e_0_5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SzPts val="1100"/>
              <a:buChar char="●"/>
            </a:pPr>
            <a:r>
              <a:rPr lang="en">
                <a:solidFill>
                  <a:srgbClr val="333333"/>
                </a:solidFill>
                <a:highlight>
                  <a:srgbClr val="FFFFFF"/>
                </a:highlight>
              </a:rPr>
              <a:t>To study how our biases influence data interpretation, we performed an experiment with university students of computer science [</a:t>
            </a:r>
            <a:r>
              <a:rPr lang="en" u="sng">
                <a:solidFill>
                  <a:srgbClr val="004B83"/>
                </a:solidFill>
                <a:highlight>
                  <a:srgbClr val="FFFFFF"/>
                </a:highlight>
                <a:hlinkClick r:id="rId3">
                  <a:extLst>
                    <a:ext uri="{A12FA001-AC4F-418D-AE19-62706E023703}">
                      <ahyp:hlinkClr xmlns:ahyp="http://schemas.microsoft.com/office/drawing/2018/hyperlinkcolor" val="tx"/>
                    </a:ext>
                  </a:extLst>
                </a:hlinkClick>
              </a:rPr>
              <a:t>2</a:t>
            </a:r>
            <a:r>
              <a:rPr lang="en">
                <a:solidFill>
                  <a:srgbClr val="333333"/>
                </a:solidFill>
                <a:highlight>
                  <a:srgbClr val="FFFFFF"/>
                </a:highlight>
              </a:rPr>
              <a:t>]. </a:t>
            </a:r>
            <a:endParaRPr>
              <a:solidFill>
                <a:srgbClr val="333333"/>
              </a:solidFill>
              <a:highlight>
                <a:srgbClr val="FFFFFF"/>
              </a:highlight>
            </a:endParaRPr>
          </a:p>
          <a:p>
            <a:pPr marL="457200" lvl="0" indent="-298450" algn="l" rtl="0">
              <a:lnSpc>
                <a:spcPct val="115000"/>
              </a:lnSpc>
              <a:spcBef>
                <a:spcPts val="0"/>
              </a:spcBef>
              <a:spcAft>
                <a:spcPts val="0"/>
              </a:spcAft>
              <a:buSzPts val="1100"/>
              <a:buChar char="●"/>
            </a:pPr>
            <a:r>
              <a:rPr lang="en">
                <a:solidFill>
                  <a:srgbClr val="333333"/>
                </a:solidFill>
                <a:highlight>
                  <a:srgbClr val="FFFFFF"/>
                </a:highlight>
              </a:rPr>
              <a:t>We showed them the plot claiming that the data was collected to study the relationship between the personal wealth of individuals (</a:t>
            </a:r>
            <a:r>
              <a:rPr lang="en" i="1">
                <a:solidFill>
                  <a:srgbClr val="333333"/>
                </a:solidFill>
                <a:highlight>
                  <a:srgbClr val="FFFFFF"/>
                </a:highlight>
              </a:rPr>
              <a:t>x</a:t>
            </a:r>
            <a:r>
              <a:rPr lang="en">
                <a:solidFill>
                  <a:srgbClr val="333333"/>
                </a:solidFill>
                <a:highlight>
                  <a:srgbClr val="FFFFFF"/>
                </a:highlight>
              </a:rPr>
              <a:t>-axis) and their life satisfaction (“happiness,” </a:t>
            </a:r>
            <a:r>
              <a:rPr lang="en" i="1">
                <a:solidFill>
                  <a:srgbClr val="333333"/>
                </a:solidFill>
                <a:highlight>
                  <a:srgbClr val="FFFFFF"/>
                </a:highlight>
              </a:rPr>
              <a:t>y</a:t>
            </a:r>
            <a:r>
              <a:rPr lang="en">
                <a:solidFill>
                  <a:srgbClr val="333333"/>
                </a:solidFill>
                <a:highlight>
                  <a:srgbClr val="FFFFFF"/>
                </a:highlight>
              </a:rPr>
              <a:t>-axis). The data points indicating individuals were colored according to age groups. We then asked each participant: “Does the data suggest that wealth leads to happiness?”</a:t>
            </a:r>
            <a:endParaRPr>
              <a:solidFill>
                <a:srgbClr val="333333"/>
              </a:solidFill>
              <a:highlight>
                <a:srgbClr val="FFFFFF"/>
              </a:highlight>
            </a:endParaRPr>
          </a:p>
          <a:p>
            <a:pPr marL="457200" lvl="0" indent="-298450" algn="l" rtl="0">
              <a:lnSpc>
                <a:spcPct val="115000"/>
              </a:lnSpc>
              <a:spcBef>
                <a:spcPts val="0"/>
              </a:spcBef>
              <a:spcAft>
                <a:spcPts val="0"/>
              </a:spcAft>
              <a:buSzPts val="1100"/>
              <a:buChar char="●"/>
            </a:pPr>
            <a:r>
              <a:rPr lang="en">
                <a:solidFill>
                  <a:srgbClr val="333333"/>
                </a:solidFill>
                <a:highlight>
                  <a:srgbClr val="FFFFFF"/>
                </a:highlight>
              </a:rPr>
              <a:t>The plot shows an overall negative correlation between wealth and happiness (Fig. </a:t>
            </a:r>
            <a:r>
              <a:rPr lang="en" u="sng">
                <a:solidFill>
                  <a:srgbClr val="004B83"/>
                </a:solidFill>
                <a:highlight>
                  <a:srgbClr val="FFFFFF"/>
                </a:highlight>
                <a:hlinkClick r:id="rId4">
                  <a:extLst>
                    <a:ext uri="{A12FA001-AC4F-418D-AE19-62706E023703}">
                      <ahyp:hlinkClr xmlns:ahyp="http://schemas.microsoft.com/office/drawing/2018/hyperlinkcolor" val="tx"/>
                    </a:ext>
                  </a:extLst>
                </a:hlinkClick>
              </a:rPr>
              <a:t>1</a:t>
            </a:r>
            <a:r>
              <a:rPr lang="en">
                <a:solidFill>
                  <a:srgbClr val="333333"/>
                </a:solidFill>
                <a:highlight>
                  <a:srgbClr val="FFFFFF"/>
                </a:highlight>
              </a:rPr>
              <a:t>b), while within each age group, a positive correlation is evident (Fig. </a:t>
            </a:r>
            <a:r>
              <a:rPr lang="en" u="sng">
                <a:solidFill>
                  <a:srgbClr val="004B83"/>
                </a:solidFill>
                <a:highlight>
                  <a:srgbClr val="FFFFFF"/>
                </a:highlight>
                <a:hlinkClick r:id="rId4">
                  <a:extLst>
                    <a:ext uri="{A12FA001-AC4F-418D-AE19-62706E023703}">
                      <ahyp:hlinkClr xmlns:ahyp="http://schemas.microsoft.com/office/drawing/2018/hyperlinkcolor" val="tx"/>
                    </a:ext>
                  </a:extLst>
                </a:hlinkClick>
              </a:rPr>
              <a:t>1</a:t>
            </a:r>
            <a:r>
              <a:rPr lang="en">
                <a:solidFill>
                  <a:srgbClr val="333333"/>
                </a:solidFill>
                <a:highlight>
                  <a:srgbClr val="FFFFFF"/>
                </a:highlight>
              </a:rPr>
              <a:t>c). This is an example of Simpson’s paradox [</a:t>
            </a:r>
            <a:r>
              <a:rPr lang="en" u="sng">
                <a:solidFill>
                  <a:srgbClr val="004B83"/>
                </a:solidFill>
                <a:highlight>
                  <a:srgbClr val="FFFFFF"/>
                </a:highlight>
                <a:hlinkClick r:id="rId5">
                  <a:extLst>
                    <a:ext uri="{A12FA001-AC4F-418D-AE19-62706E023703}">
                      <ahyp:hlinkClr xmlns:ahyp="http://schemas.microsoft.com/office/drawing/2018/hyperlinkcolor" val="tx"/>
                    </a:ext>
                  </a:extLst>
                </a:hlinkClick>
              </a:rPr>
              <a:t>3</a:t>
            </a:r>
            <a:r>
              <a:rPr lang="en">
                <a:solidFill>
                  <a:srgbClr val="333333"/>
                </a:solidFill>
                <a:highlight>
                  <a:srgbClr val="FFFFFF"/>
                </a:highlight>
              </a:rPr>
              <a:t>, </a:t>
            </a:r>
            <a:r>
              <a:rPr lang="en" u="sng">
                <a:solidFill>
                  <a:srgbClr val="004B83"/>
                </a:solidFill>
                <a:highlight>
                  <a:srgbClr val="FFFFFF"/>
                </a:highlight>
                <a:hlinkClick r:id="rId6">
                  <a:extLst>
                    <a:ext uri="{A12FA001-AC4F-418D-AE19-62706E023703}">
                      <ahyp:hlinkClr xmlns:ahyp="http://schemas.microsoft.com/office/drawing/2018/hyperlinkcolor" val="tx"/>
                    </a:ext>
                  </a:extLst>
                </a:hlinkClick>
              </a:rPr>
              <a:t>4</a:t>
            </a:r>
            <a:r>
              <a:rPr lang="en">
                <a:solidFill>
                  <a:srgbClr val="333333"/>
                </a:solidFill>
                <a:highlight>
                  <a:srgbClr val="FFFFFF"/>
                </a:highlight>
              </a:rPr>
              <a:t>], where the correlation between two variables changes sign after controlling for another variable.</a:t>
            </a:r>
            <a:endParaRPr>
              <a:solidFill>
                <a:srgbClr val="333333"/>
              </a:solidFill>
              <a:highlight>
                <a:srgbClr val="FFFFFF"/>
              </a:highlight>
            </a:endParaRPr>
          </a:p>
          <a:p>
            <a:pPr marL="457200" lvl="0" indent="-298450" algn="l" rtl="0">
              <a:lnSpc>
                <a:spcPct val="115000"/>
              </a:lnSpc>
              <a:spcBef>
                <a:spcPts val="0"/>
              </a:spcBef>
              <a:spcAft>
                <a:spcPts val="0"/>
              </a:spcAft>
              <a:buSzPts val="1100"/>
              <a:buChar char="●"/>
            </a:pPr>
            <a:r>
              <a:rPr lang="en">
                <a:solidFill>
                  <a:srgbClr val="333333"/>
                </a:solidFill>
                <a:highlight>
                  <a:srgbClr val="FFFFFF"/>
                </a:highlight>
              </a:rPr>
              <a:t> The most parsimonious explanation of the pattern in the plot is that, all else being equal, more money makes you happier (thus the positive within-age group correlation). Across age groups, this effect is drowned out by a second, stronger effect from an underlying negative relationship between age and happiness. </a:t>
            </a:r>
            <a:endParaRPr>
              <a:solidFill>
                <a:srgbClr val="333333"/>
              </a:solidFill>
              <a:highlight>
                <a:srgbClr val="FFFFFF"/>
              </a:highlight>
            </a:endParaRPr>
          </a:p>
          <a:p>
            <a:pPr marL="457200" lvl="0" indent="-298450" algn="l" rtl="0">
              <a:lnSpc>
                <a:spcPct val="115000"/>
              </a:lnSpc>
              <a:spcBef>
                <a:spcPts val="0"/>
              </a:spcBef>
              <a:spcAft>
                <a:spcPts val="0"/>
              </a:spcAft>
              <a:buSzPts val="1100"/>
              <a:buChar char="●"/>
            </a:pPr>
            <a:r>
              <a:rPr lang="en">
                <a:solidFill>
                  <a:srgbClr val="333333"/>
                </a:solidFill>
                <a:highlight>
                  <a:srgbClr val="FFFFFF"/>
                </a:highlight>
              </a:rPr>
              <a:t>[We note that since this data was artificially created, no conclusions on real-life connections should be drawn.] </a:t>
            </a:r>
            <a:endParaRPr>
              <a:solidFill>
                <a:srgbClr val="333333"/>
              </a:solidFill>
              <a:highlight>
                <a:srgbClr val="FFFFFF"/>
              </a:highlight>
            </a:endParaRPr>
          </a:p>
          <a:p>
            <a:pPr marL="457200" lvl="0" indent="-298450" algn="l" rtl="0">
              <a:lnSpc>
                <a:spcPct val="115000"/>
              </a:lnSpc>
              <a:spcBef>
                <a:spcPts val="0"/>
              </a:spcBef>
              <a:spcAft>
                <a:spcPts val="0"/>
              </a:spcAft>
              <a:buSzPts val="1100"/>
              <a:buChar char="●"/>
            </a:pPr>
            <a:r>
              <a:rPr lang="en">
                <a:solidFill>
                  <a:srgbClr val="333333"/>
                </a:solidFill>
                <a:highlight>
                  <a:srgbClr val="FFFFFF"/>
                </a:highlight>
              </a:rPr>
              <a:t>In sum, while a first glimpse may indicate that wealthier individuals are less happy, the data indeed suggests that wealth leads to happiness. About a third of our participants acknowledged this by answering “yes” (49/171).</a:t>
            </a:r>
            <a:endParaRPr>
              <a:solidFill>
                <a:srgbClr val="333333"/>
              </a:solidFill>
              <a:highlight>
                <a:srgbClr val="FFFFFF"/>
              </a:highlight>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5"/>
        <p:cNvGrpSpPr/>
        <p:nvPr/>
      </p:nvGrpSpPr>
      <p:grpSpPr>
        <a:xfrm>
          <a:off x="0" y="0"/>
          <a:ext cx="0" cy="0"/>
          <a:chOff x="0" y="0"/>
          <a:chExt cx="0" cy="0"/>
        </a:xfrm>
      </p:grpSpPr>
      <p:sp>
        <p:nvSpPr>
          <p:cNvPr id="1436" name="Google Shape;1436;g3979feb125e_0_5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7" name="Google Shape;1437;g3979feb125e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SzPts val="1100"/>
              <a:buChar char="●"/>
            </a:pPr>
            <a:r>
              <a:rPr lang="en">
                <a:solidFill>
                  <a:srgbClr val="333333"/>
                </a:solidFill>
                <a:highlight>
                  <a:srgbClr val="FFFFFF"/>
                </a:highlight>
              </a:rPr>
              <a:t>Regardless of what conclusion a particular participant made, we would like to assume that it arose from an analysis of the data plot, rather than resulting from preconceived notions. </a:t>
            </a:r>
            <a:endParaRPr>
              <a:solidFill>
                <a:srgbClr val="333333"/>
              </a:solidFill>
              <a:highlight>
                <a:srgbClr val="FFFFFF"/>
              </a:highlight>
            </a:endParaRPr>
          </a:p>
          <a:p>
            <a:pPr marL="457200" lvl="0" indent="-298450" algn="l" rtl="0">
              <a:lnSpc>
                <a:spcPct val="115000"/>
              </a:lnSpc>
              <a:spcBef>
                <a:spcPts val="0"/>
              </a:spcBef>
              <a:spcAft>
                <a:spcPts val="0"/>
              </a:spcAft>
              <a:buSzPts val="1100"/>
              <a:buChar char="●"/>
            </a:pPr>
            <a:r>
              <a:rPr lang="en">
                <a:solidFill>
                  <a:srgbClr val="333333"/>
                </a:solidFill>
                <a:highlight>
                  <a:srgbClr val="FFFFFF"/>
                </a:highlight>
              </a:rPr>
              <a:t>To test if this was indeed the case, we had inquired into the participants’ biases before showing them the data plot, asking the following question: “Imagine collecting data to study the relationship between the personal wealth of individuals and their life satisfaction (“happiness”). What overall general correlation do you expect?” </a:t>
            </a:r>
            <a:endParaRPr>
              <a:solidFill>
                <a:srgbClr val="333333"/>
              </a:solidFill>
              <a:highlight>
                <a:srgbClr val="FFFFFF"/>
              </a:highlight>
            </a:endParaRPr>
          </a:p>
          <a:p>
            <a:pPr marL="457200" lvl="0" indent="-298450" algn="l" rtl="0">
              <a:lnSpc>
                <a:spcPct val="115000"/>
              </a:lnSpc>
              <a:spcBef>
                <a:spcPts val="0"/>
              </a:spcBef>
              <a:spcAft>
                <a:spcPts val="0"/>
              </a:spcAft>
              <a:buSzPts val="1100"/>
              <a:buChar char="●"/>
            </a:pPr>
            <a:r>
              <a:rPr lang="en">
                <a:solidFill>
                  <a:srgbClr val="333333"/>
                </a:solidFill>
                <a:highlight>
                  <a:srgbClr val="FFFFFF"/>
                </a:highlight>
              </a:rPr>
              <a:t>Seventy percent of the students (119/171) expected a positive correlation, while the remaining students expected a negative one. </a:t>
            </a:r>
            <a:endParaRPr>
              <a:solidFill>
                <a:srgbClr val="333333"/>
              </a:solidFill>
              <a:highlight>
                <a:srgbClr val="FFFFFF"/>
              </a:highlight>
            </a:endParaRPr>
          </a:p>
          <a:p>
            <a:pPr marL="457200" lvl="0" indent="-298450" algn="l" rtl="0">
              <a:lnSpc>
                <a:spcPct val="115000"/>
              </a:lnSpc>
              <a:spcBef>
                <a:spcPts val="0"/>
              </a:spcBef>
              <a:spcAft>
                <a:spcPts val="0"/>
              </a:spcAft>
              <a:buSzPts val="1100"/>
              <a:buChar char="●"/>
            </a:pPr>
            <a:r>
              <a:rPr lang="en">
                <a:solidFill>
                  <a:srgbClr val="333333"/>
                </a:solidFill>
                <a:highlight>
                  <a:srgbClr val="FFFFFF"/>
                </a:highlight>
              </a:rPr>
              <a:t>Strikingly, the two groups saw the same data differently: those with an expectation of a positive correlation were more than twice as likely to conclude a positive correlation than those expecting a negative correlation (Table </a:t>
            </a:r>
            <a:r>
              <a:rPr lang="en" u="sng">
                <a:solidFill>
                  <a:srgbClr val="004B83"/>
                </a:solidFill>
                <a:highlight>
                  <a:srgbClr val="FFFFFF"/>
                </a:highlight>
                <a:hlinkClick r:id="rId3">
                  <a:extLst>
                    <a:ext uri="{A12FA001-AC4F-418D-AE19-62706E023703}">
                      <ahyp:hlinkClr xmlns:ahyp="http://schemas.microsoft.com/office/drawing/2018/hyperlinkcolor" val="tx"/>
                    </a:ext>
                  </a:extLst>
                </a:hlinkClick>
              </a:rPr>
              <a:t>1</a:t>
            </a:r>
            <a:r>
              <a:rPr lang="en">
                <a:solidFill>
                  <a:srgbClr val="333333"/>
                </a:solidFill>
                <a:highlight>
                  <a:srgbClr val="FFFFFF"/>
                </a:highlight>
              </a:rPr>
              <a:t>; 42/119 vs. 7/52, odds ratio 3.48, </a:t>
            </a:r>
            <a:r>
              <a:rPr lang="en" i="1">
                <a:solidFill>
                  <a:srgbClr val="333333"/>
                </a:solidFill>
                <a:highlight>
                  <a:srgbClr val="FFFFFF"/>
                </a:highlight>
              </a:rPr>
              <a:t>P</a:t>
            </a:r>
            <a:r>
              <a:rPr lang="en">
                <a:solidFill>
                  <a:srgbClr val="333333"/>
                </a:solidFill>
                <a:highlight>
                  <a:srgbClr val="FFFFFF"/>
                </a:highlight>
              </a:rPr>
              <a:t> = 0.0024 from one-sided Fisher’s exact test) [</a:t>
            </a:r>
            <a:r>
              <a:rPr lang="en" u="sng">
                <a:solidFill>
                  <a:srgbClr val="004B83"/>
                </a:solidFill>
                <a:highlight>
                  <a:srgbClr val="FFFFFF"/>
                </a:highlight>
                <a:hlinkClick r:id="rId4">
                  <a:extLst>
                    <a:ext uri="{A12FA001-AC4F-418D-AE19-62706E023703}">
                      <ahyp:hlinkClr xmlns:ahyp="http://schemas.microsoft.com/office/drawing/2018/hyperlinkcolor" val="tx"/>
                    </a:ext>
                  </a:extLst>
                </a:hlinkClick>
              </a:rPr>
              <a:t>2</a:t>
            </a:r>
            <a:r>
              <a:rPr lang="en">
                <a:solidFill>
                  <a:srgbClr val="333333"/>
                </a:solidFill>
                <a:highlight>
                  <a:srgbClr val="FFFFFF"/>
                </a:highlight>
              </a:rPr>
              <a:t>].</a:t>
            </a:r>
            <a:endParaRPr>
              <a:solidFill>
                <a:srgbClr val="333333"/>
              </a:solidFill>
              <a:highlight>
                <a:srgbClr val="FFFFFF"/>
              </a:highlight>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5"/>
        <p:cNvGrpSpPr/>
        <p:nvPr/>
      </p:nvGrpSpPr>
      <p:grpSpPr>
        <a:xfrm>
          <a:off x="0" y="0"/>
          <a:ext cx="0" cy="0"/>
          <a:chOff x="0" y="0"/>
          <a:chExt cx="0" cy="0"/>
        </a:xfrm>
      </p:grpSpPr>
      <p:sp>
        <p:nvSpPr>
          <p:cNvPr id="1446" name="Google Shape;1446;g3979feb125e_0_6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7" name="Google Shape;1447;g3979feb125e_0_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2000"/>
              </a:spcAft>
              <a:buNone/>
            </a:pPr>
            <a:endParaRPr sz="1350">
              <a:solidFill>
                <a:srgbClr val="333333"/>
              </a:solidFill>
              <a:highlight>
                <a:srgbClr val="FFFFFF"/>
              </a:highlight>
              <a:latin typeface="Georgia"/>
              <a:ea typeface="Georgia"/>
              <a:cs typeface="Georgia"/>
              <a:sym typeface="Georgia"/>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6"/>
        <p:cNvGrpSpPr/>
        <p:nvPr/>
      </p:nvGrpSpPr>
      <p:grpSpPr>
        <a:xfrm>
          <a:off x="0" y="0"/>
          <a:ext cx="0" cy="0"/>
          <a:chOff x="0" y="0"/>
          <a:chExt cx="0" cy="0"/>
        </a:xfrm>
      </p:grpSpPr>
      <p:sp>
        <p:nvSpPr>
          <p:cNvPr id="1457" name="Google Shape;1457;g3979feb125e_0_6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8" name="Google Shape;1458;g3979feb125e_0_6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2000"/>
              </a:spcAft>
              <a:buNone/>
            </a:pPr>
            <a:endParaRPr sz="1350">
              <a:solidFill>
                <a:srgbClr val="333333"/>
              </a:solidFill>
              <a:highlight>
                <a:srgbClr val="FFFFFF"/>
              </a:highlight>
              <a:latin typeface="Georgia"/>
              <a:ea typeface="Georgia"/>
              <a:cs typeface="Georgia"/>
              <a:sym typeface="Georgia"/>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7"/>
        <p:cNvGrpSpPr/>
        <p:nvPr/>
      </p:nvGrpSpPr>
      <p:grpSpPr>
        <a:xfrm>
          <a:off x="0" y="0"/>
          <a:ext cx="0" cy="0"/>
          <a:chOff x="0" y="0"/>
          <a:chExt cx="0" cy="0"/>
        </a:xfrm>
      </p:grpSpPr>
      <p:sp>
        <p:nvSpPr>
          <p:cNvPr id="1468" name="Google Shape;1468;g3979feb125e_0_6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9" name="Google Shape;1469;g3979feb125e_0_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3"/>
        <p:cNvGrpSpPr/>
        <p:nvPr/>
      </p:nvGrpSpPr>
      <p:grpSpPr>
        <a:xfrm>
          <a:off x="0" y="0"/>
          <a:ext cx="0" cy="0"/>
          <a:chOff x="0" y="0"/>
          <a:chExt cx="0" cy="0"/>
        </a:xfrm>
      </p:grpSpPr>
      <p:sp>
        <p:nvSpPr>
          <p:cNvPr id="1474" name="Google Shape;1474;g3979feb125e_0_6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5" name="Google Shape;1475;g3979feb125e_0_6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0"/>
        <p:cNvGrpSpPr/>
        <p:nvPr/>
      </p:nvGrpSpPr>
      <p:grpSpPr>
        <a:xfrm>
          <a:off x="0" y="0"/>
          <a:ext cx="0" cy="0"/>
          <a:chOff x="0" y="0"/>
          <a:chExt cx="0" cy="0"/>
        </a:xfrm>
      </p:grpSpPr>
      <p:sp>
        <p:nvSpPr>
          <p:cNvPr id="1481" name="Google Shape;1481;g3979feb125e_0_6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2" name="Google Shape;1482;g3979feb125e_0_6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Each session has an exercise that allows participants to practice the tool that was introduced.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Here, it’s the embracing of contradictions that is being practiced.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Again, participants have to pair up, ideally with someone they don’t yet know (it’s a good idea to help the participants to sort themselves into pairs).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After a given time (here, 12 minutes), the partners switch roles.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 all exercises, it is highly recommended that the instructor does a brief demonstration (e.g., with one of the participants) of how it could go.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8"/>
        <p:cNvGrpSpPr/>
        <p:nvPr/>
      </p:nvGrpSpPr>
      <p:grpSpPr>
        <a:xfrm>
          <a:off x="0" y="0"/>
          <a:ext cx="0" cy="0"/>
          <a:chOff x="0" y="0"/>
          <a:chExt cx="0" cy="0"/>
        </a:xfrm>
      </p:grpSpPr>
      <p:sp>
        <p:nvSpPr>
          <p:cNvPr id="1489" name="Google Shape;1489;g3f8e90fcd5d_35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90" name="Google Shape;1490;g3f8e90fcd5d_35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Char char="●"/>
            </a:pPr>
            <a:r>
              <a:rPr lang="en" sz="1200"/>
              <a:t>In this session, we explored the specific and very different languages of the two sub-processes.</a:t>
            </a:r>
            <a:endParaRPr sz="1200"/>
          </a:p>
          <a:p>
            <a:pPr marL="457200" lvl="0" indent="-304800" algn="l" rtl="0">
              <a:lnSpc>
                <a:spcPct val="100000"/>
              </a:lnSpc>
              <a:spcBef>
                <a:spcPts val="0"/>
              </a:spcBef>
              <a:spcAft>
                <a:spcPts val="0"/>
              </a:spcAft>
              <a:buSzPts val="1200"/>
              <a:buChar char="●"/>
            </a:pPr>
            <a:r>
              <a:rPr lang="en" sz="1200"/>
              <a:t>Night Science permits any language – analogies and especially anthropomorphisms can help our intuition. </a:t>
            </a:r>
            <a:endParaRPr sz="1200"/>
          </a:p>
          <a:p>
            <a:pPr marL="457200" lvl="0" indent="-304800" algn="l" rtl="0">
              <a:lnSpc>
                <a:spcPct val="100000"/>
              </a:lnSpc>
              <a:spcBef>
                <a:spcPts val="0"/>
              </a:spcBef>
              <a:spcAft>
                <a:spcPts val="0"/>
              </a:spcAft>
              <a:buSzPts val="1200"/>
              <a:buChar char="●"/>
            </a:pPr>
            <a:r>
              <a:rPr lang="en" sz="1200"/>
              <a:t>Day Science language has to be precise and should avoid analogies.</a:t>
            </a:r>
            <a:endParaRPr sz="120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h3f1c139347cc02a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h3f1c139347cc02a2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spcBef>
                <a:spcPts val="0"/>
              </a:spcBef>
              <a:spcAft>
                <a:spcPts val="0"/>
              </a:spcAft>
              <a:buClr>
                <a:schemeClr val="dk1"/>
              </a:buClr>
              <a:buSzPts val="1100"/>
              <a:buChar char="●"/>
            </a:pPr>
            <a:r>
              <a:rPr lang="en">
                <a:solidFill>
                  <a:schemeClr val="dk1"/>
                </a:solidFill>
              </a:rPr>
              <a:t>These are the different dimensions that can inspire awe in humans.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As scientists, we are deeply connected to two of them: “nature” and “big ideas”. </a:t>
            </a:r>
            <a:endParaRPr>
              <a:solidFill>
                <a:schemeClr val="dk1"/>
              </a:solidFill>
            </a:endParaRPr>
          </a:p>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h539f46a34200b822_0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7" name="Google Shape;1507;h539f46a34200b822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3"/>
        <p:cNvGrpSpPr/>
        <p:nvPr/>
      </p:nvGrpSpPr>
      <p:grpSpPr>
        <a:xfrm>
          <a:off x="0" y="0"/>
          <a:ext cx="0" cy="0"/>
          <a:chOff x="0" y="0"/>
          <a:chExt cx="0" cy="0"/>
        </a:xfrm>
      </p:grpSpPr>
      <p:sp>
        <p:nvSpPr>
          <p:cNvPr id="1514" name="Google Shape;1514;g397945b4608_0_17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5" name="Google Shape;1515;g397945b4608_0_17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400">
                <a:solidFill>
                  <a:schemeClr val="dk1"/>
                </a:solidFill>
              </a:rPr>
              <a:t>The material for this section is found in this piece:</a:t>
            </a:r>
            <a:endParaRPr sz="1400">
              <a:solidFill>
                <a:schemeClr val="dk1"/>
              </a:solidFill>
            </a:endParaRPr>
          </a:p>
          <a:p>
            <a:pPr marL="0" lvl="0" indent="0" algn="l" rtl="0">
              <a:lnSpc>
                <a:spcPct val="100000"/>
              </a:lnSpc>
              <a:spcBef>
                <a:spcPts val="0"/>
              </a:spcBef>
              <a:spcAft>
                <a:spcPts val="0"/>
              </a:spcAft>
              <a:buSzPts val="1100"/>
              <a:buNone/>
            </a:pPr>
            <a:r>
              <a:rPr lang="en" sz="1400" u="sng">
                <a:solidFill>
                  <a:schemeClr val="hlink"/>
                </a:solidFill>
                <a:hlinkClick r:id="rId3"/>
              </a:rPr>
              <a:t>https://link.springer.com/article/10.1186/s13059-022-02748-1</a:t>
            </a:r>
            <a:r>
              <a:rPr lang="en" sz="1400">
                <a:solidFill>
                  <a:schemeClr val="dk1"/>
                </a:solidFill>
              </a:rPr>
              <a:t> </a:t>
            </a:r>
            <a:endParaRPr sz="1400">
              <a:solidFill>
                <a:schemeClr val="dk1"/>
              </a:solidFill>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0"/>
        <p:cNvGrpSpPr/>
        <p:nvPr/>
      </p:nvGrpSpPr>
      <p:grpSpPr>
        <a:xfrm>
          <a:off x="0" y="0"/>
          <a:ext cx="0" cy="0"/>
          <a:chOff x="0" y="0"/>
          <a:chExt cx="0" cy="0"/>
        </a:xfrm>
      </p:grpSpPr>
      <p:sp>
        <p:nvSpPr>
          <p:cNvPr id="1521" name="Google Shape;1521;g397945b4608_0_17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2" name="Google Shape;1522;g397945b4608_0_1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Despite their complexity, nature’s puzzles can be classified in the same way as puzzles humans invented for entertainment: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There are the jigsaw puzzles, logical puzzles, puzzles where we need to find connections to phenomena outside the problem description, and puzzles that require us to think outside the box, often by identifying and dropping implicit assumptions.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These archetypes can be distinguished along two dimensions: whether they are closed-world or open-world; and whether the major insights come from making connections or from deeper insights into the problem structure.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We propose that four kinds of puzzles can be described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They lie on two axes: open/closed-world | making connections vs. trick (requirement for a mental leap)</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In “puzzle” settings, we know which type we’re in</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But in science, we have no way to be sure which type we’re in - that’s one of the reasons that open research puzzles are so hard to answer</a:t>
            </a:r>
            <a:endParaRPr sz="1350">
              <a:solidFill>
                <a:srgbClr val="333333"/>
              </a:solidFill>
              <a:highlight>
                <a:schemeClr val="lt1"/>
              </a:highlight>
              <a:latin typeface="Georgia"/>
              <a:ea typeface="Georgia"/>
              <a:cs typeface="Georgia"/>
              <a:sym typeface="Georgia"/>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7"/>
        <p:cNvGrpSpPr/>
        <p:nvPr/>
      </p:nvGrpSpPr>
      <p:grpSpPr>
        <a:xfrm>
          <a:off x="0" y="0"/>
          <a:ext cx="0" cy="0"/>
          <a:chOff x="0" y="0"/>
          <a:chExt cx="0" cy="0"/>
        </a:xfrm>
      </p:grpSpPr>
      <p:sp>
        <p:nvSpPr>
          <p:cNvPr id="1528" name="Google Shape;1528;h539f46a34200b822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9" name="Google Shape;1529;h539f46a34200b822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These four puzzle archetypes can be arranged on a two-dimensional grid.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first dimension concerns the completeness of the problem formulation: closed-world (Classes I and II) versus open-world (Classes III and IV).</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second dimension concerns the type of insight required: finding connections (Classes I and III) versus the need to reframe the problem – either through an insight into the problem structure (Class II) or by moving our thinking out of the box (Class IV).</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If you know where you are on this grid, you know which type of puzzle you are in.</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4"/>
        <p:cNvGrpSpPr/>
        <p:nvPr/>
      </p:nvGrpSpPr>
      <p:grpSpPr>
        <a:xfrm>
          <a:off x="0" y="0"/>
          <a:ext cx="0" cy="0"/>
          <a:chOff x="0" y="0"/>
          <a:chExt cx="0" cy="0"/>
        </a:xfrm>
      </p:grpSpPr>
      <p:sp>
        <p:nvSpPr>
          <p:cNvPr id="1535" name="Google Shape;1535;g3f8e90fcd5d_35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6" name="Google Shape;1536;g3f8e90fcd5d_35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rPr>
              <a:t>Jump: </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a:t>
            </a:r>
            <a:endParaRPr sz="1400">
              <a:solidFill>
                <a:schemeClr val="dk1"/>
              </a:solidFill>
            </a:endParaRPr>
          </a:p>
          <a:p>
            <a:pPr marL="0" lvl="0" indent="0" algn="l" rtl="0">
              <a:lnSpc>
                <a:spcPct val="115000"/>
              </a:lnSpc>
              <a:spcBef>
                <a:spcPts val="0"/>
              </a:spcBef>
              <a:spcAft>
                <a:spcPts val="0"/>
              </a:spcAft>
              <a:buNone/>
            </a:pPr>
            <a:r>
              <a:rPr lang="en" sz="1400">
                <a:solidFill>
                  <a:schemeClr val="dk1"/>
                </a:solidFill>
              </a:rPr>
              <a:t>Land: </a:t>
            </a:r>
            <a:endParaRPr sz="1400">
              <a:solidFill>
                <a:schemeClr val="dk1"/>
              </a:solidFill>
            </a:endParaRPr>
          </a:p>
          <a:p>
            <a:pPr marL="457200" lvl="0" indent="-298450" algn="l" rtl="0">
              <a:lnSpc>
                <a:spcPct val="115000"/>
              </a:lnSpc>
              <a:spcBef>
                <a:spcPts val="2000"/>
              </a:spcBef>
              <a:spcAft>
                <a:spcPts val="0"/>
              </a:spcAft>
              <a:buClr>
                <a:schemeClr val="dk1"/>
              </a:buClr>
              <a:buSzPts val="1100"/>
              <a:buChar char="●"/>
            </a:pPr>
            <a:r>
              <a:rPr lang="en">
                <a:solidFill>
                  <a:schemeClr val="dk1"/>
                </a:solidFill>
              </a:rPr>
              <a:t>Looking at specific scientific discoveries, we can see that many fit neatly into one of the four classes of puzzles.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Anything that requires following an established protocol – such as obtaining the 3-D structure of a protein, assembling a complete genome, or defining the embryonic cell lineage of an organism – is a Class I puzzle.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scientists involved know that there is a solution, and they know what ingredients it has.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ingredients “just” have to be put together in the right way.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Consider the production of an atlas of cell types and states using transcriptomics (single-cell and spatial).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For a given organ or an entire organism, numerical representations of the cells (or pieces) can be assembled to reconstruct the system </a:t>
            </a:r>
            <a:r>
              <a:rPr lang="en">
                <a:solidFill>
                  <a:schemeClr val="dk1"/>
                </a:solidFill>
                <a:uFill>
                  <a:noFill/>
                </a:uFill>
                <a:hlinkClick r:id="rId3">
                  <a:extLst>
                    <a:ext uri="{A12FA001-AC4F-418D-AE19-62706E023703}">
                      <ahyp:hlinkClr xmlns:ahyp="http://schemas.microsoft.com/office/drawing/2018/hyperlinkcolor" val="tx"/>
                    </a:ext>
                  </a:extLst>
                </a:hlinkClick>
              </a:rPr>
              <a:t>[2]</a:t>
            </a:r>
            <a:r>
              <a:rPr lang="en">
                <a:solidFill>
                  <a:schemeClr val="dk1"/>
                </a:solidFill>
              </a:rPr>
              <a:t>. Technical obstacles must be overcome and new aspects may be discovered, but they are confined to the world established by the parts.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5"/>
        <p:cNvGrpSpPr/>
        <p:nvPr/>
      </p:nvGrpSpPr>
      <p:grpSpPr>
        <a:xfrm>
          <a:off x="0" y="0"/>
          <a:ext cx="0" cy="0"/>
          <a:chOff x="0" y="0"/>
          <a:chExt cx="0" cy="0"/>
        </a:xfrm>
      </p:grpSpPr>
      <p:sp>
        <p:nvSpPr>
          <p:cNvPr id="1546" name="Google Shape;1546;h539f46a34200b822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7" name="Google Shape;1547;h539f46a34200b822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These four puzzle archetypes can be arranged on a two-dimensional grid.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first dimension concerns the completeness of the problem formulation: closed-world (Classes I and II) versus open-world (Classes III and IV).</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second dimension concerns the type of insight required: finding connections (Classes I and III) versus the need to reframe the problem – either through an insight into the problem structure (Class II) or by moving our thinking out of the box (Class IV).</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If you know where you are on this grid, you know which type of puzzle you are in.</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2"/>
        <p:cNvGrpSpPr/>
        <p:nvPr/>
      </p:nvGrpSpPr>
      <p:grpSpPr>
        <a:xfrm>
          <a:off x="0" y="0"/>
          <a:ext cx="0" cy="0"/>
          <a:chOff x="0" y="0"/>
          <a:chExt cx="0" cy="0"/>
        </a:xfrm>
      </p:grpSpPr>
      <p:sp>
        <p:nvSpPr>
          <p:cNvPr id="1553" name="Google Shape;1553;g3f8e90fcd5d_35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4" name="Google Shape;1554;g3f8e90fcd5d_35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rPr>
              <a:t>Jump: </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a:t>
            </a:r>
            <a:endParaRPr sz="1400">
              <a:solidFill>
                <a:schemeClr val="dk1"/>
              </a:solidFill>
            </a:endParaRPr>
          </a:p>
          <a:p>
            <a:pPr marL="0" lvl="0" indent="0" algn="l" rtl="0">
              <a:lnSpc>
                <a:spcPct val="115000"/>
              </a:lnSpc>
              <a:spcBef>
                <a:spcPts val="0"/>
              </a:spcBef>
              <a:spcAft>
                <a:spcPts val="0"/>
              </a:spcAft>
              <a:buNone/>
            </a:pPr>
            <a:r>
              <a:rPr lang="en" sz="1400">
                <a:solidFill>
                  <a:schemeClr val="dk1"/>
                </a:solidFill>
              </a:rPr>
              <a:t>Land: </a:t>
            </a:r>
            <a:endParaRPr sz="1400">
              <a:solidFill>
                <a:schemeClr val="dk1"/>
              </a:solidFill>
            </a:endParaRPr>
          </a:p>
          <a:p>
            <a:pPr marL="457200" lvl="0" indent="-298450" algn="l" rtl="0">
              <a:lnSpc>
                <a:spcPct val="115000"/>
              </a:lnSpc>
              <a:spcBef>
                <a:spcPts val="2000"/>
              </a:spcBef>
              <a:spcAft>
                <a:spcPts val="0"/>
              </a:spcAft>
              <a:buClr>
                <a:schemeClr val="dk1"/>
              </a:buClr>
              <a:buSzPts val="1100"/>
              <a:buChar char="●"/>
            </a:pPr>
            <a:r>
              <a:rPr lang="en">
                <a:solidFill>
                  <a:schemeClr val="dk1"/>
                </a:solidFill>
              </a:rPr>
              <a:t>As an example for a closed-world, logical Class II puzzle, consider how Francis Crick and colleagues, in the years that followed the discovery of the double helix, thought about what the structure of the genetic code might be.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Working with the constraints that the twenty naturally occurring amino acids must be encoded by only four nucleotides, they had the insight that the coding might operate in a ‘comma-free’ fashion: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“This paper deals with a mathematical problem which arose in connection with protein synthesis. We present the solution here because it gives the ‘magic number’ 20, so that our answer may perhaps be of biological significance.”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Studying the problem as a logical puzzle, Crick and colleagues noticed that the set of 64 triplets (today’s ‘codons’) collapses to precisely 20 if the constraint is added that it should be immediately clear in which frame the code is to be read.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Thus, the four same-letter codons (‘AAA’, ‘CCC’, ‘GGG’, and ‘TTT’) are eliminated, as using these would lead to unclear frame encoding in the case of repeats.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remaining 60 triplets fall into twenty groups, each containing three ‘triplets’ that are cyclic permutations of each other, such as ‘ACG’, ‘CGA’, and ‘GAC’.</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If only one triplet from each set is used and the rest is avoided, there would be 20 usable triplets – the precise number of amino acids. This is a great use of logic – although, of course, it didn’t end up being the correct solution.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But one very good idea came from it: they predicted the existence of an adaptor molecule, which was later discovered to be transfer RNA.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3"/>
        <p:cNvGrpSpPr/>
        <p:nvPr/>
      </p:nvGrpSpPr>
      <p:grpSpPr>
        <a:xfrm>
          <a:off x="0" y="0"/>
          <a:ext cx="0" cy="0"/>
          <a:chOff x="0" y="0"/>
          <a:chExt cx="0" cy="0"/>
        </a:xfrm>
      </p:grpSpPr>
      <p:sp>
        <p:nvSpPr>
          <p:cNvPr id="1564" name="Google Shape;1564;h539f46a34200b822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5" name="Google Shape;1565;h539f46a34200b822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These four puzzle archetypes can be arranged on a two-dimensional grid.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first dimension concerns the completeness of the problem formulation: closed-world (Classes I and II) versus open-world (Classes III and IV).</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second dimension concerns the type of insight required: finding connections (Classes I and III) versus the need to reframe the problem – either through an insight into the problem structure (Class II) or by moving our thinking out of the box (Class IV).</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If you know where you are on this grid, you know which type of puzzle you are in.</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0"/>
        <p:cNvGrpSpPr/>
        <p:nvPr/>
      </p:nvGrpSpPr>
      <p:grpSpPr>
        <a:xfrm>
          <a:off x="0" y="0"/>
          <a:ext cx="0" cy="0"/>
          <a:chOff x="0" y="0"/>
          <a:chExt cx="0" cy="0"/>
        </a:xfrm>
      </p:grpSpPr>
      <p:sp>
        <p:nvSpPr>
          <p:cNvPr id="1571" name="Google Shape;1571;g3f8e90fcd5d_35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2" name="Google Shape;1572;g3f8e90fcd5d_35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rPr>
              <a:t>Jump: </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a:t>
            </a:r>
            <a:endParaRPr sz="1400">
              <a:solidFill>
                <a:schemeClr val="dk1"/>
              </a:solidFill>
            </a:endParaRPr>
          </a:p>
          <a:p>
            <a:pPr marL="0" lvl="0" indent="0" algn="l" rtl="0">
              <a:lnSpc>
                <a:spcPct val="115000"/>
              </a:lnSpc>
              <a:spcBef>
                <a:spcPts val="0"/>
              </a:spcBef>
              <a:spcAft>
                <a:spcPts val="0"/>
              </a:spcAft>
              <a:buNone/>
            </a:pPr>
            <a:r>
              <a:rPr lang="en" sz="1400">
                <a:solidFill>
                  <a:schemeClr val="dk1"/>
                </a:solidFill>
              </a:rPr>
              <a:t>Land: </a:t>
            </a:r>
            <a:endParaRPr sz="1400">
              <a:solidFill>
                <a:schemeClr val="dk1"/>
              </a:solidFill>
            </a:endParaRPr>
          </a:p>
          <a:p>
            <a:pPr marL="457200" lvl="0" indent="-298450" algn="l" rtl="0">
              <a:lnSpc>
                <a:spcPct val="115000"/>
              </a:lnSpc>
              <a:spcBef>
                <a:spcPts val="2000"/>
              </a:spcBef>
              <a:spcAft>
                <a:spcPts val="0"/>
              </a:spcAft>
              <a:buClr>
                <a:schemeClr val="dk1"/>
              </a:buClr>
              <a:buSzPts val="1100"/>
              <a:buChar char="●"/>
            </a:pPr>
            <a:r>
              <a:rPr lang="en">
                <a:solidFill>
                  <a:schemeClr val="dk1"/>
                </a:solidFill>
              </a:rPr>
              <a:t>Much of scientific progress comes from making connections, thus constituting Class III puzzles.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For example, following others, Kurt Gödel examined the notion of making a complete, contradiction-free formal system of all mathematical theorems. He found that by connecting this question to number theory, one could show the existence of statements that are neither provable nor disprovable in such formal systems, thereby demonstrating that the then-popular search for a unified and complete mathematical system was futile.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In a second example, Darwin famously connected the local adaptations he saw on his world trip on the Beagle with the work of economist Malthus. Malthus had pessimistically stated that since unchecked population growth would be exponential, war and disease must be a constant aspect of the human condition. Darwin realized that in this situation, the better adapted individuals have a better chance of leaving offspring. He termed the corresponding process natural selection and proposed that it explains how adaptation in biological populations occurs over eons.</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3"/>
        <p:cNvGrpSpPr/>
        <p:nvPr/>
      </p:nvGrpSpPr>
      <p:grpSpPr>
        <a:xfrm>
          <a:off x="0" y="0"/>
          <a:ext cx="0" cy="0"/>
          <a:chOff x="0" y="0"/>
          <a:chExt cx="0" cy="0"/>
        </a:xfrm>
      </p:grpSpPr>
      <p:sp>
        <p:nvSpPr>
          <p:cNvPr id="1584" name="Google Shape;1584;h539f46a34200b822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5" name="Google Shape;1585;h539f46a34200b822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These four puzzle archetypes can be arranged on a two-dimensional grid.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first dimension concerns the completeness of the problem formulation: closed-world (Classes I and II) versus open-world (Classes III and IV).</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second dimension concerns the type of insight required: finding connections (Classes I and III) versus the need to reframe the problem – either through an insight into the problem structure (Class II) or by moving our thinking out of the box (Class IV).</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If you know where you are on this grid, you know which type of puzzle you are in.</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0"/>
        <p:cNvGrpSpPr/>
        <p:nvPr/>
      </p:nvGrpSpPr>
      <p:grpSpPr>
        <a:xfrm>
          <a:off x="0" y="0"/>
          <a:ext cx="0" cy="0"/>
          <a:chOff x="0" y="0"/>
          <a:chExt cx="0" cy="0"/>
        </a:xfrm>
      </p:grpSpPr>
      <p:sp>
        <p:nvSpPr>
          <p:cNvPr id="1591" name="Google Shape;1591;g3f8e90fcd5d_35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2" name="Google Shape;1592;g3f8e90fcd5d_35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rPr>
              <a:t>Jump: </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a:t>
            </a:r>
            <a:endParaRPr sz="1400">
              <a:solidFill>
                <a:schemeClr val="dk1"/>
              </a:solidFill>
            </a:endParaRPr>
          </a:p>
          <a:p>
            <a:pPr marL="0" lvl="0" indent="0" algn="l" rtl="0">
              <a:lnSpc>
                <a:spcPct val="115000"/>
              </a:lnSpc>
              <a:spcBef>
                <a:spcPts val="0"/>
              </a:spcBef>
              <a:spcAft>
                <a:spcPts val="0"/>
              </a:spcAft>
              <a:buNone/>
            </a:pPr>
            <a:r>
              <a:rPr lang="en" sz="1400">
                <a:solidFill>
                  <a:schemeClr val="dk1"/>
                </a:solidFill>
              </a:rPr>
              <a:t>Land: </a:t>
            </a:r>
            <a:endParaRPr sz="1400">
              <a:solidFill>
                <a:schemeClr val="dk1"/>
              </a:solidFill>
            </a:endParaRPr>
          </a:p>
          <a:p>
            <a:pPr marL="457200" lvl="0" indent="-298450" algn="l" rtl="0">
              <a:lnSpc>
                <a:spcPct val="115000"/>
              </a:lnSpc>
              <a:spcBef>
                <a:spcPts val="2000"/>
              </a:spcBef>
              <a:spcAft>
                <a:spcPts val="0"/>
              </a:spcAft>
              <a:buClr>
                <a:schemeClr val="dk1"/>
              </a:buClr>
              <a:buSzPts val="1100"/>
              <a:buChar char="●"/>
            </a:pPr>
            <a:r>
              <a:rPr lang="en">
                <a:solidFill>
                  <a:schemeClr val="dk1"/>
                </a:solidFill>
              </a:rPr>
              <a:t>Some of the most surprising discoveries, though, come from solving Class IV puzzles.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When a scientific problem seems impossible to solve, it may be that a bad assumption – either implicit or explicit – is constraining our search space. In these instances, we need to think outside the box.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 striking example is the discovery of the function of CRISPR – </a:t>
            </a:r>
            <a:r>
              <a:rPr lang="en" u="sng">
                <a:solidFill>
                  <a:schemeClr val="dk1"/>
                </a:solidFill>
              </a:rPr>
              <a:t>C</a:t>
            </a:r>
            <a:r>
              <a:rPr lang="en">
                <a:solidFill>
                  <a:schemeClr val="dk1"/>
                </a:solidFill>
              </a:rPr>
              <a:t>lustered </a:t>
            </a:r>
            <a:r>
              <a:rPr lang="en" u="sng">
                <a:solidFill>
                  <a:schemeClr val="dk1"/>
                </a:solidFill>
              </a:rPr>
              <a:t>R</a:t>
            </a:r>
            <a:r>
              <a:rPr lang="en">
                <a:solidFill>
                  <a:schemeClr val="dk1"/>
                </a:solidFill>
              </a:rPr>
              <a:t>egularly </a:t>
            </a:r>
            <a:r>
              <a:rPr lang="en" u="sng">
                <a:solidFill>
                  <a:schemeClr val="dk1"/>
                </a:solidFill>
              </a:rPr>
              <a:t>I</a:t>
            </a:r>
            <a:r>
              <a:rPr lang="en">
                <a:solidFill>
                  <a:schemeClr val="dk1"/>
                </a:solidFill>
              </a:rPr>
              <a:t>nterspaced </a:t>
            </a:r>
            <a:r>
              <a:rPr lang="en" u="sng">
                <a:solidFill>
                  <a:schemeClr val="dk1"/>
                </a:solidFill>
              </a:rPr>
              <a:t>S</a:t>
            </a:r>
            <a:r>
              <a:rPr lang="en">
                <a:solidFill>
                  <a:schemeClr val="dk1"/>
                </a:solidFill>
              </a:rPr>
              <a:t>hort </a:t>
            </a:r>
            <a:r>
              <a:rPr lang="en" u="sng">
                <a:solidFill>
                  <a:schemeClr val="dk1"/>
                </a:solidFill>
              </a:rPr>
              <a:t>P</a:t>
            </a:r>
            <a:r>
              <a:rPr lang="en">
                <a:solidFill>
                  <a:schemeClr val="dk1"/>
                </a:solidFill>
              </a:rPr>
              <a:t>alindromic </a:t>
            </a:r>
            <a:r>
              <a:rPr lang="en" u="sng">
                <a:solidFill>
                  <a:schemeClr val="dk1"/>
                </a:solidFill>
              </a:rPr>
              <a:t>R</a:t>
            </a:r>
            <a:r>
              <a:rPr lang="en">
                <a:solidFill>
                  <a:schemeClr val="dk1"/>
                </a:solidFill>
              </a:rPr>
              <a:t>epeats. In the year 2000, Mojica and colleagues made a puzzling observation: many bacterial genomes contained sets of short repeats, separated in the genome by equally short spacers.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How did these repeats arise? Were they selfish elements of some form, or did they perform any functions useful for the bacteria? The sequences of the repeats resisted all attempts to decipher their origin or function. So what was the bad assumption constraining the search space? Researchers around the world had dismissed the spacers between the repeats, which seemed to have no conspicuous properties, as unimportant. As it turned out, the spacers instead carry the functionally important information. They form the basis of an adaptive bacterial defense system, matching sequences of threats such as viruses </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2"/>
        <p:cNvGrpSpPr/>
        <p:nvPr/>
      </p:nvGrpSpPr>
      <p:grpSpPr>
        <a:xfrm>
          <a:off x="0" y="0"/>
          <a:ext cx="0" cy="0"/>
          <a:chOff x="0" y="0"/>
          <a:chExt cx="0" cy="0"/>
        </a:xfrm>
      </p:grpSpPr>
      <p:sp>
        <p:nvSpPr>
          <p:cNvPr id="1603" name="Google Shape;1603;g397945b4608_0_18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4" name="Google Shape;1604;g397945b4608_0_18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These four puzzle archetypes can be arranged on a two-dimensional grid.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first dimension concerns the completeness of the problem formulation: closed-world (Classes I and II) versus open-world (Classes III and IV).</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second dimension concerns the type of insight required: finding connections (Classes I and III) versus the need to reframe the problem – either through an insight into the problem structure (Class II) or by moving our thinking out of the box (Class IV).</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If you know where you are on this grid, you know which type of puzzle you are in.</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9"/>
        <p:cNvGrpSpPr/>
        <p:nvPr/>
      </p:nvGrpSpPr>
      <p:grpSpPr>
        <a:xfrm>
          <a:off x="0" y="0"/>
          <a:ext cx="0" cy="0"/>
          <a:chOff x="0" y="0"/>
          <a:chExt cx="0" cy="0"/>
        </a:xfrm>
      </p:grpSpPr>
      <p:sp>
        <p:nvSpPr>
          <p:cNvPr id="1610" name="Google Shape;1610;g397945b4608_0_18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1" name="Google Shape;1611;g397945b4608_0_1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Problem solving is deeply integrated into the formal training of scientists. Well-designed courses in undergraduate education challenge students with artificial, puzzle-like problems. However, when presented with such educational puzzles, you usually know what puzzle class you are in, just as you do when presented with puzzles for entertainment – a jigsaw is a jigsaw puzzle; a logical puzzle is logical, no tricks allowed.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Almost always, these will be closed-world puzzles, as exercise questions will be based on the facts and methods you learned in the previous weeks.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6"/>
        <p:cNvGrpSpPr/>
        <p:nvPr/>
      </p:nvGrpSpPr>
      <p:grpSpPr>
        <a:xfrm>
          <a:off x="0" y="0"/>
          <a:ext cx="0" cy="0"/>
          <a:chOff x="0" y="0"/>
          <a:chExt cx="0" cy="0"/>
        </a:xfrm>
      </p:grpSpPr>
      <p:sp>
        <p:nvSpPr>
          <p:cNvPr id="1617" name="Google Shape;1617;g397945b4608_0_18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8" name="Google Shape;1618;g397945b4608_0_18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Similarly, when viewing a scientific research project in retrospect, it seems to clearly fit into a particular class of puzzles.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But such simple classification derives from the benefit of hindsight – doing science in real time is different.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When we actively work on a scientific problem, we have no way to be certain what kind of a puzzle we are in, or if the puzzle as we see it even has a solution.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Solving research puzzles is a hierarchical problem. You not only have to find the solution to a puzzle that belongs to one of the four classes. You also have to solve the meta-puzzle of discovering what class of puzzle you are in. In the language of algorithms, the puzzle classification problem forms an outer loop around the puzzle itself.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At any instance, the puzzle may switch, making you realize that you are in a different kind of puzzle than you originally thought.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8"/>
        <p:cNvGrpSpPr/>
        <p:nvPr/>
      </p:nvGrpSpPr>
      <p:grpSpPr>
        <a:xfrm>
          <a:off x="0" y="0"/>
          <a:ext cx="0" cy="0"/>
          <a:chOff x="0" y="0"/>
          <a:chExt cx="0" cy="0"/>
        </a:xfrm>
      </p:grpSpPr>
      <p:sp>
        <p:nvSpPr>
          <p:cNvPr id="1629" name="Google Shape;1629;g397945b4608_0_18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0" name="Google Shape;1630;g397945b4608_0_18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We give two concrete examples from our own work, where we can pinpoint when switches between puzzle classes occurred.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We were interested in gene duplication as a mechanism for generating novel functions, and were wondering what aspects could determine the size of a gene family (thus making this a Class III puzzle).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This led us to make a connection to alternative splicing: we reasoned that novel isoforms could arise both through gene duplication, as additional gene copies, and through alternative splicing, as additional splice variants. Evidence supporting this connection came in the form of a negative correlation, which suggested that different gene families tended to rely more on one or the other mechanism: families with more gene copies tend to have fewer alternatively spliced isoforms per gene, and vice versa.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A few years later, however, we realized that there was a deeper reason for this connection: there were two related out-of-the-box tricks that changed the way we saw this relationship.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first trick is considering gene length, which we found to be correlated with both gene duplication and alternative splicing. The longer a gene is, the more likely it is to generate different splice variants, and the less likely are local genome rearrangements to duplicate the full gene length.</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The second trick relates to a gene’s expression level. Expression appears to influence both gene duplication and alternative splicing: genes with higher expression levels are less likely to be duplicated and also have more splice variants. When controlling for these two primary gene properties, the correlation between gene duplication and alternative splicing disappears.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We needed to do puzzle-switching from a Class III to a Class IV puzzle to gain a deeper insight into the nature of the relationship between gene duplication and alternative splicing.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Only by shifting our focus from the two processes themselves to other gene properties – by thinking outside the box – were we able to understand the observed correlation.</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6"/>
        <p:cNvGrpSpPr/>
        <p:nvPr/>
      </p:nvGrpSpPr>
      <p:grpSpPr>
        <a:xfrm>
          <a:off x="0" y="0"/>
          <a:ext cx="0" cy="0"/>
          <a:chOff x="0" y="0"/>
          <a:chExt cx="0" cy="0"/>
        </a:xfrm>
      </p:grpSpPr>
      <p:sp>
        <p:nvSpPr>
          <p:cNvPr id="1637" name="Google Shape;1637;g397945b4608_0_18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8" name="Google Shape;1638;g397945b4608_0_18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Char char="●"/>
            </a:pPr>
            <a:r>
              <a:rPr lang="en">
                <a:solidFill>
                  <a:schemeClr val="dk1"/>
                </a:solidFill>
              </a:rPr>
              <a:t>It is interesting to consider that there may be typical patterns according to which puzzles switch classes.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We ourselves often start into a new project with an optimistic Class I mindset, seeing it as a jigsaw-like puzzle.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We assume that all model components and their potential connections are straightforward, all that needs to be done is to put them together in the correct arrangement.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More often than not, however, we subsequently discover obstacles that force us to follow unforeseen connections to other phenomena (Class III), to dive into deeper logical or mathematical problems (Class II), or to identify wrong assumptions that we had initially not questioned (Class IV).</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7"/>
        <p:cNvGrpSpPr/>
        <p:nvPr/>
      </p:nvGrpSpPr>
      <p:grpSpPr>
        <a:xfrm>
          <a:off x="0" y="0"/>
          <a:ext cx="0" cy="0"/>
          <a:chOff x="0" y="0"/>
          <a:chExt cx="0" cy="0"/>
        </a:xfrm>
      </p:grpSpPr>
      <p:sp>
        <p:nvSpPr>
          <p:cNvPr id="1648" name="Google Shape;1648;g397945b4608_0_19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9" name="Google Shape;1649;g397945b4608_0_19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Each session has an exercise that allows participants to practice the tool that was introduced.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Here, it’s the puzzle switching that is being practiced.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Again, participants have to pair up, ideally with someone they don’t yet know (it’s a good idea to help the participants to sort themselves into pairs).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After a given time (here, 12 minutes), the partners switch roles.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 all exercises, it is highly recommended that the instructor does a brief demonstration (e.g., with one of the participants) of how it could go. </a:t>
            </a:r>
            <a:endParaRPr sz="12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lnSpc>
                <a:spcPct val="100000"/>
              </a:lnSpc>
              <a:spcBef>
                <a:spcPts val="0"/>
              </a:spcBef>
              <a:spcAft>
                <a:spcPts val="0"/>
              </a:spcAft>
              <a:buSzPts val="1100"/>
              <a:buNone/>
            </a:pPr>
            <a:endParaRPr sz="1400">
              <a:solidFill>
                <a:schemeClr val="dk1"/>
              </a:solidFill>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g397945b4608_1_6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7" name="Google Shape;1657;g397945b4608_1_6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sz="1200"/>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g397945b4608_0_2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4" name="Google Shape;1664;g397945b4608_0_23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400">
              <a:solidFill>
                <a:schemeClr val="dk1"/>
              </a:solidFill>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9"/>
        <p:cNvGrpSpPr/>
        <p:nvPr/>
      </p:nvGrpSpPr>
      <p:grpSpPr>
        <a:xfrm>
          <a:off x="0" y="0"/>
          <a:ext cx="0" cy="0"/>
          <a:chOff x="0" y="0"/>
          <a:chExt cx="0" cy="0"/>
        </a:xfrm>
      </p:grpSpPr>
      <p:sp>
        <p:nvSpPr>
          <p:cNvPr id="1670" name="Google Shape;1670;g3979feb125e_0_1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1" name="Google Shape;1671;g3979feb125e_0_1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9"/>
        <p:cNvGrpSpPr/>
        <p:nvPr/>
      </p:nvGrpSpPr>
      <p:grpSpPr>
        <a:xfrm>
          <a:off x="0" y="0"/>
          <a:ext cx="0" cy="0"/>
          <a:chOff x="0" y="0"/>
          <a:chExt cx="0" cy="0"/>
        </a:xfrm>
      </p:grpSpPr>
      <p:sp>
        <p:nvSpPr>
          <p:cNvPr id="1680" name="Google Shape;1680;g3979feb125e_0_10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1" name="Google Shape;1681;g3979feb125e_0_1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5"/>
        <p:cNvGrpSpPr/>
        <p:nvPr/>
      </p:nvGrpSpPr>
      <p:grpSpPr>
        <a:xfrm>
          <a:off x="0" y="0"/>
          <a:ext cx="0" cy="0"/>
          <a:chOff x="0" y="0"/>
          <a:chExt cx="0" cy="0"/>
        </a:xfrm>
      </p:grpSpPr>
      <p:sp>
        <p:nvSpPr>
          <p:cNvPr id="1686" name="Google Shape;1686;g3f8e90fcd5d_35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7" name="Google Shape;1687;g3f8e90fcd5d_35_1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400"/>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g397945b4608_0_236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3" name="Google Shape;1693;g397945b4608_0_23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9"/>
        <p:cNvGrpSpPr/>
        <p:nvPr/>
      </p:nvGrpSpPr>
      <p:grpSpPr>
        <a:xfrm>
          <a:off x="0" y="0"/>
          <a:ext cx="0" cy="0"/>
          <a:chOff x="0" y="0"/>
          <a:chExt cx="0" cy="0"/>
        </a:xfrm>
      </p:grpSpPr>
      <p:sp>
        <p:nvSpPr>
          <p:cNvPr id="1700" name="Google Shape;1700;g397945b4608_1_8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1" name="Google Shape;1701;g397945b4608_1_8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400"/>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5"/>
        <p:cNvGrpSpPr/>
        <p:nvPr/>
      </p:nvGrpSpPr>
      <p:grpSpPr>
        <a:xfrm>
          <a:off x="0" y="0"/>
          <a:ext cx="0" cy="0"/>
          <a:chOff x="0" y="0"/>
          <a:chExt cx="0" cy="0"/>
        </a:xfrm>
      </p:grpSpPr>
      <p:sp>
        <p:nvSpPr>
          <p:cNvPr id="1706" name="Google Shape;1706;g397945b4608_0_2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7" name="Google Shape;1707;g397945b4608_0_23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400"/>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1"/>
        <p:cNvGrpSpPr/>
        <p:nvPr/>
      </p:nvGrpSpPr>
      <p:grpSpPr>
        <a:xfrm>
          <a:off x="0" y="0"/>
          <a:ext cx="0" cy="0"/>
          <a:chOff x="0" y="0"/>
          <a:chExt cx="0" cy="0"/>
        </a:xfrm>
      </p:grpSpPr>
      <p:sp>
        <p:nvSpPr>
          <p:cNvPr id="1712" name="Google Shape;1712;g397945b4608_0_23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3" name="Google Shape;1713;g397945b4608_0_2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8"/>
        <p:cNvGrpSpPr/>
        <p:nvPr/>
      </p:nvGrpSpPr>
      <p:grpSpPr>
        <a:xfrm>
          <a:off x="0" y="0"/>
          <a:ext cx="0" cy="0"/>
          <a:chOff x="0" y="0"/>
          <a:chExt cx="0" cy="0"/>
        </a:xfrm>
      </p:grpSpPr>
      <p:sp>
        <p:nvSpPr>
          <p:cNvPr id="1719" name="Google Shape;1719;g397945b4608_0_2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0" name="Google Shape;1720;g397945b4608_0_23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 sz="1200">
                <a:solidFill>
                  <a:schemeClr val="dk1"/>
                </a:solidFill>
              </a:rPr>
              <a:t>Each session has an exercise that allows participants to practice the tool that was introduced.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Here, it’s the switching between planes of thinking that is being practiced.</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Again, participants have to pair up, ideally with someone they don’t yet know (it’s a good idea to help the participants to sort themselves into pairs).</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After a given time (here, 12 minutes), the partners switch roles. </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For all exercises, it is highly recommended that the instructor does a brief demonstration (e.g., with one of the participants) of how it could go.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6"/>
        <p:cNvGrpSpPr/>
        <p:nvPr/>
      </p:nvGrpSpPr>
      <p:grpSpPr>
        <a:xfrm>
          <a:off x="0" y="0"/>
          <a:ext cx="0" cy="0"/>
          <a:chOff x="0" y="0"/>
          <a:chExt cx="0" cy="0"/>
        </a:xfrm>
      </p:grpSpPr>
      <p:sp>
        <p:nvSpPr>
          <p:cNvPr id="1727" name="Google Shape;1727;g397945b4608_1_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8" name="Google Shape;1728;g397945b4608_1_7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sz="1200"/>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3"/>
        <p:cNvGrpSpPr/>
        <p:nvPr/>
      </p:nvGrpSpPr>
      <p:grpSpPr>
        <a:xfrm>
          <a:off x="0" y="0"/>
          <a:ext cx="0" cy="0"/>
          <a:chOff x="0" y="0"/>
          <a:chExt cx="0" cy="0"/>
        </a:xfrm>
      </p:grpSpPr>
      <p:sp>
        <p:nvSpPr>
          <p:cNvPr id="1734" name="Google Shape;1734;g397945b4608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5" name="Google Shape;1735;g397945b4608_0_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endParaRPr sz="1200">
              <a:solidFill>
                <a:schemeClr val="dk1"/>
              </a:solidFill>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1"/>
        <p:cNvGrpSpPr/>
        <p:nvPr/>
      </p:nvGrpSpPr>
      <p:grpSpPr>
        <a:xfrm>
          <a:off x="0" y="0"/>
          <a:ext cx="0" cy="0"/>
          <a:chOff x="0" y="0"/>
          <a:chExt cx="0" cy="0"/>
        </a:xfrm>
      </p:grpSpPr>
      <p:sp>
        <p:nvSpPr>
          <p:cNvPr id="1742" name="Google Shape;1742;h539f46a34200b822_0_1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3" name="Google Shape;1743;h539f46a34200b822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400"/>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9"/>
        <p:cNvGrpSpPr/>
        <p:nvPr/>
      </p:nvGrpSpPr>
      <p:grpSpPr>
        <a:xfrm>
          <a:off x="0" y="0"/>
          <a:ext cx="0" cy="0"/>
          <a:chOff x="0" y="0"/>
          <a:chExt cx="0" cy="0"/>
        </a:xfrm>
      </p:grpSpPr>
      <p:sp>
        <p:nvSpPr>
          <p:cNvPr id="1750" name="Google Shape;1750;g397945b4608_1_4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1" name="Google Shape;1751;g397945b4608_1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6"/>
        <p:cNvGrpSpPr/>
        <p:nvPr/>
      </p:nvGrpSpPr>
      <p:grpSpPr>
        <a:xfrm>
          <a:off x="0" y="0"/>
          <a:ext cx="0" cy="0"/>
          <a:chOff x="0" y="0"/>
          <a:chExt cx="0" cy="0"/>
        </a:xfrm>
      </p:grpSpPr>
      <p:sp>
        <p:nvSpPr>
          <p:cNvPr id="1757" name="Google Shape;1757;h539f46a34200b82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8" name="Google Shape;1758;h539f46a34200b822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 sz="1200">
                <a:solidFill>
                  <a:schemeClr val="dk1"/>
                </a:solidFill>
              </a:rPr>
              <a:t>This is an overview over the Night Science pieces published by Itai and Martin.</a:t>
            </a:r>
            <a:endParaRPr sz="1200">
              <a:solidFill>
                <a:schemeClr val="dk1"/>
              </a:solidFill>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h539f46a34200b82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0" name="Google Shape;1770;h539f46a34200b82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5"/>
        <p:cNvGrpSpPr/>
        <p:nvPr/>
      </p:nvGrpSpPr>
      <p:grpSpPr>
        <a:xfrm>
          <a:off x="0" y="0"/>
          <a:ext cx="0" cy="0"/>
          <a:chOff x="0" y="0"/>
          <a:chExt cx="0" cy="0"/>
        </a:xfrm>
      </p:grpSpPr>
      <p:sp>
        <p:nvSpPr>
          <p:cNvPr id="1776" name="Google Shape;1776;g3979feb125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7" name="Google Shape;1777;g3979feb125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1"/>
        <p:cNvGrpSpPr/>
        <p:nvPr/>
      </p:nvGrpSpPr>
      <p:grpSpPr>
        <a:xfrm>
          <a:off x="0" y="0"/>
          <a:ext cx="0" cy="0"/>
          <a:chOff x="0" y="0"/>
          <a:chExt cx="0" cy="0"/>
        </a:xfrm>
      </p:grpSpPr>
      <p:sp>
        <p:nvSpPr>
          <p:cNvPr id="1782" name="Google Shape;1782;g397945b4608_1_4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3" name="Google Shape;1783;g397945b4608_1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7"/>
        <p:cNvGrpSpPr/>
        <p:nvPr/>
      </p:nvGrpSpPr>
      <p:grpSpPr>
        <a:xfrm>
          <a:off x="0" y="0"/>
          <a:ext cx="0" cy="0"/>
          <a:chOff x="0" y="0"/>
          <a:chExt cx="0" cy="0"/>
        </a:xfrm>
      </p:grpSpPr>
      <p:sp>
        <p:nvSpPr>
          <p:cNvPr id="1788" name="Google Shape;1788;g397945b4608_1_4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9" name="Google Shape;1789;g397945b4608_1_4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3"/>
        <p:cNvGrpSpPr/>
        <p:nvPr/>
      </p:nvGrpSpPr>
      <p:grpSpPr>
        <a:xfrm>
          <a:off x="0" y="0"/>
          <a:ext cx="0" cy="0"/>
          <a:chOff x="0" y="0"/>
          <a:chExt cx="0" cy="0"/>
        </a:xfrm>
      </p:grpSpPr>
      <p:sp>
        <p:nvSpPr>
          <p:cNvPr id="1794" name="Google Shape;1794;g397945b4608_1_4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5" name="Google Shape;1795;g397945b4608_1_4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9"/>
        <p:cNvGrpSpPr/>
        <p:nvPr/>
      </p:nvGrpSpPr>
      <p:grpSpPr>
        <a:xfrm>
          <a:off x="0" y="0"/>
          <a:ext cx="0" cy="0"/>
          <a:chOff x="0" y="0"/>
          <a:chExt cx="0" cy="0"/>
        </a:xfrm>
      </p:grpSpPr>
      <p:sp>
        <p:nvSpPr>
          <p:cNvPr id="1800" name="Google Shape;1800;h657dd0f265203f2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1" name="Google Shape;1801;h657dd0f265203f2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397945b4608_1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8" name="Google Shape;1808;g397945b4608_1_1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endParaRPr sz="1200">
              <a:solidFill>
                <a:schemeClr val="dk1"/>
              </a:solidFill>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4"/>
        <p:cNvGrpSpPr/>
        <p:nvPr/>
      </p:nvGrpSpPr>
      <p:grpSpPr>
        <a:xfrm>
          <a:off x="0" y="0"/>
          <a:ext cx="0" cy="0"/>
          <a:chOff x="0" y="0"/>
          <a:chExt cx="0" cy="0"/>
        </a:xfrm>
      </p:grpSpPr>
      <p:sp>
        <p:nvSpPr>
          <p:cNvPr id="1815" name="Google Shape;1815;g397945b4608_1_4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16" name="Google Shape;1816;g397945b4608_1_4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endParaRPr sz="1200">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www.cancer.gov/training"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www.cancer.gov/training"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2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7" name="Google Shape;57;p14"/>
          <p:cNvSpPr txBox="1">
            <a:spLocks noGrp="1"/>
          </p:cNvSpPr>
          <p:nvPr>
            <p:ph type="body" idx="1"/>
          </p:nvPr>
        </p:nvSpPr>
        <p:spPr>
          <a:xfrm>
            <a:off x="311700" y="1009496"/>
            <a:ext cx="8520600" cy="396484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8" name="Google Shape;58;p14"/>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9"/>
        <p:cNvGrpSpPr/>
        <p:nvPr/>
      </p:nvGrpSpPr>
      <p:grpSpPr>
        <a:xfrm>
          <a:off x="0" y="0"/>
          <a:ext cx="0" cy="0"/>
          <a:chOff x="0" y="0"/>
          <a:chExt cx="0" cy="0"/>
        </a:xfrm>
      </p:grpSpPr>
      <p:sp>
        <p:nvSpPr>
          <p:cNvPr id="60" name="Google Shape;60;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1" name="Google Shape;61;p1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62" name="Google Shape;62;p1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63" name="Google Shape;63;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4"/>
        <p:cNvGrpSpPr/>
        <p:nvPr/>
      </p:nvGrpSpPr>
      <p:grpSpPr>
        <a:xfrm>
          <a:off x="0" y="0"/>
          <a:ext cx="0" cy="0"/>
          <a:chOff x="0" y="0"/>
          <a:chExt cx="0" cy="0"/>
        </a:xfrm>
      </p:grpSpPr>
      <p:sp>
        <p:nvSpPr>
          <p:cNvPr id="65" name="Google Shape;65;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66" name="Google Shape;66;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67" name="Google Shape;67;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17384B"/>
        </a:solidFill>
        <a:effectLst/>
      </p:bgPr>
    </p:bg>
    <p:spTree>
      <p:nvGrpSpPr>
        <p:cNvPr id="1" name="Shape 68"/>
        <p:cNvGrpSpPr/>
        <p:nvPr/>
      </p:nvGrpSpPr>
      <p:grpSpPr>
        <a:xfrm>
          <a:off x="0" y="0"/>
          <a:ext cx="0" cy="0"/>
          <a:chOff x="0" y="0"/>
          <a:chExt cx="0" cy="0"/>
        </a:xfrm>
      </p:grpSpPr>
      <p:pic>
        <p:nvPicPr>
          <p:cNvPr id="69" name="Google Shape;69;p17"/>
          <p:cNvPicPr preferRelativeResize="0"/>
          <p:nvPr/>
        </p:nvPicPr>
        <p:blipFill rotWithShape="1">
          <a:blip r:embed="rId2">
            <a:alphaModFix/>
          </a:blip>
          <a:srcRect/>
          <a:stretch/>
        </p:blipFill>
        <p:spPr>
          <a:xfrm>
            <a:off x="116900" y="510238"/>
            <a:ext cx="4123025" cy="4123025"/>
          </a:xfrm>
          <a:prstGeom prst="rect">
            <a:avLst/>
          </a:prstGeom>
          <a:noFill/>
          <a:ln>
            <a:noFill/>
          </a:ln>
        </p:spPr>
      </p:pic>
      <p:sp>
        <p:nvSpPr>
          <p:cNvPr id="70" name="Google Shape;70;p17"/>
          <p:cNvSpPr txBox="1">
            <a:spLocks noGrp="1"/>
          </p:cNvSpPr>
          <p:nvPr>
            <p:ph type="ctrTitle"/>
          </p:nvPr>
        </p:nvSpPr>
        <p:spPr>
          <a:xfrm>
            <a:off x="4354701" y="1049375"/>
            <a:ext cx="44778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rgbClr val="FAFAEE"/>
              </a:buClr>
              <a:buSzPts val="5200"/>
              <a:buNone/>
              <a:defRPr sz="5200">
                <a:solidFill>
                  <a:srgbClr val="FAFAEE"/>
                </a:solidFill>
              </a:defRPr>
            </a:lvl1pPr>
            <a:lvl2pPr lvl="1" algn="ctr">
              <a:lnSpc>
                <a:spcPct val="100000"/>
              </a:lnSpc>
              <a:spcBef>
                <a:spcPts val="0"/>
              </a:spcBef>
              <a:spcAft>
                <a:spcPts val="0"/>
              </a:spcAft>
              <a:buClr>
                <a:schemeClr val="lt1"/>
              </a:buClr>
              <a:buSzPts val="5200"/>
              <a:buNone/>
              <a:defRPr sz="5200">
                <a:solidFill>
                  <a:schemeClr val="lt1"/>
                </a:solidFill>
              </a:defRPr>
            </a:lvl2pPr>
            <a:lvl3pPr lvl="2" algn="ctr">
              <a:lnSpc>
                <a:spcPct val="100000"/>
              </a:lnSpc>
              <a:spcBef>
                <a:spcPts val="0"/>
              </a:spcBef>
              <a:spcAft>
                <a:spcPts val="0"/>
              </a:spcAft>
              <a:buClr>
                <a:schemeClr val="lt1"/>
              </a:buClr>
              <a:buSzPts val="5200"/>
              <a:buNone/>
              <a:defRPr sz="5200">
                <a:solidFill>
                  <a:schemeClr val="lt1"/>
                </a:solidFill>
              </a:defRPr>
            </a:lvl3pPr>
            <a:lvl4pPr lvl="3" algn="ctr">
              <a:lnSpc>
                <a:spcPct val="100000"/>
              </a:lnSpc>
              <a:spcBef>
                <a:spcPts val="0"/>
              </a:spcBef>
              <a:spcAft>
                <a:spcPts val="0"/>
              </a:spcAft>
              <a:buClr>
                <a:schemeClr val="lt1"/>
              </a:buClr>
              <a:buSzPts val="5200"/>
              <a:buNone/>
              <a:defRPr sz="5200">
                <a:solidFill>
                  <a:schemeClr val="lt1"/>
                </a:solidFill>
              </a:defRPr>
            </a:lvl4pPr>
            <a:lvl5pPr lvl="4" algn="ctr">
              <a:lnSpc>
                <a:spcPct val="100000"/>
              </a:lnSpc>
              <a:spcBef>
                <a:spcPts val="0"/>
              </a:spcBef>
              <a:spcAft>
                <a:spcPts val="0"/>
              </a:spcAft>
              <a:buClr>
                <a:schemeClr val="lt1"/>
              </a:buClr>
              <a:buSzPts val="5200"/>
              <a:buNone/>
              <a:defRPr sz="5200">
                <a:solidFill>
                  <a:schemeClr val="lt1"/>
                </a:solidFill>
              </a:defRPr>
            </a:lvl5pPr>
            <a:lvl6pPr lvl="5" algn="ctr">
              <a:lnSpc>
                <a:spcPct val="100000"/>
              </a:lnSpc>
              <a:spcBef>
                <a:spcPts val="0"/>
              </a:spcBef>
              <a:spcAft>
                <a:spcPts val="0"/>
              </a:spcAft>
              <a:buClr>
                <a:schemeClr val="lt1"/>
              </a:buClr>
              <a:buSzPts val="5200"/>
              <a:buNone/>
              <a:defRPr sz="5200">
                <a:solidFill>
                  <a:schemeClr val="lt1"/>
                </a:solidFill>
              </a:defRPr>
            </a:lvl6pPr>
            <a:lvl7pPr lvl="6" algn="ctr">
              <a:lnSpc>
                <a:spcPct val="100000"/>
              </a:lnSpc>
              <a:spcBef>
                <a:spcPts val="0"/>
              </a:spcBef>
              <a:spcAft>
                <a:spcPts val="0"/>
              </a:spcAft>
              <a:buClr>
                <a:schemeClr val="lt1"/>
              </a:buClr>
              <a:buSzPts val="5200"/>
              <a:buNone/>
              <a:defRPr sz="5200">
                <a:solidFill>
                  <a:schemeClr val="lt1"/>
                </a:solidFill>
              </a:defRPr>
            </a:lvl7pPr>
            <a:lvl8pPr lvl="7" algn="ctr">
              <a:lnSpc>
                <a:spcPct val="100000"/>
              </a:lnSpc>
              <a:spcBef>
                <a:spcPts val="0"/>
              </a:spcBef>
              <a:spcAft>
                <a:spcPts val="0"/>
              </a:spcAft>
              <a:buClr>
                <a:schemeClr val="lt1"/>
              </a:buClr>
              <a:buSzPts val="5200"/>
              <a:buNone/>
              <a:defRPr sz="5200">
                <a:solidFill>
                  <a:schemeClr val="lt1"/>
                </a:solidFill>
              </a:defRPr>
            </a:lvl8pPr>
            <a:lvl9pPr lvl="8" algn="ctr">
              <a:lnSpc>
                <a:spcPct val="100000"/>
              </a:lnSpc>
              <a:spcBef>
                <a:spcPts val="0"/>
              </a:spcBef>
              <a:spcAft>
                <a:spcPts val="0"/>
              </a:spcAft>
              <a:buClr>
                <a:schemeClr val="lt1"/>
              </a:buClr>
              <a:buSzPts val="5200"/>
              <a:buNone/>
              <a:defRPr sz="5200">
                <a:solidFill>
                  <a:schemeClr val="lt1"/>
                </a:solidFill>
              </a:defRPr>
            </a:lvl9pPr>
          </a:lstStyle>
          <a:p>
            <a:endParaRPr/>
          </a:p>
        </p:txBody>
      </p:sp>
      <p:sp>
        <p:nvSpPr>
          <p:cNvPr id="71" name="Google Shape;71;p17"/>
          <p:cNvSpPr txBox="1">
            <a:spLocks noGrp="1"/>
          </p:cNvSpPr>
          <p:nvPr>
            <p:ph type="subTitle" idx="1"/>
          </p:nvPr>
        </p:nvSpPr>
        <p:spPr>
          <a:xfrm>
            <a:off x="4354700" y="3215125"/>
            <a:ext cx="4477800" cy="1183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F2AF6B"/>
              </a:buClr>
              <a:buSzPts val="2800"/>
              <a:buNone/>
              <a:defRPr sz="2800">
                <a:solidFill>
                  <a:srgbClr val="F2AF6B"/>
                </a:solidFill>
              </a:defRPr>
            </a:lvl1pPr>
            <a:lvl2pPr lvl="1" algn="ctr">
              <a:lnSpc>
                <a:spcPct val="100000"/>
              </a:lnSpc>
              <a:spcBef>
                <a:spcPts val="0"/>
              </a:spcBef>
              <a:spcAft>
                <a:spcPts val="0"/>
              </a:spcAft>
              <a:buClr>
                <a:srgbClr val="F2AF6B"/>
              </a:buClr>
              <a:buSzPts val="2800"/>
              <a:buNone/>
              <a:defRPr sz="2800">
                <a:solidFill>
                  <a:srgbClr val="F2AF6B"/>
                </a:solidFill>
              </a:defRPr>
            </a:lvl2pPr>
            <a:lvl3pPr lvl="2" algn="ctr">
              <a:lnSpc>
                <a:spcPct val="100000"/>
              </a:lnSpc>
              <a:spcBef>
                <a:spcPts val="0"/>
              </a:spcBef>
              <a:spcAft>
                <a:spcPts val="0"/>
              </a:spcAft>
              <a:buClr>
                <a:srgbClr val="F2AF6B"/>
              </a:buClr>
              <a:buSzPts val="2800"/>
              <a:buNone/>
              <a:defRPr sz="2800">
                <a:solidFill>
                  <a:srgbClr val="F2AF6B"/>
                </a:solidFill>
              </a:defRPr>
            </a:lvl3pPr>
            <a:lvl4pPr lvl="3" algn="ctr">
              <a:lnSpc>
                <a:spcPct val="100000"/>
              </a:lnSpc>
              <a:spcBef>
                <a:spcPts val="0"/>
              </a:spcBef>
              <a:spcAft>
                <a:spcPts val="0"/>
              </a:spcAft>
              <a:buClr>
                <a:srgbClr val="F2AF6B"/>
              </a:buClr>
              <a:buSzPts val="2800"/>
              <a:buNone/>
              <a:defRPr sz="2800">
                <a:solidFill>
                  <a:srgbClr val="F2AF6B"/>
                </a:solidFill>
              </a:defRPr>
            </a:lvl4pPr>
            <a:lvl5pPr lvl="4" algn="ctr">
              <a:lnSpc>
                <a:spcPct val="100000"/>
              </a:lnSpc>
              <a:spcBef>
                <a:spcPts val="0"/>
              </a:spcBef>
              <a:spcAft>
                <a:spcPts val="0"/>
              </a:spcAft>
              <a:buClr>
                <a:srgbClr val="F2AF6B"/>
              </a:buClr>
              <a:buSzPts val="2800"/>
              <a:buNone/>
              <a:defRPr sz="2800">
                <a:solidFill>
                  <a:srgbClr val="F2AF6B"/>
                </a:solidFill>
              </a:defRPr>
            </a:lvl5pPr>
            <a:lvl6pPr lvl="5" algn="ctr">
              <a:lnSpc>
                <a:spcPct val="100000"/>
              </a:lnSpc>
              <a:spcBef>
                <a:spcPts val="0"/>
              </a:spcBef>
              <a:spcAft>
                <a:spcPts val="0"/>
              </a:spcAft>
              <a:buClr>
                <a:srgbClr val="F2AF6B"/>
              </a:buClr>
              <a:buSzPts val="2800"/>
              <a:buNone/>
              <a:defRPr sz="2800">
                <a:solidFill>
                  <a:srgbClr val="F2AF6B"/>
                </a:solidFill>
              </a:defRPr>
            </a:lvl6pPr>
            <a:lvl7pPr lvl="6" algn="ctr">
              <a:lnSpc>
                <a:spcPct val="100000"/>
              </a:lnSpc>
              <a:spcBef>
                <a:spcPts val="0"/>
              </a:spcBef>
              <a:spcAft>
                <a:spcPts val="0"/>
              </a:spcAft>
              <a:buClr>
                <a:srgbClr val="F2AF6B"/>
              </a:buClr>
              <a:buSzPts val="2800"/>
              <a:buNone/>
              <a:defRPr sz="2800">
                <a:solidFill>
                  <a:srgbClr val="F2AF6B"/>
                </a:solidFill>
              </a:defRPr>
            </a:lvl7pPr>
            <a:lvl8pPr lvl="7" algn="ctr">
              <a:lnSpc>
                <a:spcPct val="100000"/>
              </a:lnSpc>
              <a:spcBef>
                <a:spcPts val="0"/>
              </a:spcBef>
              <a:spcAft>
                <a:spcPts val="0"/>
              </a:spcAft>
              <a:buClr>
                <a:srgbClr val="F2AF6B"/>
              </a:buClr>
              <a:buSzPts val="2800"/>
              <a:buNone/>
              <a:defRPr sz="2800">
                <a:solidFill>
                  <a:srgbClr val="F2AF6B"/>
                </a:solidFill>
              </a:defRPr>
            </a:lvl8pPr>
            <a:lvl9pPr lvl="8" algn="ctr">
              <a:lnSpc>
                <a:spcPct val="100000"/>
              </a:lnSpc>
              <a:spcBef>
                <a:spcPts val="0"/>
              </a:spcBef>
              <a:spcAft>
                <a:spcPts val="0"/>
              </a:spcAft>
              <a:buClr>
                <a:srgbClr val="F2AF6B"/>
              </a:buClr>
              <a:buSzPts val="2800"/>
              <a:buNone/>
              <a:defRPr sz="2800">
                <a:solidFill>
                  <a:srgbClr val="F2AF6B"/>
                </a:solidFill>
              </a:defRPr>
            </a:lvl9pPr>
          </a:lstStyle>
          <a:p>
            <a:endParaRPr/>
          </a:p>
        </p:txBody>
      </p:sp>
      <p:sp>
        <p:nvSpPr>
          <p:cNvPr id="72" name="Google Shape;72;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75" name="Google Shape;75;p1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6" name="Google Shape;76;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7"/>
        <p:cNvGrpSpPr/>
        <p:nvPr/>
      </p:nvGrpSpPr>
      <p:grpSpPr>
        <a:xfrm>
          <a:off x="0" y="0"/>
          <a:ext cx="0" cy="0"/>
          <a:chOff x="0" y="0"/>
          <a:chExt cx="0" cy="0"/>
        </a:xfrm>
      </p:grpSpPr>
      <p:sp>
        <p:nvSpPr>
          <p:cNvPr id="78" name="Google Shape;78;p19"/>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79" name="Google Shape;79;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0"/>
        <p:cNvGrpSpPr/>
        <p:nvPr/>
      </p:nvGrpSpPr>
      <p:grpSpPr>
        <a:xfrm>
          <a:off x="0" y="0"/>
          <a:ext cx="0" cy="0"/>
          <a:chOff x="0" y="0"/>
          <a:chExt cx="0" cy="0"/>
        </a:xfrm>
      </p:grpSpPr>
      <p:sp>
        <p:nvSpPr>
          <p:cNvPr id="81" name="Google Shape;81;p20"/>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82" name="Google Shape;82;p20"/>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83" name="Google Shape;83;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Gray Section Break ALT">
  <p:cSld name="Gray Section Break ALT">
    <p:bg>
      <p:bgPr>
        <a:solidFill>
          <a:schemeClr val="lt1"/>
        </a:solidFill>
        <a:effectLst/>
      </p:bgPr>
    </p:bg>
    <p:spTree>
      <p:nvGrpSpPr>
        <p:cNvPr id="1" name="Shape 84"/>
        <p:cNvGrpSpPr/>
        <p:nvPr/>
      </p:nvGrpSpPr>
      <p:grpSpPr>
        <a:xfrm>
          <a:off x="0" y="0"/>
          <a:ext cx="0" cy="0"/>
          <a:chOff x="0" y="0"/>
          <a:chExt cx="0" cy="0"/>
        </a:xfrm>
      </p:grpSpPr>
      <p:sp>
        <p:nvSpPr>
          <p:cNvPr id="85" name="Google Shape;85;p21"/>
          <p:cNvSpPr/>
          <p:nvPr/>
        </p:nvSpPr>
        <p:spPr>
          <a:xfrm>
            <a:off x="1523357" y="0"/>
            <a:ext cx="2872200" cy="5148000"/>
          </a:xfrm>
          <a:prstGeom prst="homePlate">
            <a:avLst>
              <a:gd name="adj" fmla="val 36290"/>
            </a:avLst>
          </a:prstGeom>
          <a:solidFill>
            <a:srgbClr val="5656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6" name="Google Shape;86;p21"/>
          <p:cNvSpPr/>
          <p:nvPr/>
        </p:nvSpPr>
        <p:spPr>
          <a:xfrm>
            <a:off x="0" y="0"/>
            <a:ext cx="3228900" cy="5148000"/>
          </a:xfrm>
          <a:prstGeom prst="homePlate">
            <a:avLst>
              <a:gd name="adj" fmla="val 32357"/>
            </a:avLst>
          </a:prstGeom>
          <a:solidFill>
            <a:srgbClr val="4C4C4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7" name="Google Shape;87;p21"/>
          <p:cNvSpPr txBox="1">
            <a:spLocks noGrp="1"/>
          </p:cNvSpPr>
          <p:nvPr>
            <p:ph type="ctrTitle"/>
          </p:nvPr>
        </p:nvSpPr>
        <p:spPr>
          <a:xfrm>
            <a:off x="4395471" y="1817370"/>
            <a:ext cx="4062600" cy="1371600"/>
          </a:xfrm>
          <a:prstGeom prst="rect">
            <a:avLst/>
          </a:prstGeom>
          <a:noFill/>
          <a:ln>
            <a:noFill/>
          </a:ln>
        </p:spPr>
        <p:txBody>
          <a:bodyPr spcFirstLastPara="1" wrap="square" lIns="0" tIns="0" rIns="0" bIns="0" anchor="b" anchorCtr="0">
            <a:noAutofit/>
          </a:bodyPr>
          <a:lstStyle>
            <a:lvl1pPr lvl="0" algn="r">
              <a:lnSpc>
                <a:spcPct val="100000"/>
              </a:lnSpc>
              <a:spcBef>
                <a:spcPts val="0"/>
              </a:spcBef>
              <a:spcAft>
                <a:spcPts val="0"/>
              </a:spcAft>
              <a:buSzPts val="2800"/>
              <a:buNone/>
              <a:defRPr sz="2800">
                <a:solidFill>
                  <a:srgbClr val="BB0E3D"/>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8" name="Google Shape;88;p21"/>
          <p:cNvSpPr txBox="1">
            <a:spLocks noGrp="1"/>
          </p:cNvSpPr>
          <p:nvPr>
            <p:ph type="subTitle" idx="1"/>
          </p:nvPr>
        </p:nvSpPr>
        <p:spPr>
          <a:xfrm>
            <a:off x="4395471" y="3257550"/>
            <a:ext cx="4056300" cy="514500"/>
          </a:xfrm>
          <a:prstGeom prst="rect">
            <a:avLst/>
          </a:prstGeom>
          <a:noFill/>
          <a:ln>
            <a:noFill/>
          </a:ln>
        </p:spPr>
        <p:txBody>
          <a:bodyPr spcFirstLastPara="1" wrap="square" lIns="0" tIns="0" rIns="0" bIns="0" anchor="t" anchorCtr="0">
            <a:noAutofit/>
          </a:bodyPr>
          <a:lstStyle>
            <a:lvl1pPr lvl="0" algn="r">
              <a:lnSpc>
                <a:spcPct val="115000"/>
              </a:lnSpc>
              <a:spcBef>
                <a:spcPts val="0"/>
              </a:spcBef>
              <a:spcAft>
                <a:spcPts val="0"/>
              </a:spcAft>
              <a:buSzPts val="1400"/>
              <a:buNone/>
              <a:defRPr sz="1400" b="0" i="1">
                <a:solidFill>
                  <a:schemeClr val="accent3"/>
                </a:solidFill>
                <a:latin typeface="Arial"/>
                <a:ea typeface="Arial"/>
                <a:cs typeface="Arial"/>
                <a:sym typeface="Arial"/>
              </a:defRPr>
            </a:lvl1pPr>
            <a:lvl2pPr lvl="1" algn="ctr">
              <a:lnSpc>
                <a:spcPct val="115000"/>
              </a:lnSpc>
              <a:spcBef>
                <a:spcPts val="1000"/>
              </a:spcBef>
              <a:spcAft>
                <a:spcPts val="0"/>
              </a:spcAft>
              <a:buSzPts val="1900"/>
              <a:buNone/>
              <a:defRPr>
                <a:solidFill>
                  <a:srgbClr val="9C9C9C"/>
                </a:solidFill>
              </a:defRPr>
            </a:lvl2pPr>
            <a:lvl3pPr lvl="2" algn="ctr">
              <a:lnSpc>
                <a:spcPct val="115000"/>
              </a:lnSpc>
              <a:spcBef>
                <a:spcPts val="1000"/>
              </a:spcBef>
              <a:spcAft>
                <a:spcPts val="0"/>
              </a:spcAft>
              <a:buSzPts val="1800"/>
              <a:buNone/>
              <a:defRPr>
                <a:solidFill>
                  <a:srgbClr val="9C9C9C"/>
                </a:solidFill>
              </a:defRPr>
            </a:lvl3pPr>
            <a:lvl4pPr lvl="3" algn="ctr">
              <a:lnSpc>
                <a:spcPct val="115000"/>
              </a:lnSpc>
              <a:spcBef>
                <a:spcPts val="1000"/>
              </a:spcBef>
              <a:spcAft>
                <a:spcPts val="0"/>
              </a:spcAft>
              <a:buSzPts val="1700"/>
              <a:buNone/>
              <a:defRPr>
                <a:solidFill>
                  <a:srgbClr val="9C9C9C"/>
                </a:solidFill>
              </a:defRPr>
            </a:lvl4pPr>
            <a:lvl5pPr lvl="4" algn="ctr">
              <a:lnSpc>
                <a:spcPct val="115000"/>
              </a:lnSpc>
              <a:spcBef>
                <a:spcPts val="1000"/>
              </a:spcBef>
              <a:spcAft>
                <a:spcPts val="0"/>
              </a:spcAft>
              <a:buSzPts val="1600"/>
              <a:buNone/>
              <a:defRPr>
                <a:solidFill>
                  <a:srgbClr val="9C9C9C"/>
                </a:solidFill>
              </a:defRPr>
            </a:lvl5pPr>
            <a:lvl6pPr lvl="5" algn="ctr">
              <a:lnSpc>
                <a:spcPct val="115000"/>
              </a:lnSpc>
              <a:spcBef>
                <a:spcPts val="1000"/>
              </a:spcBef>
              <a:spcAft>
                <a:spcPts val="0"/>
              </a:spcAft>
              <a:buClr>
                <a:srgbClr val="9C9C9C"/>
              </a:buClr>
              <a:buSzPts val="2000"/>
              <a:buNone/>
              <a:defRPr>
                <a:solidFill>
                  <a:srgbClr val="9C9C9C"/>
                </a:solidFill>
              </a:defRPr>
            </a:lvl6pPr>
            <a:lvl7pPr lvl="6" algn="ctr">
              <a:lnSpc>
                <a:spcPct val="115000"/>
              </a:lnSpc>
              <a:spcBef>
                <a:spcPts val="1200"/>
              </a:spcBef>
              <a:spcAft>
                <a:spcPts val="0"/>
              </a:spcAft>
              <a:buClr>
                <a:srgbClr val="9C9C9C"/>
              </a:buClr>
              <a:buSzPts val="2000"/>
              <a:buNone/>
              <a:defRPr>
                <a:solidFill>
                  <a:srgbClr val="9C9C9C"/>
                </a:solidFill>
              </a:defRPr>
            </a:lvl7pPr>
            <a:lvl8pPr lvl="7" algn="ctr">
              <a:lnSpc>
                <a:spcPct val="115000"/>
              </a:lnSpc>
              <a:spcBef>
                <a:spcPts val="1200"/>
              </a:spcBef>
              <a:spcAft>
                <a:spcPts val="0"/>
              </a:spcAft>
              <a:buClr>
                <a:srgbClr val="9C9C9C"/>
              </a:buClr>
              <a:buSzPts val="2000"/>
              <a:buNone/>
              <a:defRPr>
                <a:solidFill>
                  <a:srgbClr val="9C9C9C"/>
                </a:solidFill>
              </a:defRPr>
            </a:lvl8pPr>
            <a:lvl9pPr lvl="8" algn="ctr">
              <a:lnSpc>
                <a:spcPct val="115000"/>
              </a:lnSpc>
              <a:spcBef>
                <a:spcPts val="1200"/>
              </a:spcBef>
              <a:spcAft>
                <a:spcPts val="1200"/>
              </a:spcAft>
              <a:buClr>
                <a:srgbClr val="9C9C9C"/>
              </a:buClr>
              <a:buSzPts val="2000"/>
              <a:buNone/>
              <a:defRPr>
                <a:solidFill>
                  <a:srgbClr val="9C9C9C"/>
                </a:solidFill>
              </a:defRPr>
            </a:lvl9pPr>
          </a:lstStyle>
          <a:p>
            <a:endParaRPr/>
          </a:p>
        </p:txBody>
      </p:sp>
      <p:sp>
        <p:nvSpPr>
          <p:cNvPr id="89" name="Google Shape;89;p21"/>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7F7F7F"/>
                </a:solidFill>
                <a:latin typeface="Arial"/>
                <a:ea typeface="Arial"/>
                <a:cs typeface="Arial"/>
                <a:sym typeface="Arial"/>
              </a:rPr>
              <a:t> </a:t>
            </a:r>
            <a:fld id="{00000000-1234-1234-1234-123412341234}" type="slidenum">
              <a:rPr lang="en" sz="1000" b="1" i="0" u="none" strike="noStrike" cap="none">
                <a:solidFill>
                  <a:srgbClr val="7F7F7F"/>
                </a:solidFill>
                <a:latin typeface="Arial"/>
                <a:ea typeface="Arial"/>
                <a:cs typeface="Arial"/>
                <a:sym typeface="Arial"/>
              </a:rPr>
              <a:t>‹#›</a:t>
            </a:fld>
            <a:endParaRPr sz="1000" b="1" i="0" u="none" strike="noStrike" cap="none">
              <a:solidFill>
                <a:srgbClr val="7F7F7F"/>
              </a:solidFill>
              <a:latin typeface="Arial"/>
              <a:ea typeface="Arial"/>
              <a:cs typeface="Arial"/>
              <a:sym typeface="Arial"/>
            </a:endParaRPr>
          </a:p>
        </p:txBody>
      </p:sp>
      <p:pic>
        <p:nvPicPr>
          <p:cNvPr id="90" name="Google Shape;90;p21" descr="Text&#10;&#10;Description automatically generated"/>
          <p:cNvPicPr preferRelativeResize="0"/>
          <p:nvPr/>
        </p:nvPicPr>
        <p:blipFill rotWithShape="1">
          <a:blip r:embed="rId2">
            <a:alphaModFix/>
          </a:blip>
          <a:srcRect/>
          <a:stretch/>
        </p:blipFill>
        <p:spPr>
          <a:xfrm>
            <a:off x="103188" y="4639963"/>
            <a:ext cx="2089944" cy="478248"/>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Quote Gray">
  <p:cSld name="Quote Gray">
    <p:bg>
      <p:bgPr>
        <a:solidFill>
          <a:schemeClr val="dk1"/>
        </a:solidFill>
        <a:effectLst/>
      </p:bgPr>
    </p:bg>
    <p:spTree>
      <p:nvGrpSpPr>
        <p:cNvPr id="1" name="Shape 91"/>
        <p:cNvGrpSpPr/>
        <p:nvPr/>
      </p:nvGrpSpPr>
      <p:grpSpPr>
        <a:xfrm>
          <a:off x="0" y="0"/>
          <a:ext cx="0" cy="0"/>
          <a:chOff x="0" y="0"/>
          <a:chExt cx="0" cy="0"/>
        </a:xfrm>
      </p:grpSpPr>
      <p:sp>
        <p:nvSpPr>
          <p:cNvPr id="92" name="Google Shape;92;p22"/>
          <p:cNvSpPr/>
          <p:nvPr/>
        </p:nvSpPr>
        <p:spPr>
          <a:xfrm>
            <a:off x="0" y="0"/>
            <a:ext cx="8458200" cy="5143500"/>
          </a:xfrm>
          <a:prstGeom prst="homePlate">
            <a:avLst>
              <a:gd name="adj" fmla="val 20935"/>
            </a:avLst>
          </a:prstGeom>
          <a:solidFill>
            <a:srgbClr val="5656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p22"/>
          <p:cNvSpPr/>
          <p:nvPr/>
        </p:nvSpPr>
        <p:spPr>
          <a:xfrm>
            <a:off x="0" y="0"/>
            <a:ext cx="7289700" cy="5143500"/>
          </a:xfrm>
          <a:prstGeom prst="homePlate">
            <a:avLst>
              <a:gd name="adj" fmla="val 20935"/>
            </a:avLst>
          </a:prstGeom>
          <a:solidFill>
            <a:srgbClr val="4C4C4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4" name="Google Shape;94;p22"/>
          <p:cNvSpPr txBox="1">
            <a:spLocks noGrp="1"/>
          </p:cNvSpPr>
          <p:nvPr>
            <p:ph type="body" idx="1"/>
          </p:nvPr>
        </p:nvSpPr>
        <p:spPr>
          <a:xfrm>
            <a:off x="685800" y="1371600"/>
            <a:ext cx="7772400" cy="2400300"/>
          </a:xfrm>
          <a:prstGeom prst="rect">
            <a:avLst/>
          </a:prstGeom>
          <a:noFill/>
          <a:ln>
            <a:noFill/>
          </a:ln>
        </p:spPr>
        <p:txBody>
          <a:bodyPr spcFirstLastPara="1" wrap="square" lIns="0" tIns="0" rIns="0" bIns="0" anchor="ctr" anchorCtr="0">
            <a:noAutofit/>
          </a:bodyPr>
          <a:lstStyle>
            <a:lvl1pPr marL="457200" lvl="0" indent="-228600" algn="ctr">
              <a:lnSpc>
                <a:spcPct val="115000"/>
              </a:lnSpc>
              <a:spcBef>
                <a:spcPts val="0"/>
              </a:spcBef>
              <a:spcAft>
                <a:spcPts val="0"/>
              </a:spcAft>
              <a:buSzPts val="2400"/>
              <a:buNone/>
              <a:defRPr sz="2400" b="0" i="1">
                <a:solidFill>
                  <a:srgbClr val="FFFFFF"/>
                </a:solidFill>
                <a:latin typeface="Arial"/>
                <a:ea typeface="Arial"/>
                <a:cs typeface="Arial"/>
                <a:sym typeface="Arial"/>
              </a:defRPr>
            </a:lvl1pPr>
            <a:lvl2pPr marL="914400" lvl="1" indent="-342900" algn="l">
              <a:lnSpc>
                <a:spcPct val="115000"/>
              </a:lnSpc>
              <a:spcBef>
                <a:spcPts val="0"/>
              </a:spcBef>
              <a:spcAft>
                <a:spcPts val="0"/>
              </a:spcAft>
              <a:buSzPts val="1800"/>
              <a:buChar char="○"/>
              <a:defRPr/>
            </a:lvl2pPr>
            <a:lvl3pPr marL="1371600" lvl="2" indent="-342900" algn="l">
              <a:lnSpc>
                <a:spcPct val="115000"/>
              </a:lnSpc>
              <a:spcBef>
                <a:spcPts val="1000"/>
              </a:spcBef>
              <a:spcAft>
                <a:spcPts val="0"/>
              </a:spcAft>
              <a:buSzPts val="1800"/>
              <a:buChar char="■"/>
              <a:defRPr/>
            </a:lvl3pPr>
            <a:lvl4pPr marL="1828800" lvl="3" indent="-342900" algn="l">
              <a:lnSpc>
                <a:spcPct val="115000"/>
              </a:lnSpc>
              <a:spcBef>
                <a:spcPts val="1000"/>
              </a:spcBef>
              <a:spcAft>
                <a:spcPts val="0"/>
              </a:spcAft>
              <a:buSzPts val="1800"/>
              <a:buChar char="●"/>
              <a:defRPr/>
            </a:lvl4pPr>
            <a:lvl5pPr marL="2286000" lvl="4" indent="-342900" algn="l">
              <a:lnSpc>
                <a:spcPct val="115000"/>
              </a:lnSpc>
              <a:spcBef>
                <a:spcPts val="1000"/>
              </a:spcBef>
              <a:spcAft>
                <a:spcPts val="0"/>
              </a:spcAft>
              <a:buSzPts val="1800"/>
              <a:buChar char="○"/>
              <a:defRPr/>
            </a:lvl5pPr>
            <a:lvl6pPr marL="2743200" lvl="5" indent="-342900" algn="l">
              <a:lnSpc>
                <a:spcPct val="115000"/>
              </a:lnSpc>
              <a:spcBef>
                <a:spcPts val="1000"/>
              </a:spcBef>
              <a:spcAft>
                <a:spcPts val="0"/>
              </a:spcAft>
              <a:buClr>
                <a:schemeClr val="dk1"/>
              </a:buClr>
              <a:buSzPts val="1800"/>
              <a:buChar char="■"/>
              <a:defRPr/>
            </a:lvl6pPr>
            <a:lvl7pPr marL="3200400" lvl="6" indent="-342900" algn="l">
              <a:lnSpc>
                <a:spcPct val="115000"/>
              </a:lnSpc>
              <a:spcBef>
                <a:spcPts val="1200"/>
              </a:spcBef>
              <a:spcAft>
                <a:spcPts val="0"/>
              </a:spcAft>
              <a:buClr>
                <a:schemeClr val="dk1"/>
              </a:buClr>
              <a:buSzPts val="1800"/>
              <a:buChar char="●"/>
              <a:defRPr/>
            </a:lvl7pPr>
            <a:lvl8pPr marL="3657600" lvl="7" indent="-342900" algn="l">
              <a:lnSpc>
                <a:spcPct val="115000"/>
              </a:lnSpc>
              <a:spcBef>
                <a:spcPts val="1200"/>
              </a:spcBef>
              <a:spcAft>
                <a:spcPts val="0"/>
              </a:spcAft>
              <a:buClr>
                <a:schemeClr val="dk1"/>
              </a:buClr>
              <a:buSzPts val="1800"/>
              <a:buChar char="○"/>
              <a:defRPr/>
            </a:lvl8pPr>
            <a:lvl9pPr marL="4114800" lvl="8" indent="-342900" algn="l">
              <a:lnSpc>
                <a:spcPct val="115000"/>
              </a:lnSpc>
              <a:spcBef>
                <a:spcPts val="1200"/>
              </a:spcBef>
              <a:spcAft>
                <a:spcPts val="1200"/>
              </a:spcAft>
              <a:buClr>
                <a:schemeClr val="dk1"/>
              </a:buClr>
              <a:buSzPts val="1800"/>
              <a:buChar char="■"/>
              <a:defRPr/>
            </a:lvl9pPr>
          </a:lstStyle>
          <a:p>
            <a:endParaRPr/>
          </a:p>
        </p:txBody>
      </p:sp>
      <p:sp>
        <p:nvSpPr>
          <p:cNvPr id="95" name="Google Shape;95;p22"/>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FFFFFF"/>
                </a:solidFill>
                <a:latin typeface="Arial"/>
                <a:ea typeface="Arial"/>
                <a:cs typeface="Arial"/>
                <a:sym typeface="Arial"/>
              </a:rPr>
              <a:t> </a:t>
            </a:r>
            <a:fld id="{00000000-1234-1234-1234-123412341234}" type="slidenum">
              <a:rPr lang="en" sz="1000" b="1" i="0" u="none" strike="noStrike" cap="none">
                <a:solidFill>
                  <a:srgbClr val="FFFFFF"/>
                </a:solidFill>
                <a:latin typeface="Arial"/>
                <a:ea typeface="Arial"/>
                <a:cs typeface="Arial"/>
                <a:sym typeface="Arial"/>
              </a:rPr>
              <a:t>‹#›</a:t>
            </a:fld>
            <a:endParaRPr sz="1000" b="1" i="0" u="none" strike="noStrike" cap="none">
              <a:solidFill>
                <a:srgbClr val="FFFFFF"/>
              </a:solidFill>
              <a:latin typeface="Arial"/>
              <a:ea typeface="Arial"/>
              <a:cs typeface="Arial"/>
              <a:sym typeface="Arial"/>
            </a:endParaRPr>
          </a:p>
        </p:txBody>
      </p:sp>
      <p:pic>
        <p:nvPicPr>
          <p:cNvPr id="96" name="Google Shape;96;p22" descr="Text&#10;&#10;Description automatically generated"/>
          <p:cNvPicPr preferRelativeResize="0"/>
          <p:nvPr/>
        </p:nvPicPr>
        <p:blipFill rotWithShape="1">
          <a:blip r:embed="rId2">
            <a:alphaModFix/>
          </a:blip>
          <a:srcRect/>
          <a:stretch/>
        </p:blipFill>
        <p:spPr>
          <a:xfrm>
            <a:off x="103188" y="4639963"/>
            <a:ext cx="2089944" cy="478248"/>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ingle Graphic — Footer">
  <p:cSld name="Single Graphic — Footer">
    <p:spTree>
      <p:nvGrpSpPr>
        <p:cNvPr id="1" name="Shape 97"/>
        <p:cNvGrpSpPr/>
        <p:nvPr/>
      </p:nvGrpSpPr>
      <p:grpSpPr>
        <a:xfrm>
          <a:off x="0" y="0"/>
          <a:ext cx="0" cy="0"/>
          <a:chOff x="0" y="0"/>
          <a:chExt cx="0" cy="0"/>
        </a:xfrm>
      </p:grpSpPr>
      <p:sp>
        <p:nvSpPr>
          <p:cNvPr id="98" name="Google Shape;98;p23"/>
          <p:cNvSpPr txBox="1">
            <a:spLocks noGrp="1"/>
          </p:cNvSpPr>
          <p:nvPr>
            <p:ph type="title"/>
          </p:nvPr>
        </p:nvSpPr>
        <p:spPr>
          <a:xfrm>
            <a:off x="493776" y="311658"/>
            <a:ext cx="8165700" cy="317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400">
                <a:solidFill>
                  <a:srgbClr val="123E57"/>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9" name="Google Shape;99;p23"/>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7F7F7F"/>
                </a:solidFill>
                <a:latin typeface="Arial"/>
                <a:ea typeface="Arial"/>
                <a:cs typeface="Arial"/>
                <a:sym typeface="Arial"/>
              </a:rPr>
              <a:t> </a:t>
            </a:r>
            <a:fld id="{00000000-1234-1234-1234-123412341234}" type="slidenum">
              <a:rPr lang="en" sz="1000" b="1" i="0" u="none" strike="noStrike" cap="none">
                <a:solidFill>
                  <a:srgbClr val="7F7F7F"/>
                </a:solidFill>
                <a:latin typeface="Arial"/>
                <a:ea typeface="Arial"/>
                <a:cs typeface="Arial"/>
                <a:sym typeface="Arial"/>
              </a:rPr>
              <a:t>‹#›</a:t>
            </a:fld>
            <a:endParaRPr sz="1000" b="1" i="0" u="none" strike="noStrike" cap="none">
              <a:solidFill>
                <a:srgbClr val="7F7F7F"/>
              </a:solidFill>
              <a:latin typeface="Arial"/>
              <a:ea typeface="Arial"/>
              <a:cs typeface="Arial"/>
              <a:sym typeface="Arial"/>
            </a:endParaRPr>
          </a:p>
        </p:txBody>
      </p:sp>
      <p:pic>
        <p:nvPicPr>
          <p:cNvPr id="100" name="Google Shape;100;p23" descr="Text&#10;&#10;Description automatically generated"/>
          <p:cNvPicPr preferRelativeResize="0"/>
          <p:nvPr/>
        </p:nvPicPr>
        <p:blipFill rotWithShape="1">
          <a:blip r:embed="rId2">
            <a:alphaModFix/>
          </a:blip>
          <a:srcRect/>
          <a:stretch/>
        </p:blipFill>
        <p:spPr>
          <a:xfrm>
            <a:off x="91945" y="4633091"/>
            <a:ext cx="2151191" cy="49226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Gray Section Break">
  <p:cSld name="Gray Section Break">
    <p:bg>
      <p:bgPr>
        <a:solidFill>
          <a:schemeClr val="dk1"/>
        </a:solidFill>
        <a:effectLst/>
      </p:bgPr>
    </p:bg>
    <p:spTree>
      <p:nvGrpSpPr>
        <p:cNvPr id="1" name="Shape 101"/>
        <p:cNvGrpSpPr/>
        <p:nvPr/>
      </p:nvGrpSpPr>
      <p:grpSpPr>
        <a:xfrm>
          <a:off x="0" y="0"/>
          <a:ext cx="0" cy="0"/>
          <a:chOff x="0" y="0"/>
          <a:chExt cx="0" cy="0"/>
        </a:xfrm>
      </p:grpSpPr>
      <p:sp>
        <p:nvSpPr>
          <p:cNvPr id="102" name="Google Shape;102;p24"/>
          <p:cNvSpPr/>
          <p:nvPr/>
        </p:nvSpPr>
        <p:spPr>
          <a:xfrm>
            <a:off x="1" y="0"/>
            <a:ext cx="8458200" cy="5143500"/>
          </a:xfrm>
          <a:prstGeom prst="homePlate">
            <a:avLst>
              <a:gd name="adj" fmla="val 20935"/>
            </a:avLst>
          </a:prstGeom>
          <a:solidFill>
            <a:srgbClr val="5656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3" name="Google Shape;103;p24"/>
          <p:cNvSpPr/>
          <p:nvPr/>
        </p:nvSpPr>
        <p:spPr>
          <a:xfrm>
            <a:off x="1" y="0"/>
            <a:ext cx="7289700" cy="5143500"/>
          </a:xfrm>
          <a:prstGeom prst="homePlate">
            <a:avLst>
              <a:gd name="adj" fmla="val 20935"/>
            </a:avLst>
          </a:prstGeom>
          <a:solidFill>
            <a:srgbClr val="4C4C4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4" name="Google Shape;104;p24"/>
          <p:cNvSpPr txBox="1">
            <a:spLocks noGrp="1"/>
          </p:cNvSpPr>
          <p:nvPr>
            <p:ph type="ctrTitle"/>
          </p:nvPr>
        </p:nvSpPr>
        <p:spPr>
          <a:xfrm>
            <a:off x="3429000" y="1817370"/>
            <a:ext cx="5029200" cy="1371600"/>
          </a:xfrm>
          <a:prstGeom prst="rect">
            <a:avLst/>
          </a:prstGeom>
          <a:noFill/>
          <a:ln>
            <a:noFill/>
          </a:ln>
        </p:spPr>
        <p:txBody>
          <a:bodyPr spcFirstLastPara="1" wrap="square" lIns="0" tIns="0" rIns="0" bIns="0" anchor="b" anchorCtr="0">
            <a:noAutofit/>
          </a:bodyPr>
          <a:lstStyle>
            <a:lvl1pPr lvl="0" algn="r">
              <a:lnSpc>
                <a:spcPct val="100000"/>
              </a:lnSpc>
              <a:spcBef>
                <a:spcPts val="0"/>
              </a:spcBef>
              <a:spcAft>
                <a:spcPts val="0"/>
              </a:spcAft>
              <a:buSzPts val="2800"/>
              <a:buNone/>
              <a:defRPr sz="2800">
                <a:solidFill>
                  <a:schemeClr val="lt1"/>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05" name="Google Shape;105;p24"/>
          <p:cNvSpPr txBox="1">
            <a:spLocks noGrp="1"/>
          </p:cNvSpPr>
          <p:nvPr>
            <p:ph type="subTitle" idx="1"/>
          </p:nvPr>
        </p:nvSpPr>
        <p:spPr>
          <a:xfrm>
            <a:off x="3428999" y="3257550"/>
            <a:ext cx="5022900" cy="514500"/>
          </a:xfrm>
          <a:prstGeom prst="rect">
            <a:avLst/>
          </a:prstGeom>
          <a:noFill/>
          <a:ln>
            <a:noFill/>
          </a:ln>
        </p:spPr>
        <p:txBody>
          <a:bodyPr spcFirstLastPara="1" wrap="square" lIns="0" tIns="0" rIns="0" bIns="0" anchor="t" anchorCtr="0">
            <a:noAutofit/>
          </a:bodyPr>
          <a:lstStyle>
            <a:lvl1pPr lvl="0" algn="r">
              <a:lnSpc>
                <a:spcPct val="115000"/>
              </a:lnSpc>
              <a:spcBef>
                <a:spcPts val="0"/>
              </a:spcBef>
              <a:spcAft>
                <a:spcPts val="0"/>
              </a:spcAft>
              <a:buSzPts val="1400"/>
              <a:buNone/>
              <a:defRPr sz="1400" b="0" i="1">
                <a:solidFill>
                  <a:srgbClr val="FFFFFF"/>
                </a:solidFill>
                <a:latin typeface="Arial"/>
                <a:ea typeface="Arial"/>
                <a:cs typeface="Arial"/>
                <a:sym typeface="Arial"/>
              </a:defRPr>
            </a:lvl1pPr>
            <a:lvl2pPr lvl="1" algn="ctr">
              <a:lnSpc>
                <a:spcPct val="115000"/>
              </a:lnSpc>
              <a:spcBef>
                <a:spcPts val="1000"/>
              </a:spcBef>
              <a:spcAft>
                <a:spcPts val="0"/>
              </a:spcAft>
              <a:buSzPts val="1900"/>
              <a:buNone/>
              <a:defRPr>
                <a:solidFill>
                  <a:srgbClr val="9C9C9C"/>
                </a:solidFill>
              </a:defRPr>
            </a:lvl2pPr>
            <a:lvl3pPr lvl="2" algn="ctr">
              <a:lnSpc>
                <a:spcPct val="115000"/>
              </a:lnSpc>
              <a:spcBef>
                <a:spcPts val="1000"/>
              </a:spcBef>
              <a:spcAft>
                <a:spcPts val="0"/>
              </a:spcAft>
              <a:buSzPts val="1800"/>
              <a:buNone/>
              <a:defRPr>
                <a:solidFill>
                  <a:srgbClr val="9C9C9C"/>
                </a:solidFill>
              </a:defRPr>
            </a:lvl3pPr>
            <a:lvl4pPr lvl="3" algn="ctr">
              <a:lnSpc>
                <a:spcPct val="115000"/>
              </a:lnSpc>
              <a:spcBef>
                <a:spcPts val="1000"/>
              </a:spcBef>
              <a:spcAft>
                <a:spcPts val="0"/>
              </a:spcAft>
              <a:buSzPts val="1700"/>
              <a:buNone/>
              <a:defRPr>
                <a:solidFill>
                  <a:srgbClr val="9C9C9C"/>
                </a:solidFill>
              </a:defRPr>
            </a:lvl4pPr>
            <a:lvl5pPr lvl="4" algn="ctr">
              <a:lnSpc>
                <a:spcPct val="115000"/>
              </a:lnSpc>
              <a:spcBef>
                <a:spcPts val="1000"/>
              </a:spcBef>
              <a:spcAft>
                <a:spcPts val="0"/>
              </a:spcAft>
              <a:buSzPts val="1600"/>
              <a:buNone/>
              <a:defRPr>
                <a:solidFill>
                  <a:srgbClr val="9C9C9C"/>
                </a:solidFill>
              </a:defRPr>
            </a:lvl5pPr>
            <a:lvl6pPr lvl="5" algn="ctr">
              <a:lnSpc>
                <a:spcPct val="115000"/>
              </a:lnSpc>
              <a:spcBef>
                <a:spcPts val="1000"/>
              </a:spcBef>
              <a:spcAft>
                <a:spcPts val="0"/>
              </a:spcAft>
              <a:buClr>
                <a:srgbClr val="9C9C9C"/>
              </a:buClr>
              <a:buSzPts val="2000"/>
              <a:buNone/>
              <a:defRPr>
                <a:solidFill>
                  <a:srgbClr val="9C9C9C"/>
                </a:solidFill>
              </a:defRPr>
            </a:lvl6pPr>
            <a:lvl7pPr lvl="6" algn="ctr">
              <a:lnSpc>
                <a:spcPct val="115000"/>
              </a:lnSpc>
              <a:spcBef>
                <a:spcPts val="1200"/>
              </a:spcBef>
              <a:spcAft>
                <a:spcPts val="0"/>
              </a:spcAft>
              <a:buClr>
                <a:srgbClr val="9C9C9C"/>
              </a:buClr>
              <a:buSzPts val="2000"/>
              <a:buNone/>
              <a:defRPr>
                <a:solidFill>
                  <a:srgbClr val="9C9C9C"/>
                </a:solidFill>
              </a:defRPr>
            </a:lvl7pPr>
            <a:lvl8pPr lvl="7" algn="ctr">
              <a:lnSpc>
                <a:spcPct val="115000"/>
              </a:lnSpc>
              <a:spcBef>
                <a:spcPts val="1200"/>
              </a:spcBef>
              <a:spcAft>
                <a:spcPts val="0"/>
              </a:spcAft>
              <a:buClr>
                <a:srgbClr val="9C9C9C"/>
              </a:buClr>
              <a:buSzPts val="2000"/>
              <a:buNone/>
              <a:defRPr>
                <a:solidFill>
                  <a:srgbClr val="9C9C9C"/>
                </a:solidFill>
              </a:defRPr>
            </a:lvl8pPr>
            <a:lvl9pPr lvl="8" algn="ctr">
              <a:lnSpc>
                <a:spcPct val="115000"/>
              </a:lnSpc>
              <a:spcBef>
                <a:spcPts val="1200"/>
              </a:spcBef>
              <a:spcAft>
                <a:spcPts val="1200"/>
              </a:spcAft>
              <a:buClr>
                <a:srgbClr val="9C9C9C"/>
              </a:buClr>
              <a:buSzPts val="2000"/>
              <a:buNone/>
              <a:defRPr>
                <a:solidFill>
                  <a:srgbClr val="9C9C9C"/>
                </a:solidFill>
              </a:defRPr>
            </a:lvl9pPr>
          </a:lstStyle>
          <a:p>
            <a:endParaRPr/>
          </a:p>
        </p:txBody>
      </p:sp>
      <p:sp>
        <p:nvSpPr>
          <p:cNvPr id="106" name="Google Shape;106;p24"/>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FFFFFF"/>
                </a:solidFill>
                <a:latin typeface="Arial"/>
                <a:ea typeface="Arial"/>
                <a:cs typeface="Arial"/>
                <a:sym typeface="Arial"/>
              </a:rPr>
              <a:t> </a:t>
            </a:r>
            <a:fld id="{00000000-1234-1234-1234-123412341234}" type="slidenum">
              <a:rPr lang="en" sz="1000" b="1" i="0" u="none" strike="noStrike" cap="none">
                <a:solidFill>
                  <a:srgbClr val="FFFFFF"/>
                </a:solidFill>
                <a:latin typeface="Arial"/>
                <a:ea typeface="Arial"/>
                <a:cs typeface="Arial"/>
                <a:sym typeface="Arial"/>
              </a:rPr>
              <a:t>‹#›</a:t>
            </a:fld>
            <a:endParaRPr sz="1000" b="1" i="0" u="none" strike="noStrike" cap="none">
              <a:solidFill>
                <a:srgbClr val="FFFFFF"/>
              </a:solidFill>
              <a:latin typeface="Arial"/>
              <a:ea typeface="Arial"/>
              <a:cs typeface="Arial"/>
              <a:sym typeface="Arial"/>
            </a:endParaRPr>
          </a:p>
        </p:txBody>
      </p:sp>
      <p:pic>
        <p:nvPicPr>
          <p:cNvPr id="107" name="Google Shape;107;p24" descr="Text&#10;&#10;Description automatically generated"/>
          <p:cNvPicPr preferRelativeResize="0"/>
          <p:nvPr/>
        </p:nvPicPr>
        <p:blipFill rotWithShape="1">
          <a:blip r:embed="rId2">
            <a:alphaModFix/>
          </a:blip>
          <a:srcRect/>
          <a:stretch/>
        </p:blipFill>
        <p:spPr>
          <a:xfrm>
            <a:off x="103188" y="4639963"/>
            <a:ext cx="2089944" cy="478248"/>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lumn Left — Footer">
  <p:cSld name="Column Left — Footer">
    <p:spTree>
      <p:nvGrpSpPr>
        <p:cNvPr id="1" name="Shape 108"/>
        <p:cNvGrpSpPr/>
        <p:nvPr/>
      </p:nvGrpSpPr>
      <p:grpSpPr>
        <a:xfrm>
          <a:off x="0" y="0"/>
          <a:ext cx="0" cy="0"/>
          <a:chOff x="0" y="0"/>
          <a:chExt cx="0" cy="0"/>
        </a:xfrm>
      </p:grpSpPr>
      <p:sp>
        <p:nvSpPr>
          <p:cNvPr id="109" name="Google Shape;109;p25"/>
          <p:cNvSpPr txBox="1">
            <a:spLocks noGrp="1"/>
          </p:cNvSpPr>
          <p:nvPr>
            <p:ph type="title"/>
          </p:nvPr>
        </p:nvSpPr>
        <p:spPr>
          <a:xfrm>
            <a:off x="493776" y="311658"/>
            <a:ext cx="8165700" cy="317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400">
                <a:solidFill>
                  <a:srgbClr val="123E57"/>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0" name="Google Shape;110;p25"/>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7F7F7F"/>
                </a:solidFill>
                <a:latin typeface="Arial"/>
                <a:ea typeface="Arial"/>
                <a:cs typeface="Arial"/>
                <a:sym typeface="Arial"/>
              </a:rPr>
              <a:t> </a:t>
            </a:r>
            <a:fld id="{00000000-1234-1234-1234-123412341234}" type="slidenum">
              <a:rPr lang="en" sz="1000" b="1" i="0" u="none" strike="noStrike" cap="none">
                <a:solidFill>
                  <a:srgbClr val="7F7F7F"/>
                </a:solidFill>
                <a:latin typeface="Arial"/>
                <a:ea typeface="Arial"/>
                <a:cs typeface="Arial"/>
                <a:sym typeface="Arial"/>
              </a:rPr>
              <a:t>‹#›</a:t>
            </a:fld>
            <a:endParaRPr sz="1000" b="1" i="0" u="none" strike="noStrike" cap="none">
              <a:solidFill>
                <a:srgbClr val="7F7F7F"/>
              </a:solidFill>
              <a:latin typeface="Arial"/>
              <a:ea typeface="Arial"/>
              <a:cs typeface="Arial"/>
              <a:sym typeface="Arial"/>
            </a:endParaRPr>
          </a:p>
        </p:txBody>
      </p:sp>
      <p:sp>
        <p:nvSpPr>
          <p:cNvPr id="111" name="Google Shape;111;p25"/>
          <p:cNvSpPr txBox="1">
            <a:spLocks noGrp="1"/>
          </p:cNvSpPr>
          <p:nvPr>
            <p:ph type="body" idx="1"/>
          </p:nvPr>
        </p:nvSpPr>
        <p:spPr>
          <a:xfrm>
            <a:off x="493776" y="1069975"/>
            <a:ext cx="4108500" cy="3600600"/>
          </a:xfrm>
          <a:prstGeom prst="rect">
            <a:avLst/>
          </a:prstGeom>
          <a:noFill/>
          <a:ln>
            <a:noFill/>
          </a:ln>
        </p:spPr>
        <p:txBody>
          <a:bodyPr spcFirstLastPara="1" wrap="square" lIns="0" tIns="0" rIns="0" bIns="0" anchor="t" anchorCtr="0">
            <a:normAutofit/>
          </a:bodyPr>
          <a:lstStyle>
            <a:lvl1pPr marL="457200" lvl="0" indent="-342900" algn="l">
              <a:lnSpc>
                <a:spcPct val="115000"/>
              </a:lnSpc>
              <a:spcBef>
                <a:spcPts val="0"/>
              </a:spcBef>
              <a:spcAft>
                <a:spcPts val="0"/>
              </a:spcAft>
              <a:buSzPts val="1800"/>
              <a:buChar char="●"/>
              <a:defRPr/>
            </a:lvl1pPr>
            <a:lvl2pPr marL="914400" lvl="1" indent="-342900" algn="l">
              <a:lnSpc>
                <a:spcPct val="115000"/>
              </a:lnSpc>
              <a:spcBef>
                <a:spcPts val="1000"/>
              </a:spcBef>
              <a:spcAft>
                <a:spcPts val="0"/>
              </a:spcAft>
              <a:buSzPts val="1800"/>
              <a:buChar char="○"/>
              <a:defRPr/>
            </a:lvl2pPr>
            <a:lvl3pPr marL="1371600" lvl="2" indent="-342900" algn="l">
              <a:lnSpc>
                <a:spcPct val="115000"/>
              </a:lnSpc>
              <a:spcBef>
                <a:spcPts val="1000"/>
              </a:spcBef>
              <a:spcAft>
                <a:spcPts val="0"/>
              </a:spcAft>
              <a:buSzPts val="1800"/>
              <a:buChar char="■"/>
              <a:defRPr/>
            </a:lvl3pPr>
            <a:lvl4pPr marL="1828800" lvl="3" indent="-342900" algn="l">
              <a:lnSpc>
                <a:spcPct val="115000"/>
              </a:lnSpc>
              <a:spcBef>
                <a:spcPts val="1000"/>
              </a:spcBef>
              <a:spcAft>
                <a:spcPts val="0"/>
              </a:spcAft>
              <a:buSzPts val="1800"/>
              <a:buChar char="●"/>
              <a:defRPr/>
            </a:lvl4pPr>
            <a:lvl5pPr marL="2286000" lvl="4" indent="-342900" algn="l">
              <a:lnSpc>
                <a:spcPct val="115000"/>
              </a:lnSpc>
              <a:spcBef>
                <a:spcPts val="1000"/>
              </a:spcBef>
              <a:spcAft>
                <a:spcPts val="0"/>
              </a:spcAft>
              <a:buSzPts val="1800"/>
              <a:buChar char="○"/>
              <a:defRPr/>
            </a:lvl5pPr>
            <a:lvl6pPr marL="2743200" lvl="5" indent="-342900" algn="l">
              <a:lnSpc>
                <a:spcPct val="115000"/>
              </a:lnSpc>
              <a:spcBef>
                <a:spcPts val="1000"/>
              </a:spcBef>
              <a:spcAft>
                <a:spcPts val="0"/>
              </a:spcAft>
              <a:buClr>
                <a:schemeClr val="dk1"/>
              </a:buClr>
              <a:buSzPts val="1800"/>
              <a:buChar char="■"/>
              <a:defRPr/>
            </a:lvl6pPr>
            <a:lvl7pPr marL="3200400" lvl="6" indent="-342900" algn="l">
              <a:lnSpc>
                <a:spcPct val="115000"/>
              </a:lnSpc>
              <a:spcBef>
                <a:spcPts val="1200"/>
              </a:spcBef>
              <a:spcAft>
                <a:spcPts val="0"/>
              </a:spcAft>
              <a:buClr>
                <a:schemeClr val="dk1"/>
              </a:buClr>
              <a:buSzPts val="1800"/>
              <a:buChar char="●"/>
              <a:defRPr/>
            </a:lvl7pPr>
            <a:lvl8pPr marL="3657600" lvl="7" indent="-342900" algn="l">
              <a:lnSpc>
                <a:spcPct val="115000"/>
              </a:lnSpc>
              <a:spcBef>
                <a:spcPts val="1200"/>
              </a:spcBef>
              <a:spcAft>
                <a:spcPts val="0"/>
              </a:spcAft>
              <a:buClr>
                <a:schemeClr val="dk1"/>
              </a:buClr>
              <a:buSzPts val="1800"/>
              <a:buChar char="○"/>
              <a:defRPr/>
            </a:lvl8pPr>
            <a:lvl9pPr marL="4114800" lvl="8" indent="-342900" algn="l">
              <a:lnSpc>
                <a:spcPct val="115000"/>
              </a:lnSpc>
              <a:spcBef>
                <a:spcPts val="1200"/>
              </a:spcBef>
              <a:spcAft>
                <a:spcPts val="1200"/>
              </a:spcAft>
              <a:buClr>
                <a:schemeClr val="dk1"/>
              </a:buClr>
              <a:buSzPts val="1800"/>
              <a:buChar char="■"/>
              <a:defRPr/>
            </a:lvl9pPr>
          </a:lstStyle>
          <a:p>
            <a:endParaRPr/>
          </a:p>
        </p:txBody>
      </p:sp>
      <p:sp>
        <p:nvSpPr>
          <p:cNvPr id="112" name="Google Shape;112;p25"/>
          <p:cNvSpPr txBox="1">
            <a:spLocks noGrp="1"/>
          </p:cNvSpPr>
          <p:nvPr>
            <p:ph type="body" idx="2"/>
          </p:nvPr>
        </p:nvSpPr>
        <p:spPr>
          <a:xfrm>
            <a:off x="4762055" y="1069975"/>
            <a:ext cx="3897300" cy="3600600"/>
          </a:xfrm>
          <a:prstGeom prst="rect">
            <a:avLst/>
          </a:prstGeom>
          <a:noFill/>
          <a:ln>
            <a:noFill/>
          </a:ln>
        </p:spPr>
        <p:txBody>
          <a:bodyPr spcFirstLastPara="1" wrap="square" lIns="0" tIns="0" rIns="0" bIns="0" anchor="ctr" anchorCtr="0">
            <a:normAutofit/>
          </a:bodyPr>
          <a:lstStyle>
            <a:lvl1pPr marL="457200" lvl="0" indent="-228600" algn="ctr">
              <a:lnSpc>
                <a:spcPct val="115000"/>
              </a:lnSpc>
              <a:spcBef>
                <a:spcPts val="0"/>
              </a:spcBef>
              <a:spcAft>
                <a:spcPts val="0"/>
              </a:spcAft>
              <a:buSzPts val="2000"/>
              <a:buFont typeface="Arial"/>
              <a:buNone/>
              <a:defRPr/>
            </a:lvl1pPr>
            <a:lvl2pPr marL="914400" lvl="1" indent="-342900" algn="l">
              <a:lnSpc>
                <a:spcPct val="115000"/>
              </a:lnSpc>
              <a:spcBef>
                <a:spcPts val="1000"/>
              </a:spcBef>
              <a:spcAft>
                <a:spcPts val="0"/>
              </a:spcAft>
              <a:buSzPts val="1800"/>
              <a:buChar char="○"/>
              <a:defRPr/>
            </a:lvl2pPr>
            <a:lvl3pPr marL="1371600" lvl="2" indent="-342900" algn="l">
              <a:lnSpc>
                <a:spcPct val="115000"/>
              </a:lnSpc>
              <a:spcBef>
                <a:spcPts val="1000"/>
              </a:spcBef>
              <a:spcAft>
                <a:spcPts val="0"/>
              </a:spcAft>
              <a:buSzPts val="1800"/>
              <a:buChar char="■"/>
              <a:defRPr/>
            </a:lvl3pPr>
            <a:lvl4pPr marL="1828800" lvl="3" indent="-342900" algn="l">
              <a:lnSpc>
                <a:spcPct val="115000"/>
              </a:lnSpc>
              <a:spcBef>
                <a:spcPts val="1000"/>
              </a:spcBef>
              <a:spcAft>
                <a:spcPts val="0"/>
              </a:spcAft>
              <a:buSzPts val="1800"/>
              <a:buChar char="●"/>
              <a:defRPr/>
            </a:lvl4pPr>
            <a:lvl5pPr marL="2286000" lvl="4" indent="-342900" algn="l">
              <a:lnSpc>
                <a:spcPct val="115000"/>
              </a:lnSpc>
              <a:spcBef>
                <a:spcPts val="1000"/>
              </a:spcBef>
              <a:spcAft>
                <a:spcPts val="0"/>
              </a:spcAft>
              <a:buSzPts val="1800"/>
              <a:buChar char="○"/>
              <a:defRPr/>
            </a:lvl5pPr>
            <a:lvl6pPr marL="2743200" lvl="5" indent="-342900" algn="l">
              <a:lnSpc>
                <a:spcPct val="115000"/>
              </a:lnSpc>
              <a:spcBef>
                <a:spcPts val="1000"/>
              </a:spcBef>
              <a:spcAft>
                <a:spcPts val="0"/>
              </a:spcAft>
              <a:buClr>
                <a:schemeClr val="dk1"/>
              </a:buClr>
              <a:buSzPts val="1800"/>
              <a:buChar char="■"/>
              <a:defRPr/>
            </a:lvl6pPr>
            <a:lvl7pPr marL="3200400" lvl="6" indent="-342900" algn="l">
              <a:lnSpc>
                <a:spcPct val="115000"/>
              </a:lnSpc>
              <a:spcBef>
                <a:spcPts val="1200"/>
              </a:spcBef>
              <a:spcAft>
                <a:spcPts val="0"/>
              </a:spcAft>
              <a:buClr>
                <a:schemeClr val="dk1"/>
              </a:buClr>
              <a:buSzPts val="1800"/>
              <a:buChar char="●"/>
              <a:defRPr/>
            </a:lvl7pPr>
            <a:lvl8pPr marL="3657600" lvl="7" indent="-342900" algn="l">
              <a:lnSpc>
                <a:spcPct val="115000"/>
              </a:lnSpc>
              <a:spcBef>
                <a:spcPts val="1200"/>
              </a:spcBef>
              <a:spcAft>
                <a:spcPts val="0"/>
              </a:spcAft>
              <a:buClr>
                <a:schemeClr val="dk1"/>
              </a:buClr>
              <a:buSzPts val="1800"/>
              <a:buChar char="○"/>
              <a:defRPr/>
            </a:lvl8pPr>
            <a:lvl9pPr marL="4114800" lvl="8" indent="-342900" algn="l">
              <a:lnSpc>
                <a:spcPct val="115000"/>
              </a:lnSpc>
              <a:spcBef>
                <a:spcPts val="1200"/>
              </a:spcBef>
              <a:spcAft>
                <a:spcPts val="1200"/>
              </a:spcAft>
              <a:buClr>
                <a:schemeClr val="dk1"/>
              </a:buClr>
              <a:buSzPts val="1800"/>
              <a:buChar char="■"/>
              <a:defRPr/>
            </a:lvl9pPr>
          </a:lstStyle>
          <a:p>
            <a:endParaRPr/>
          </a:p>
        </p:txBody>
      </p:sp>
      <p:pic>
        <p:nvPicPr>
          <p:cNvPr id="113" name="Google Shape;113;p25" descr="Text&#10;&#10;Description automatically generated"/>
          <p:cNvPicPr preferRelativeResize="0"/>
          <p:nvPr/>
        </p:nvPicPr>
        <p:blipFill rotWithShape="1">
          <a:blip r:embed="rId2">
            <a:alphaModFix/>
          </a:blip>
          <a:srcRect/>
          <a:stretch/>
        </p:blipFill>
        <p:spPr>
          <a:xfrm>
            <a:off x="91945" y="4633091"/>
            <a:ext cx="2151191" cy="49226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 Cover Gray">
  <p:cSld name="Back Cover Gray">
    <p:bg>
      <p:bgPr>
        <a:solidFill>
          <a:schemeClr val="dk1"/>
        </a:solidFill>
        <a:effectLst/>
      </p:bgPr>
    </p:bg>
    <p:spTree>
      <p:nvGrpSpPr>
        <p:cNvPr id="1" name="Shape 114"/>
        <p:cNvGrpSpPr/>
        <p:nvPr/>
      </p:nvGrpSpPr>
      <p:grpSpPr>
        <a:xfrm>
          <a:off x="0" y="0"/>
          <a:ext cx="0" cy="0"/>
          <a:chOff x="0" y="0"/>
          <a:chExt cx="0" cy="0"/>
        </a:xfrm>
      </p:grpSpPr>
      <p:sp>
        <p:nvSpPr>
          <p:cNvPr id="115" name="Google Shape;115;p26"/>
          <p:cNvSpPr/>
          <p:nvPr/>
        </p:nvSpPr>
        <p:spPr>
          <a:xfrm>
            <a:off x="0" y="0"/>
            <a:ext cx="8458200" cy="5143500"/>
          </a:xfrm>
          <a:prstGeom prst="homePlate">
            <a:avLst>
              <a:gd name="adj" fmla="val 20935"/>
            </a:avLst>
          </a:prstGeom>
          <a:solidFill>
            <a:srgbClr val="5656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6" name="Google Shape;116;p26"/>
          <p:cNvSpPr/>
          <p:nvPr/>
        </p:nvSpPr>
        <p:spPr>
          <a:xfrm>
            <a:off x="0" y="0"/>
            <a:ext cx="7289700" cy="5143500"/>
          </a:xfrm>
          <a:prstGeom prst="homePlate">
            <a:avLst>
              <a:gd name="adj" fmla="val 20935"/>
            </a:avLst>
          </a:prstGeom>
          <a:solidFill>
            <a:srgbClr val="4C4C4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7" name="Google Shape;117;p26" descr="Text&#10;&#10;Description automatically generated"/>
          <p:cNvPicPr preferRelativeResize="0"/>
          <p:nvPr/>
        </p:nvPicPr>
        <p:blipFill rotWithShape="1">
          <a:blip r:embed="rId2">
            <a:alphaModFix/>
          </a:blip>
          <a:srcRect/>
          <a:stretch/>
        </p:blipFill>
        <p:spPr>
          <a:xfrm>
            <a:off x="2644897" y="2021681"/>
            <a:ext cx="3854201" cy="881968"/>
          </a:xfrm>
          <a:prstGeom prst="rect">
            <a:avLst/>
          </a:prstGeom>
          <a:noFill/>
          <a:ln>
            <a:noFill/>
          </a:ln>
        </p:spPr>
      </p:pic>
      <p:sp>
        <p:nvSpPr>
          <p:cNvPr id="118" name="Google Shape;118;p26"/>
          <p:cNvSpPr txBox="1"/>
          <p:nvPr/>
        </p:nvSpPr>
        <p:spPr>
          <a:xfrm>
            <a:off x="2874197" y="3276306"/>
            <a:ext cx="3459600" cy="882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chemeClr val="lt1"/>
                </a:solidFill>
                <a:latin typeface="Arial"/>
                <a:ea typeface="Arial"/>
                <a:cs typeface="Arial"/>
                <a:sym typeface="Arial"/>
              </a:rPr>
              <a:t>Learn more and connect with us: </a:t>
            </a:r>
            <a:endParaRPr sz="1600" b="1" i="0" u="sng" strike="noStrike" cap="none">
              <a:solidFill>
                <a:schemeClr val="hlink"/>
              </a:solidFill>
              <a:latin typeface="Arial"/>
              <a:ea typeface="Arial"/>
              <a:cs typeface="Arial"/>
              <a:sym typeface="Arial"/>
              <a:hlinkClick r:id="rId3"/>
            </a:endParaRPr>
          </a:p>
          <a:p>
            <a:pPr marL="0" marR="0" lvl="0" indent="0" algn="ctr" rtl="0">
              <a:lnSpc>
                <a:spcPct val="100000"/>
              </a:lnSpc>
              <a:spcBef>
                <a:spcPts val="200"/>
              </a:spcBef>
              <a:spcAft>
                <a:spcPts val="0"/>
              </a:spcAft>
              <a:buClr>
                <a:srgbClr val="000000"/>
              </a:buClr>
              <a:buSzPts val="1600"/>
              <a:buFont typeface="Arial"/>
              <a:buNone/>
            </a:pPr>
            <a:r>
              <a:rPr lang="en" sz="1600" b="1" i="0" u="sng" strike="noStrike" cap="none">
                <a:solidFill>
                  <a:schemeClr val="hlink"/>
                </a:solidFill>
                <a:latin typeface="Arial"/>
                <a:ea typeface="Arial"/>
                <a:cs typeface="Arial"/>
                <a:sym typeface="Arial"/>
                <a:hlinkClick r:id="rId3"/>
              </a:rPr>
              <a:t>www.cancer.gov/training</a:t>
            </a:r>
            <a:endParaRPr sz="1600" b="1" i="0" u="sng" strike="noStrike" cap="none">
              <a:solidFill>
                <a:schemeClr val="lt1"/>
              </a:solidFill>
              <a:latin typeface="Arial"/>
              <a:ea typeface="Arial"/>
              <a:cs typeface="Arial"/>
              <a:sym typeface="Arial"/>
            </a:endParaRPr>
          </a:p>
          <a:p>
            <a:pPr marL="0" marR="0" lvl="0" indent="0" algn="ctr" rtl="0">
              <a:lnSpc>
                <a:spcPct val="100000"/>
              </a:lnSpc>
              <a:spcBef>
                <a:spcPts val="200"/>
              </a:spcBef>
              <a:spcAft>
                <a:spcPts val="0"/>
              </a:spcAft>
              <a:buClr>
                <a:srgbClr val="000000"/>
              </a:buClr>
              <a:buSzPts val="1600"/>
              <a:buFont typeface="Arial"/>
              <a:buNone/>
            </a:pPr>
            <a:endParaRPr sz="16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 Footer">
  <p:cSld name="Blank — Footer">
    <p:spTree>
      <p:nvGrpSpPr>
        <p:cNvPr id="1" name="Shape 119"/>
        <p:cNvGrpSpPr/>
        <p:nvPr/>
      </p:nvGrpSpPr>
      <p:grpSpPr>
        <a:xfrm>
          <a:off x="0" y="0"/>
          <a:ext cx="0" cy="0"/>
          <a:chOff x="0" y="0"/>
          <a:chExt cx="0" cy="0"/>
        </a:xfrm>
      </p:grpSpPr>
      <p:sp>
        <p:nvSpPr>
          <p:cNvPr id="120" name="Google Shape;120;p27"/>
          <p:cNvSpPr txBox="1"/>
          <p:nvPr/>
        </p:nvSpPr>
        <p:spPr>
          <a:xfrm>
            <a:off x="8647113" y="4864608"/>
            <a:ext cx="307975" cy="18288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7F7F7F"/>
                </a:solidFill>
                <a:latin typeface="Arial"/>
                <a:ea typeface="Arial"/>
                <a:cs typeface="Arial"/>
                <a:sym typeface="Arial"/>
              </a:rPr>
              <a:t> </a:t>
            </a:r>
            <a:fld id="{00000000-1234-1234-1234-123412341234}" type="slidenum">
              <a:rPr lang="en" sz="1000" b="1" i="0" u="none" strike="noStrike" cap="none">
                <a:solidFill>
                  <a:srgbClr val="7F7F7F"/>
                </a:solidFill>
                <a:latin typeface="Arial"/>
                <a:ea typeface="Arial"/>
                <a:cs typeface="Arial"/>
                <a:sym typeface="Arial"/>
              </a:rPr>
              <a:t>‹#›</a:t>
            </a:fld>
            <a:endParaRPr sz="1000" b="1" i="0" u="none" strike="noStrike" cap="none">
              <a:solidFill>
                <a:srgbClr val="7F7F7F"/>
              </a:solidFill>
              <a:latin typeface="Arial"/>
              <a:ea typeface="Arial"/>
              <a:cs typeface="Arial"/>
              <a:sym typeface="Arial"/>
            </a:endParaRPr>
          </a:p>
        </p:txBody>
      </p:sp>
      <p:pic>
        <p:nvPicPr>
          <p:cNvPr id="121" name="Google Shape;121;p27" descr="Text&#10;&#10;Description automatically generated"/>
          <p:cNvPicPr preferRelativeResize="0"/>
          <p:nvPr/>
        </p:nvPicPr>
        <p:blipFill rotWithShape="1">
          <a:blip r:embed="rId2">
            <a:alphaModFix/>
          </a:blip>
          <a:srcRect/>
          <a:stretch/>
        </p:blipFill>
        <p:spPr>
          <a:xfrm>
            <a:off x="91945" y="4633091"/>
            <a:ext cx="2151192" cy="492264"/>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2"/>
        <p:cNvGrpSpPr/>
        <p:nvPr/>
      </p:nvGrpSpPr>
      <p:grpSpPr>
        <a:xfrm>
          <a:off x="0" y="0"/>
          <a:ext cx="0" cy="0"/>
          <a:chOff x="0" y="0"/>
          <a:chExt cx="0" cy="0"/>
        </a:xfrm>
      </p:grpSpPr>
      <p:sp>
        <p:nvSpPr>
          <p:cNvPr id="123" name="Google Shape;123;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24" name="Google Shape;124;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ingle Graphic — No Footer">
  <p:cSld name="Single Graphic — No Footer">
    <p:spTree>
      <p:nvGrpSpPr>
        <p:cNvPr id="1" name="Shape 125"/>
        <p:cNvGrpSpPr/>
        <p:nvPr/>
      </p:nvGrpSpPr>
      <p:grpSpPr>
        <a:xfrm>
          <a:off x="0" y="0"/>
          <a:ext cx="0" cy="0"/>
          <a:chOff x="0" y="0"/>
          <a:chExt cx="0" cy="0"/>
        </a:xfrm>
      </p:grpSpPr>
      <p:sp>
        <p:nvSpPr>
          <p:cNvPr id="126" name="Google Shape;126;p29"/>
          <p:cNvSpPr txBox="1">
            <a:spLocks noGrp="1"/>
          </p:cNvSpPr>
          <p:nvPr>
            <p:ph type="title"/>
          </p:nvPr>
        </p:nvSpPr>
        <p:spPr>
          <a:xfrm>
            <a:off x="493776" y="311658"/>
            <a:ext cx="8165700" cy="317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400">
                <a:solidFill>
                  <a:srgbClr val="123E57"/>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27" name="Google Shape;127;p29"/>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7F7F7F"/>
                </a:solidFill>
                <a:latin typeface="Arial"/>
                <a:ea typeface="Arial"/>
                <a:cs typeface="Arial"/>
                <a:sym typeface="Arial"/>
              </a:rPr>
              <a:t> </a:t>
            </a:r>
            <a:fld id="{00000000-1234-1234-1234-123412341234}" type="slidenum">
              <a:rPr lang="en" sz="1000" b="1" i="0" u="none" strike="noStrike" cap="none">
                <a:solidFill>
                  <a:srgbClr val="7F7F7F"/>
                </a:solidFill>
                <a:latin typeface="Arial"/>
                <a:ea typeface="Arial"/>
                <a:cs typeface="Arial"/>
                <a:sym typeface="Arial"/>
              </a:rPr>
              <a:t>‹#›</a:t>
            </a:fld>
            <a:endParaRPr sz="1000" b="1" i="0" u="none" strike="noStrike" cap="none">
              <a:solidFill>
                <a:srgbClr val="7F7F7F"/>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8"/>
        <p:cNvGrpSpPr/>
        <p:nvPr/>
      </p:nvGrpSpPr>
      <p:grpSpPr>
        <a:xfrm>
          <a:off x="0" y="0"/>
          <a:ext cx="0" cy="0"/>
          <a:chOff x="0" y="0"/>
          <a:chExt cx="0" cy="0"/>
        </a:xfrm>
      </p:grpSpPr>
      <p:sp>
        <p:nvSpPr>
          <p:cNvPr id="129" name="Google Shape;129;p30"/>
          <p:cNvSpPr/>
          <p:nvPr/>
        </p:nvSpPr>
        <p:spPr>
          <a:xfrm>
            <a:off x="4572000" y="-125"/>
            <a:ext cx="4572000" cy="5143500"/>
          </a:xfrm>
          <a:prstGeom prst="rect">
            <a:avLst/>
          </a:prstGeom>
          <a:solidFill>
            <a:srgbClr val="FAFA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3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31" name="Google Shape;131;p3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32" name="Google Shape;132;p3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33" name="Google Shape;133;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9"/>
        <p:cNvGrpSpPr/>
        <p:nvPr/>
      </p:nvGrpSpPr>
      <p:grpSpPr>
        <a:xfrm>
          <a:off x="0" y="0"/>
          <a:ext cx="0" cy="0"/>
          <a:chOff x="0" y="0"/>
          <a:chExt cx="0" cy="0"/>
        </a:xfrm>
      </p:grpSpPr>
      <p:sp>
        <p:nvSpPr>
          <p:cNvPr id="140" name="Google Shape;140;p32"/>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2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1" name="Google Shape;141;p32"/>
          <p:cNvSpPr txBox="1">
            <a:spLocks noGrp="1"/>
          </p:cNvSpPr>
          <p:nvPr>
            <p:ph type="body" idx="1"/>
          </p:nvPr>
        </p:nvSpPr>
        <p:spPr>
          <a:xfrm>
            <a:off x="311700" y="1009496"/>
            <a:ext cx="8520600" cy="39648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42" name="Google Shape;142;p32"/>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3"/>
        <p:cNvGrpSpPr/>
        <p:nvPr/>
      </p:nvGrpSpPr>
      <p:grpSpPr>
        <a:xfrm>
          <a:off x="0" y="0"/>
          <a:ext cx="0" cy="0"/>
          <a:chOff x="0" y="0"/>
          <a:chExt cx="0" cy="0"/>
        </a:xfrm>
      </p:grpSpPr>
      <p:sp>
        <p:nvSpPr>
          <p:cNvPr id="144" name="Google Shape;144;p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5" name="Google Shape;145;p3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46" name="Google Shape;146;p3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47" name="Google Shape;147;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8"/>
        <p:cNvGrpSpPr/>
        <p:nvPr/>
      </p:nvGrpSpPr>
      <p:grpSpPr>
        <a:xfrm>
          <a:off x="0" y="0"/>
          <a:ext cx="0" cy="0"/>
          <a:chOff x="0" y="0"/>
          <a:chExt cx="0" cy="0"/>
        </a:xfrm>
      </p:grpSpPr>
      <p:sp>
        <p:nvSpPr>
          <p:cNvPr id="149" name="Google Shape;149;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0" name="Google Shape;150;p3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1" name="Google Shape;151;p3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17384B"/>
        </a:solidFill>
        <a:effectLst/>
      </p:bgPr>
    </p:bg>
    <p:spTree>
      <p:nvGrpSpPr>
        <p:cNvPr id="1" name="Shape 152"/>
        <p:cNvGrpSpPr/>
        <p:nvPr/>
      </p:nvGrpSpPr>
      <p:grpSpPr>
        <a:xfrm>
          <a:off x="0" y="0"/>
          <a:ext cx="0" cy="0"/>
          <a:chOff x="0" y="0"/>
          <a:chExt cx="0" cy="0"/>
        </a:xfrm>
      </p:grpSpPr>
      <p:pic>
        <p:nvPicPr>
          <p:cNvPr id="153" name="Google Shape;153;p35"/>
          <p:cNvPicPr preferRelativeResize="0"/>
          <p:nvPr/>
        </p:nvPicPr>
        <p:blipFill rotWithShape="1">
          <a:blip r:embed="rId2">
            <a:alphaModFix/>
          </a:blip>
          <a:srcRect/>
          <a:stretch/>
        </p:blipFill>
        <p:spPr>
          <a:xfrm>
            <a:off x="116900" y="510238"/>
            <a:ext cx="4123023" cy="4123023"/>
          </a:xfrm>
          <a:prstGeom prst="rect">
            <a:avLst/>
          </a:prstGeom>
          <a:noFill/>
          <a:ln>
            <a:noFill/>
          </a:ln>
        </p:spPr>
      </p:pic>
      <p:sp>
        <p:nvSpPr>
          <p:cNvPr id="154" name="Google Shape;154;p35"/>
          <p:cNvSpPr txBox="1">
            <a:spLocks noGrp="1"/>
          </p:cNvSpPr>
          <p:nvPr>
            <p:ph type="ctrTitle"/>
          </p:nvPr>
        </p:nvSpPr>
        <p:spPr>
          <a:xfrm>
            <a:off x="4354701" y="1049375"/>
            <a:ext cx="44778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rgbClr val="FAFAEE"/>
              </a:buClr>
              <a:buSzPts val="5200"/>
              <a:buNone/>
              <a:defRPr sz="5200">
                <a:solidFill>
                  <a:srgbClr val="FAFAEE"/>
                </a:solidFill>
              </a:defRPr>
            </a:lvl1pPr>
            <a:lvl2pPr lvl="1" algn="ctr">
              <a:lnSpc>
                <a:spcPct val="100000"/>
              </a:lnSpc>
              <a:spcBef>
                <a:spcPts val="0"/>
              </a:spcBef>
              <a:spcAft>
                <a:spcPts val="0"/>
              </a:spcAft>
              <a:buClr>
                <a:schemeClr val="lt1"/>
              </a:buClr>
              <a:buSzPts val="5200"/>
              <a:buNone/>
              <a:defRPr sz="5200">
                <a:solidFill>
                  <a:schemeClr val="lt1"/>
                </a:solidFill>
              </a:defRPr>
            </a:lvl2pPr>
            <a:lvl3pPr lvl="2" algn="ctr">
              <a:lnSpc>
                <a:spcPct val="100000"/>
              </a:lnSpc>
              <a:spcBef>
                <a:spcPts val="0"/>
              </a:spcBef>
              <a:spcAft>
                <a:spcPts val="0"/>
              </a:spcAft>
              <a:buClr>
                <a:schemeClr val="lt1"/>
              </a:buClr>
              <a:buSzPts val="5200"/>
              <a:buNone/>
              <a:defRPr sz="5200">
                <a:solidFill>
                  <a:schemeClr val="lt1"/>
                </a:solidFill>
              </a:defRPr>
            </a:lvl3pPr>
            <a:lvl4pPr lvl="3" algn="ctr">
              <a:lnSpc>
                <a:spcPct val="100000"/>
              </a:lnSpc>
              <a:spcBef>
                <a:spcPts val="0"/>
              </a:spcBef>
              <a:spcAft>
                <a:spcPts val="0"/>
              </a:spcAft>
              <a:buClr>
                <a:schemeClr val="lt1"/>
              </a:buClr>
              <a:buSzPts val="5200"/>
              <a:buNone/>
              <a:defRPr sz="5200">
                <a:solidFill>
                  <a:schemeClr val="lt1"/>
                </a:solidFill>
              </a:defRPr>
            </a:lvl4pPr>
            <a:lvl5pPr lvl="4" algn="ctr">
              <a:lnSpc>
                <a:spcPct val="100000"/>
              </a:lnSpc>
              <a:spcBef>
                <a:spcPts val="0"/>
              </a:spcBef>
              <a:spcAft>
                <a:spcPts val="0"/>
              </a:spcAft>
              <a:buClr>
                <a:schemeClr val="lt1"/>
              </a:buClr>
              <a:buSzPts val="5200"/>
              <a:buNone/>
              <a:defRPr sz="5200">
                <a:solidFill>
                  <a:schemeClr val="lt1"/>
                </a:solidFill>
              </a:defRPr>
            </a:lvl5pPr>
            <a:lvl6pPr lvl="5" algn="ctr">
              <a:lnSpc>
                <a:spcPct val="100000"/>
              </a:lnSpc>
              <a:spcBef>
                <a:spcPts val="0"/>
              </a:spcBef>
              <a:spcAft>
                <a:spcPts val="0"/>
              </a:spcAft>
              <a:buClr>
                <a:schemeClr val="lt1"/>
              </a:buClr>
              <a:buSzPts val="5200"/>
              <a:buNone/>
              <a:defRPr sz="5200">
                <a:solidFill>
                  <a:schemeClr val="lt1"/>
                </a:solidFill>
              </a:defRPr>
            </a:lvl6pPr>
            <a:lvl7pPr lvl="6" algn="ctr">
              <a:lnSpc>
                <a:spcPct val="100000"/>
              </a:lnSpc>
              <a:spcBef>
                <a:spcPts val="0"/>
              </a:spcBef>
              <a:spcAft>
                <a:spcPts val="0"/>
              </a:spcAft>
              <a:buClr>
                <a:schemeClr val="lt1"/>
              </a:buClr>
              <a:buSzPts val="5200"/>
              <a:buNone/>
              <a:defRPr sz="5200">
                <a:solidFill>
                  <a:schemeClr val="lt1"/>
                </a:solidFill>
              </a:defRPr>
            </a:lvl7pPr>
            <a:lvl8pPr lvl="7" algn="ctr">
              <a:lnSpc>
                <a:spcPct val="100000"/>
              </a:lnSpc>
              <a:spcBef>
                <a:spcPts val="0"/>
              </a:spcBef>
              <a:spcAft>
                <a:spcPts val="0"/>
              </a:spcAft>
              <a:buClr>
                <a:schemeClr val="lt1"/>
              </a:buClr>
              <a:buSzPts val="5200"/>
              <a:buNone/>
              <a:defRPr sz="5200">
                <a:solidFill>
                  <a:schemeClr val="lt1"/>
                </a:solidFill>
              </a:defRPr>
            </a:lvl8pPr>
            <a:lvl9pPr lvl="8" algn="ctr">
              <a:lnSpc>
                <a:spcPct val="100000"/>
              </a:lnSpc>
              <a:spcBef>
                <a:spcPts val="0"/>
              </a:spcBef>
              <a:spcAft>
                <a:spcPts val="0"/>
              </a:spcAft>
              <a:buClr>
                <a:schemeClr val="lt1"/>
              </a:buClr>
              <a:buSzPts val="5200"/>
              <a:buNone/>
              <a:defRPr sz="5200">
                <a:solidFill>
                  <a:schemeClr val="lt1"/>
                </a:solidFill>
              </a:defRPr>
            </a:lvl9pPr>
          </a:lstStyle>
          <a:p>
            <a:endParaRPr/>
          </a:p>
        </p:txBody>
      </p:sp>
      <p:sp>
        <p:nvSpPr>
          <p:cNvPr id="155" name="Google Shape;155;p35"/>
          <p:cNvSpPr txBox="1">
            <a:spLocks noGrp="1"/>
          </p:cNvSpPr>
          <p:nvPr>
            <p:ph type="subTitle" idx="1"/>
          </p:nvPr>
        </p:nvSpPr>
        <p:spPr>
          <a:xfrm>
            <a:off x="4354700" y="3215125"/>
            <a:ext cx="4477800" cy="1183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F2AF6B"/>
              </a:buClr>
              <a:buSzPts val="2800"/>
              <a:buNone/>
              <a:defRPr sz="2800">
                <a:solidFill>
                  <a:srgbClr val="F2AF6B"/>
                </a:solidFill>
              </a:defRPr>
            </a:lvl1pPr>
            <a:lvl2pPr lvl="1" algn="ctr">
              <a:lnSpc>
                <a:spcPct val="100000"/>
              </a:lnSpc>
              <a:spcBef>
                <a:spcPts val="0"/>
              </a:spcBef>
              <a:spcAft>
                <a:spcPts val="0"/>
              </a:spcAft>
              <a:buClr>
                <a:srgbClr val="F2AF6B"/>
              </a:buClr>
              <a:buSzPts val="2800"/>
              <a:buNone/>
              <a:defRPr sz="2800">
                <a:solidFill>
                  <a:srgbClr val="F2AF6B"/>
                </a:solidFill>
              </a:defRPr>
            </a:lvl2pPr>
            <a:lvl3pPr lvl="2" algn="ctr">
              <a:lnSpc>
                <a:spcPct val="100000"/>
              </a:lnSpc>
              <a:spcBef>
                <a:spcPts val="0"/>
              </a:spcBef>
              <a:spcAft>
                <a:spcPts val="0"/>
              </a:spcAft>
              <a:buClr>
                <a:srgbClr val="F2AF6B"/>
              </a:buClr>
              <a:buSzPts val="2800"/>
              <a:buNone/>
              <a:defRPr sz="2800">
                <a:solidFill>
                  <a:srgbClr val="F2AF6B"/>
                </a:solidFill>
              </a:defRPr>
            </a:lvl3pPr>
            <a:lvl4pPr lvl="3" algn="ctr">
              <a:lnSpc>
                <a:spcPct val="100000"/>
              </a:lnSpc>
              <a:spcBef>
                <a:spcPts val="0"/>
              </a:spcBef>
              <a:spcAft>
                <a:spcPts val="0"/>
              </a:spcAft>
              <a:buClr>
                <a:srgbClr val="F2AF6B"/>
              </a:buClr>
              <a:buSzPts val="2800"/>
              <a:buNone/>
              <a:defRPr sz="2800">
                <a:solidFill>
                  <a:srgbClr val="F2AF6B"/>
                </a:solidFill>
              </a:defRPr>
            </a:lvl4pPr>
            <a:lvl5pPr lvl="4" algn="ctr">
              <a:lnSpc>
                <a:spcPct val="100000"/>
              </a:lnSpc>
              <a:spcBef>
                <a:spcPts val="0"/>
              </a:spcBef>
              <a:spcAft>
                <a:spcPts val="0"/>
              </a:spcAft>
              <a:buClr>
                <a:srgbClr val="F2AF6B"/>
              </a:buClr>
              <a:buSzPts val="2800"/>
              <a:buNone/>
              <a:defRPr sz="2800">
                <a:solidFill>
                  <a:srgbClr val="F2AF6B"/>
                </a:solidFill>
              </a:defRPr>
            </a:lvl5pPr>
            <a:lvl6pPr lvl="5" algn="ctr">
              <a:lnSpc>
                <a:spcPct val="100000"/>
              </a:lnSpc>
              <a:spcBef>
                <a:spcPts val="0"/>
              </a:spcBef>
              <a:spcAft>
                <a:spcPts val="0"/>
              </a:spcAft>
              <a:buClr>
                <a:srgbClr val="F2AF6B"/>
              </a:buClr>
              <a:buSzPts val="2800"/>
              <a:buNone/>
              <a:defRPr sz="2800">
                <a:solidFill>
                  <a:srgbClr val="F2AF6B"/>
                </a:solidFill>
              </a:defRPr>
            </a:lvl6pPr>
            <a:lvl7pPr lvl="6" algn="ctr">
              <a:lnSpc>
                <a:spcPct val="100000"/>
              </a:lnSpc>
              <a:spcBef>
                <a:spcPts val="0"/>
              </a:spcBef>
              <a:spcAft>
                <a:spcPts val="0"/>
              </a:spcAft>
              <a:buClr>
                <a:srgbClr val="F2AF6B"/>
              </a:buClr>
              <a:buSzPts val="2800"/>
              <a:buNone/>
              <a:defRPr sz="2800">
                <a:solidFill>
                  <a:srgbClr val="F2AF6B"/>
                </a:solidFill>
              </a:defRPr>
            </a:lvl7pPr>
            <a:lvl8pPr lvl="7" algn="ctr">
              <a:lnSpc>
                <a:spcPct val="100000"/>
              </a:lnSpc>
              <a:spcBef>
                <a:spcPts val="0"/>
              </a:spcBef>
              <a:spcAft>
                <a:spcPts val="0"/>
              </a:spcAft>
              <a:buClr>
                <a:srgbClr val="F2AF6B"/>
              </a:buClr>
              <a:buSzPts val="2800"/>
              <a:buNone/>
              <a:defRPr sz="2800">
                <a:solidFill>
                  <a:srgbClr val="F2AF6B"/>
                </a:solidFill>
              </a:defRPr>
            </a:lvl8pPr>
            <a:lvl9pPr lvl="8" algn="ctr">
              <a:lnSpc>
                <a:spcPct val="100000"/>
              </a:lnSpc>
              <a:spcBef>
                <a:spcPts val="0"/>
              </a:spcBef>
              <a:spcAft>
                <a:spcPts val="0"/>
              </a:spcAft>
              <a:buClr>
                <a:srgbClr val="F2AF6B"/>
              </a:buClr>
              <a:buSzPts val="2800"/>
              <a:buNone/>
              <a:defRPr sz="2800">
                <a:solidFill>
                  <a:srgbClr val="F2AF6B"/>
                </a:solidFill>
              </a:defRPr>
            </a:lvl9pPr>
          </a:lstStyle>
          <a:p>
            <a:endParaRPr/>
          </a:p>
        </p:txBody>
      </p:sp>
      <p:sp>
        <p:nvSpPr>
          <p:cNvPr id="156" name="Google Shape;156;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57"/>
        <p:cNvGrpSpPr/>
        <p:nvPr/>
      </p:nvGrpSpPr>
      <p:grpSpPr>
        <a:xfrm>
          <a:off x="0" y="0"/>
          <a:ext cx="0" cy="0"/>
          <a:chOff x="0" y="0"/>
          <a:chExt cx="0" cy="0"/>
        </a:xfrm>
      </p:grpSpPr>
      <p:sp>
        <p:nvSpPr>
          <p:cNvPr id="158" name="Google Shape;158;p3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59" name="Google Shape;159;p36"/>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60" name="Google Shape;160;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61"/>
        <p:cNvGrpSpPr/>
        <p:nvPr/>
      </p:nvGrpSpPr>
      <p:grpSpPr>
        <a:xfrm>
          <a:off x="0" y="0"/>
          <a:ext cx="0" cy="0"/>
          <a:chOff x="0" y="0"/>
          <a:chExt cx="0" cy="0"/>
        </a:xfrm>
      </p:grpSpPr>
      <p:sp>
        <p:nvSpPr>
          <p:cNvPr id="162" name="Google Shape;162;p37"/>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163" name="Google Shape;163;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64"/>
        <p:cNvGrpSpPr/>
        <p:nvPr/>
      </p:nvGrpSpPr>
      <p:grpSpPr>
        <a:xfrm>
          <a:off x="0" y="0"/>
          <a:ext cx="0" cy="0"/>
          <a:chOff x="0" y="0"/>
          <a:chExt cx="0" cy="0"/>
        </a:xfrm>
      </p:grpSpPr>
      <p:sp>
        <p:nvSpPr>
          <p:cNvPr id="165" name="Google Shape;165;p38"/>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66" name="Google Shape;166;p38"/>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67" name="Google Shape;167;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Gray Section Break ALT">
  <p:cSld name="Gray Section Break ALT">
    <p:bg>
      <p:bgPr>
        <a:solidFill>
          <a:schemeClr val="lt1"/>
        </a:solidFill>
        <a:effectLst/>
      </p:bgPr>
    </p:bg>
    <p:spTree>
      <p:nvGrpSpPr>
        <p:cNvPr id="1" name="Shape 168"/>
        <p:cNvGrpSpPr/>
        <p:nvPr/>
      </p:nvGrpSpPr>
      <p:grpSpPr>
        <a:xfrm>
          <a:off x="0" y="0"/>
          <a:ext cx="0" cy="0"/>
          <a:chOff x="0" y="0"/>
          <a:chExt cx="0" cy="0"/>
        </a:xfrm>
      </p:grpSpPr>
      <p:sp>
        <p:nvSpPr>
          <p:cNvPr id="169" name="Google Shape;169;p39"/>
          <p:cNvSpPr/>
          <p:nvPr/>
        </p:nvSpPr>
        <p:spPr>
          <a:xfrm>
            <a:off x="1523357" y="0"/>
            <a:ext cx="2872200" cy="5148000"/>
          </a:xfrm>
          <a:prstGeom prst="homePlate">
            <a:avLst>
              <a:gd name="adj" fmla="val 36290"/>
            </a:avLst>
          </a:prstGeom>
          <a:solidFill>
            <a:srgbClr val="5656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0" name="Google Shape;170;p39"/>
          <p:cNvSpPr/>
          <p:nvPr/>
        </p:nvSpPr>
        <p:spPr>
          <a:xfrm>
            <a:off x="0" y="0"/>
            <a:ext cx="3228900" cy="5148000"/>
          </a:xfrm>
          <a:prstGeom prst="homePlate">
            <a:avLst>
              <a:gd name="adj" fmla="val 32357"/>
            </a:avLst>
          </a:prstGeom>
          <a:solidFill>
            <a:srgbClr val="4C4C4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1" name="Google Shape;171;p39"/>
          <p:cNvSpPr txBox="1">
            <a:spLocks noGrp="1"/>
          </p:cNvSpPr>
          <p:nvPr>
            <p:ph type="ctrTitle"/>
          </p:nvPr>
        </p:nvSpPr>
        <p:spPr>
          <a:xfrm>
            <a:off x="4395471" y="1817370"/>
            <a:ext cx="4062600" cy="1371600"/>
          </a:xfrm>
          <a:prstGeom prst="rect">
            <a:avLst/>
          </a:prstGeom>
          <a:noFill/>
          <a:ln>
            <a:noFill/>
          </a:ln>
        </p:spPr>
        <p:txBody>
          <a:bodyPr spcFirstLastPara="1" wrap="square" lIns="0" tIns="0" rIns="0" bIns="0" anchor="b" anchorCtr="0">
            <a:noAutofit/>
          </a:bodyPr>
          <a:lstStyle>
            <a:lvl1pPr lvl="0" algn="r">
              <a:lnSpc>
                <a:spcPct val="100000"/>
              </a:lnSpc>
              <a:spcBef>
                <a:spcPts val="0"/>
              </a:spcBef>
              <a:spcAft>
                <a:spcPts val="0"/>
              </a:spcAft>
              <a:buSzPts val="2800"/>
              <a:buNone/>
              <a:defRPr sz="2800">
                <a:solidFill>
                  <a:srgbClr val="BB0E3D"/>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72" name="Google Shape;172;p39"/>
          <p:cNvSpPr txBox="1">
            <a:spLocks noGrp="1"/>
          </p:cNvSpPr>
          <p:nvPr>
            <p:ph type="subTitle" idx="1"/>
          </p:nvPr>
        </p:nvSpPr>
        <p:spPr>
          <a:xfrm>
            <a:off x="4395471" y="3257550"/>
            <a:ext cx="4056300" cy="514500"/>
          </a:xfrm>
          <a:prstGeom prst="rect">
            <a:avLst/>
          </a:prstGeom>
          <a:noFill/>
          <a:ln>
            <a:noFill/>
          </a:ln>
        </p:spPr>
        <p:txBody>
          <a:bodyPr spcFirstLastPara="1" wrap="square" lIns="0" tIns="0" rIns="0" bIns="0" anchor="t" anchorCtr="0">
            <a:noAutofit/>
          </a:bodyPr>
          <a:lstStyle>
            <a:lvl1pPr lvl="0" algn="r">
              <a:lnSpc>
                <a:spcPct val="115000"/>
              </a:lnSpc>
              <a:spcBef>
                <a:spcPts val="0"/>
              </a:spcBef>
              <a:spcAft>
                <a:spcPts val="0"/>
              </a:spcAft>
              <a:buSzPts val="1400"/>
              <a:buNone/>
              <a:defRPr sz="1400" b="0" i="1">
                <a:solidFill>
                  <a:schemeClr val="accent3"/>
                </a:solidFill>
                <a:latin typeface="Arial"/>
                <a:ea typeface="Arial"/>
                <a:cs typeface="Arial"/>
                <a:sym typeface="Arial"/>
              </a:defRPr>
            </a:lvl1pPr>
            <a:lvl2pPr lvl="1" algn="ctr">
              <a:lnSpc>
                <a:spcPct val="115000"/>
              </a:lnSpc>
              <a:spcBef>
                <a:spcPts val="1000"/>
              </a:spcBef>
              <a:spcAft>
                <a:spcPts val="0"/>
              </a:spcAft>
              <a:buSzPts val="1900"/>
              <a:buNone/>
              <a:defRPr>
                <a:solidFill>
                  <a:srgbClr val="9C9C9C"/>
                </a:solidFill>
              </a:defRPr>
            </a:lvl2pPr>
            <a:lvl3pPr lvl="2" algn="ctr">
              <a:lnSpc>
                <a:spcPct val="115000"/>
              </a:lnSpc>
              <a:spcBef>
                <a:spcPts val="1000"/>
              </a:spcBef>
              <a:spcAft>
                <a:spcPts val="0"/>
              </a:spcAft>
              <a:buSzPts val="1800"/>
              <a:buNone/>
              <a:defRPr>
                <a:solidFill>
                  <a:srgbClr val="9C9C9C"/>
                </a:solidFill>
              </a:defRPr>
            </a:lvl3pPr>
            <a:lvl4pPr lvl="3" algn="ctr">
              <a:lnSpc>
                <a:spcPct val="115000"/>
              </a:lnSpc>
              <a:spcBef>
                <a:spcPts val="1000"/>
              </a:spcBef>
              <a:spcAft>
                <a:spcPts val="0"/>
              </a:spcAft>
              <a:buSzPts val="1700"/>
              <a:buNone/>
              <a:defRPr>
                <a:solidFill>
                  <a:srgbClr val="9C9C9C"/>
                </a:solidFill>
              </a:defRPr>
            </a:lvl4pPr>
            <a:lvl5pPr lvl="4" algn="ctr">
              <a:lnSpc>
                <a:spcPct val="115000"/>
              </a:lnSpc>
              <a:spcBef>
                <a:spcPts val="1000"/>
              </a:spcBef>
              <a:spcAft>
                <a:spcPts val="0"/>
              </a:spcAft>
              <a:buSzPts val="1600"/>
              <a:buNone/>
              <a:defRPr>
                <a:solidFill>
                  <a:srgbClr val="9C9C9C"/>
                </a:solidFill>
              </a:defRPr>
            </a:lvl5pPr>
            <a:lvl6pPr lvl="5" algn="ctr">
              <a:lnSpc>
                <a:spcPct val="115000"/>
              </a:lnSpc>
              <a:spcBef>
                <a:spcPts val="1000"/>
              </a:spcBef>
              <a:spcAft>
                <a:spcPts val="0"/>
              </a:spcAft>
              <a:buClr>
                <a:srgbClr val="9C9C9C"/>
              </a:buClr>
              <a:buSzPts val="2000"/>
              <a:buNone/>
              <a:defRPr>
                <a:solidFill>
                  <a:srgbClr val="9C9C9C"/>
                </a:solidFill>
              </a:defRPr>
            </a:lvl6pPr>
            <a:lvl7pPr lvl="6" algn="ctr">
              <a:lnSpc>
                <a:spcPct val="115000"/>
              </a:lnSpc>
              <a:spcBef>
                <a:spcPts val="1200"/>
              </a:spcBef>
              <a:spcAft>
                <a:spcPts val="0"/>
              </a:spcAft>
              <a:buClr>
                <a:srgbClr val="9C9C9C"/>
              </a:buClr>
              <a:buSzPts val="2000"/>
              <a:buNone/>
              <a:defRPr>
                <a:solidFill>
                  <a:srgbClr val="9C9C9C"/>
                </a:solidFill>
              </a:defRPr>
            </a:lvl7pPr>
            <a:lvl8pPr lvl="7" algn="ctr">
              <a:lnSpc>
                <a:spcPct val="115000"/>
              </a:lnSpc>
              <a:spcBef>
                <a:spcPts val="1200"/>
              </a:spcBef>
              <a:spcAft>
                <a:spcPts val="0"/>
              </a:spcAft>
              <a:buClr>
                <a:srgbClr val="9C9C9C"/>
              </a:buClr>
              <a:buSzPts val="2000"/>
              <a:buNone/>
              <a:defRPr>
                <a:solidFill>
                  <a:srgbClr val="9C9C9C"/>
                </a:solidFill>
              </a:defRPr>
            </a:lvl8pPr>
            <a:lvl9pPr lvl="8" algn="ctr">
              <a:lnSpc>
                <a:spcPct val="115000"/>
              </a:lnSpc>
              <a:spcBef>
                <a:spcPts val="1200"/>
              </a:spcBef>
              <a:spcAft>
                <a:spcPts val="1200"/>
              </a:spcAft>
              <a:buClr>
                <a:srgbClr val="9C9C9C"/>
              </a:buClr>
              <a:buSzPts val="2000"/>
              <a:buNone/>
              <a:defRPr>
                <a:solidFill>
                  <a:srgbClr val="9C9C9C"/>
                </a:solidFill>
              </a:defRPr>
            </a:lvl9pPr>
          </a:lstStyle>
          <a:p>
            <a:endParaRPr/>
          </a:p>
        </p:txBody>
      </p:sp>
      <p:sp>
        <p:nvSpPr>
          <p:cNvPr id="173" name="Google Shape;173;p39"/>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7F7F7F"/>
                </a:solidFill>
                <a:latin typeface="Arial"/>
                <a:ea typeface="Arial"/>
                <a:cs typeface="Arial"/>
                <a:sym typeface="Arial"/>
              </a:rPr>
              <a:t> </a:t>
            </a:r>
            <a:fld id="{00000000-1234-1234-1234-123412341234}" type="slidenum">
              <a:rPr lang="en" sz="1000" b="1" i="0" u="none" strike="noStrike" cap="none">
                <a:solidFill>
                  <a:srgbClr val="7F7F7F"/>
                </a:solidFill>
                <a:latin typeface="Arial"/>
                <a:ea typeface="Arial"/>
                <a:cs typeface="Arial"/>
                <a:sym typeface="Arial"/>
              </a:rPr>
              <a:t>‹#›</a:t>
            </a:fld>
            <a:endParaRPr sz="1000" b="1" i="0" u="none" strike="noStrike" cap="none">
              <a:solidFill>
                <a:srgbClr val="7F7F7F"/>
              </a:solidFill>
              <a:latin typeface="Arial"/>
              <a:ea typeface="Arial"/>
              <a:cs typeface="Arial"/>
              <a:sym typeface="Arial"/>
            </a:endParaRPr>
          </a:p>
        </p:txBody>
      </p:sp>
      <p:pic>
        <p:nvPicPr>
          <p:cNvPr id="174" name="Google Shape;174;p39" descr="Text&#10;&#10;Description automatically generated"/>
          <p:cNvPicPr preferRelativeResize="0"/>
          <p:nvPr/>
        </p:nvPicPr>
        <p:blipFill rotWithShape="1">
          <a:blip r:embed="rId2">
            <a:alphaModFix/>
          </a:blip>
          <a:srcRect/>
          <a:stretch/>
        </p:blipFill>
        <p:spPr>
          <a:xfrm>
            <a:off x="103188" y="4639963"/>
            <a:ext cx="2089944" cy="478248"/>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Quote Gray">
  <p:cSld name="Quote Gray">
    <p:bg>
      <p:bgPr>
        <a:solidFill>
          <a:schemeClr val="dk1"/>
        </a:solidFill>
        <a:effectLst/>
      </p:bgPr>
    </p:bg>
    <p:spTree>
      <p:nvGrpSpPr>
        <p:cNvPr id="1" name="Shape 175"/>
        <p:cNvGrpSpPr/>
        <p:nvPr/>
      </p:nvGrpSpPr>
      <p:grpSpPr>
        <a:xfrm>
          <a:off x="0" y="0"/>
          <a:ext cx="0" cy="0"/>
          <a:chOff x="0" y="0"/>
          <a:chExt cx="0" cy="0"/>
        </a:xfrm>
      </p:grpSpPr>
      <p:sp>
        <p:nvSpPr>
          <p:cNvPr id="176" name="Google Shape;176;p40"/>
          <p:cNvSpPr/>
          <p:nvPr/>
        </p:nvSpPr>
        <p:spPr>
          <a:xfrm>
            <a:off x="0" y="0"/>
            <a:ext cx="8458200" cy="5143500"/>
          </a:xfrm>
          <a:prstGeom prst="homePlate">
            <a:avLst>
              <a:gd name="adj" fmla="val 20935"/>
            </a:avLst>
          </a:prstGeom>
          <a:solidFill>
            <a:srgbClr val="5656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7" name="Google Shape;177;p40"/>
          <p:cNvSpPr/>
          <p:nvPr/>
        </p:nvSpPr>
        <p:spPr>
          <a:xfrm>
            <a:off x="0" y="0"/>
            <a:ext cx="7289700" cy="5143500"/>
          </a:xfrm>
          <a:prstGeom prst="homePlate">
            <a:avLst>
              <a:gd name="adj" fmla="val 20935"/>
            </a:avLst>
          </a:prstGeom>
          <a:solidFill>
            <a:srgbClr val="4C4C4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8" name="Google Shape;178;p40"/>
          <p:cNvSpPr txBox="1">
            <a:spLocks noGrp="1"/>
          </p:cNvSpPr>
          <p:nvPr>
            <p:ph type="body" idx="1"/>
          </p:nvPr>
        </p:nvSpPr>
        <p:spPr>
          <a:xfrm>
            <a:off x="685800" y="1371600"/>
            <a:ext cx="7772400" cy="2400300"/>
          </a:xfrm>
          <a:prstGeom prst="rect">
            <a:avLst/>
          </a:prstGeom>
          <a:noFill/>
          <a:ln>
            <a:noFill/>
          </a:ln>
        </p:spPr>
        <p:txBody>
          <a:bodyPr spcFirstLastPara="1" wrap="square" lIns="0" tIns="0" rIns="0" bIns="0" anchor="ctr" anchorCtr="0">
            <a:noAutofit/>
          </a:bodyPr>
          <a:lstStyle>
            <a:lvl1pPr marL="457200" lvl="0" indent="-228600" algn="ctr">
              <a:lnSpc>
                <a:spcPct val="115000"/>
              </a:lnSpc>
              <a:spcBef>
                <a:spcPts val="0"/>
              </a:spcBef>
              <a:spcAft>
                <a:spcPts val="0"/>
              </a:spcAft>
              <a:buSzPts val="2400"/>
              <a:buNone/>
              <a:defRPr sz="2400" b="0" i="1">
                <a:solidFill>
                  <a:srgbClr val="FFFFFF"/>
                </a:solidFill>
                <a:latin typeface="Arial"/>
                <a:ea typeface="Arial"/>
                <a:cs typeface="Arial"/>
                <a:sym typeface="Arial"/>
              </a:defRPr>
            </a:lvl1pPr>
            <a:lvl2pPr marL="914400" lvl="1" indent="-342900" algn="l">
              <a:lnSpc>
                <a:spcPct val="115000"/>
              </a:lnSpc>
              <a:spcBef>
                <a:spcPts val="0"/>
              </a:spcBef>
              <a:spcAft>
                <a:spcPts val="0"/>
              </a:spcAft>
              <a:buSzPts val="1800"/>
              <a:buChar char="○"/>
              <a:defRPr/>
            </a:lvl2pPr>
            <a:lvl3pPr marL="1371600" lvl="2" indent="-342900" algn="l">
              <a:lnSpc>
                <a:spcPct val="115000"/>
              </a:lnSpc>
              <a:spcBef>
                <a:spcPts val="1000"/>
              </a:spcBef>
              <a:spcAft>
                <a:spcPts val="0"/>
              </a:spcAft>
              <a:buSzPts val="1800"/>
              <a:buChar char="■"/>
              <a:defRPr/>
            </a:lvl3pPr>
            <a:lvl4pPr marL="1828800" lvl="3" indent="-342900" algn="l">
              <a:lnSpc>
                <a:spcPct val="115000"/>
              </a:lnSpc>
              <a:spcBef>
                <a:spcPts val="1000"/>
              </a:spcBef>
              <a:spcAft>
                <a:spcPts val="0"/>
              </a:spcAft>
              <a:buSzPts val="1800"/>
              <a:buChar char="●"/>
              <a:defRPr/>
            </a:lvl4pPr>
            <a:lvl5pPr marL="2286000" lvl="4" indent="-342900" algn="l">
              <a:lnSpc>
                <a:spcPct val="115000"/>
              </a:lnSpc>
              <a:spcBef>
                <a:spcPts val="1000"/>
              </a:spcBef>
              <a:spcAft>
                <a:spcPts val="0"/>
              </a:spcAft>
              <a:buSzPts val="1800"/>
              <a:buChar char="○"/>
              <a:defRPr/>
            </a:lvl5pPr>
            <a:lvl6pPr marL="2743200" lvl="5" indent="-342900" algn="l">
              <a:lnSpc>
                <a:spcPct val="115000"/>
              </a:lnSpc>
              <a:spcBef>
                <a:spcPts val="1000"/>
              </a:spcBef>
              <a:spcAft>
                <a:spcPts val="0"/>
              </a:spcAft>
              <a:buClr>
                <a:schemeClr val="dk1"/>
              </a:buClr>
              <a:buSzPts val="1800"/>
              <a:buChar char="■"/>
              <a:defRPr/>
            </a:lvl6pPr>
            <a:lvl7pPr marL="3200400" lvl="6" indent="-342900" algn="l">
              <a:lnSpc>
                <a:spcPct val="115000"/>
              </a:lnSpc>
              <a:spcBef>
                <a:spcPts val="1200"/>
              </a:spcBef>
              <a:spcAft>
                <a:spcPts val="0"/>
              </a:spcAft>
              <a:buClr>
                <a:schemeClr val="dk1"/>
              </a:buClr>
              <a:buSzPts val="1800"/>
              <a:buChar char="●"/>
              <a:defRPr/>
            </a:lvl7pPr>
            <a:lvl8pPr marL="3657600" lvl="7" indent="-342900" algn="l">
              <a:lnSpc>
                <a:spcPct val="115000"/>
              </a:lnSpc>
              <a:spcBef>
                <a:spcPts val="1200"/>
              </a:spcBef>
              <a:spcAft>
                <a:spcPts val="0"/>
              </a:spcAft>
              <a:buClr>
                <a:schemeClr val="dk1"/>
              </a:buClr>
              <a:buSzPts val="1800"/>
              <a:buChar char="○"/>
              <a:defRPr/>
            </a:lvl8pPr>
            <a:lvl9pPr marL="4114800" lvl="8" indent="-342900" algn="l">
              <a:lnSpc>
                <a:spcPct val="115000"/>
              </a:lnSpc>
              <a:spcBef>
                <a:spcPts val="1200"/>
              </a:spcBef>
              <a:spcAft>
                <a:spcPts val="1200"/>
              </a:spcAft>
              <a:buClr>
                <a:schemeClr val="dk1"/>
              </a:buClr>
              <a:buSzPts val="1800"/>
              <a:buChar char="■"/>
              <a:defRPr/>
            </a:lvl9pPr>
          </a:lstStyle>
          <a:p>
            <a:endParaRPr/>
          </a:p>
        </p:txBody>
      </p:sp>
      <p:sp>
        <p:nvSpPr>
          <p:cNvPr id="179" name="Google Shape;179;p40"/>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FFFFFF"/>
                </a:solidFill>
                <a:latin typeface="Arial"/>
                <a:ea typeface="Arial"/>
                <a:cs typeface="Arial"/>
                <a:sym typeface="Arial"/>
              </a:rPr>
              <a:t> </a:t>
            </a:r>
            <a:fld id="{00000000-1234-1234-1234-123412341234}" type="slidenum">
              <a:rPr lang="en" sz="1000" b="1" i="0" u="none" strike="noStrike" cap="none">
                <a:solidFill>
                  <a:srgbClr val="FFFFFF"/>
                </a:solidFill>
                <a:latin typeface="Arial"/>
                <a:ea typeface="Arial"/>
                <a:cs typeface="Arial"/>
                <a:sym typeface="Arial"/>
              </a:rPr>
              <a:t>‹#›</a:t>
            </a:fld>
            <a:endParaRPr sz="1000" b="1" i="0" u="none" strike="noStrike" cap="none">
              <a:solidFill>
                <a:srgbClr val="FFFFFF"/>
              </a:solidFill>
              <a:latin typeface="Arial"/>
              <a:ea typeface="Arial"/>
              <a:cs typeface="Arial"/>
              <a:sym typeface="Arial"/>
            </a:endParaRPr>
          </a:p>
        </p:txBody>
      </p:sp>
      <p:pic>
        <p:nvPicPr>
          <p:cNvPr id="180" name="Google Shape;180;p40" descr="Text&#10;&#10;Description automatically generated"/>
          <p:cNvPicPr preferRelativeResize="0"/>
          <p:nvPr/>
        </p:nvPicPr>
        <p:blipFill rotWithShape="1">
          <a:blip r:embed="rId2">
            <a:alphaModFix/>
          </a:blip>
          <a:srcRect/>
          <a:stretch/>
        </p:blipFill>
        <p:spPr>
          <a:xfrm>
            <a:off x="103188" y="4639963"/>
            <a:ext cx="2089944" cy="478248"/>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ingle Graphic — Footer">
  <p:cSld name="Single Graphic — Footer">
    <p:spTree>
      <p:nvGrpSpPr>
        <p:cNvPr id="1" name="Shape 181"/>
        <p:cNvGrpSpPr/>
        <p:nvPr/>
      </p:nvGrpSpPr>
      <p:grpSpPr>
        <a:xfrm>
          <a:off x="0" y="0"/>
          <a:ext cx="0" cy="0"/>
          <a:chOff x="0" y="0"/>
          <a:chExt cx="0" cy="0"/>
        </a:xfrm>
      </p:grpSpPr>
      <p:sp>
        <p:nvSpPr>
          <p:cNvPr id="182" name="Google Shape;182;p41"/>
          <p:cNvSpPr txBox="1">
            <a:spLocks noGrp="1"/>
          </p:cNvSpPr>
          <p:nvPr>
            <p:ph type="title"/>
          </p:nvPr>
        </p:nvSpPr>
        <p:spPr>
          <a:xfrm>
            <a:off x="493776" y="311658"/>
            <a:ext cx="8165700" cy="317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400">
                <a:solidFill>
                  <a:srgbClr val="123E57"/>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3" name="Google Shape;183;p41"/>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7F7F7F"/>
                </a:solidFill>
                <a:latin typeface="Arial"/>
                <a:ea typeface="Arial"/>
                <a:cs typeface="Arial"/>
                <a:sym typeface="Arial"/>
              </a:rPr>
              <a:t> </a:t>
            </a:r>
            <a:fld id="{00000000-1234-1234-1234-123412341234}" type="slidenum">
              <a:rPr lang="en" sz="1000" b="1" i="0" u="none" strike="noStrike" cap="none">
                <a:solidFill>
                  <a:srgbClr val="7F7F7F"/>
                </a:solidFill>
                <a:latin typeface="Arial"/>
                <a:ea typeface="Arial"/>
                <a:cs typeface="Arial"/>
                <a:sym typeface="Arial"/>
              </a:rPr>
              <a:t>‹#›</a:t>
            </a:fld>
            <a:endParaRPr sz="1000" b="1" i="0" u="none" strike="noStrike" cap="none">
              <a:solidFill>
                <a:srgbClr val="7F7F7F"/>
              </a:solidFill>
              <a:latin typeface="Arial"/>
              <a:ea typeface="Arial"/>
              <a:cs typeface="Arial"/>
              <a:sym typeface="Arial"/>
            </a:endParaRPr>
          </a:p>
        </p:txBody>
      </p:sp>
      <p:pic>
        <p:nvPicPr>
          <p:cNvPr id="184" name="Google Shape;184;p41" descr="Text&#10;&#10;Description automatically generated"/>
          <p:cNvPicPr preferRelativeResize="0"/>
          <p:nvPr/>
        </p:nvPicPr>
        <p:blipFill rotWithShape="1">
          <a:blip r:embed="rId2">
            <a:alphaModFix/>
          </a:blip>
          <a:srcRect/>
          <a:stretch/>
        </p:blipFill>
        <p:spPr>
          <a:xfrm>
            <a:off x="91945" y="4633091"/>
            <a:ext cx="2151191" cy="492264"/>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Gray Section Break">
  <p:cSld name="Gray Section Break">
    <p:bg>
      <p:bgPr>
        <a:solidFill>
          <a:schemeClr val="dk1"/>
        </a:solidFill>
        <a:effectLst/>
      </p:bgPr>
    </p:bg>
    <p:spTree>
      <p:nvGrpSpPr>
        <p:cNvPr id="1" name="Shape 185"/>
        <p:cNvGrpSpPr/>
        <p:nvPr/>
      </p:nvGrpSpPr>
      <p:grpSpPr>
        <a:xfrm>
          <a:off x="0" y="0"/>
          <a:ext cx="0" cy="0"/>
          <a:chOff x="0" y="0"/>
          <a:chExt cx="0" cy="0"/>
        </a:xfrm>
      </p:grpSpPr>
      <p:sp>
        <p:nvSpPr>
          <p:cNvPr id="186" name="Google Shape;186;p42"/>
          <p:cNvSpPr/>
          <p:nvPr/>
        </p:nvSpPr>
        <p:spPr>
          <a:xfrm>
            <a:off x="1" y="0"/>
            <a:ext cx="8458200" cy="5143500"/>
          </a:xfrm>
          <a:prstGeom prst="homePlate">
            <a:avLst>
              <a:gd name="adj" fmla="val 20935"/>
            </a:avLst>
          </a:prstGeom>
          <a:solidFill>
            <a:srgbClr val="5656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7" name="Google Shape;187;p42"/>
          <p:cNvSpPr/>
          <p:nvPr/>
        </p:nvSpPr>
        <p:spPr>
          <a:xfrm>
            <a:off x="1" y="0"/>
            <a:ext cx="7289700" cy="5143500"/>
          </a:xfrm>
          <a:prstGeom prst="homePlate">
            <a:avLst>
              <a:gd name="adj" fmla="val 20935"/>
            </a:avLst>
          </a:prstGeom>
          <a:solidFill>
            <a:srgbClr val="4C4C4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8" name="Google Shape;188;p42"/>
          <p:cNvSpPr txBox="1">
            <a:spLocks noGrp="1"/>
          </p:cNvSpPr>
          <p:nvPr>
            <p:ph type="ctrTitle"/>
          </p:nvPr>
        </p:nvSpPr>
        <p:spPr>
          <a:xfrm>
            <a:off x="3429000" y="1817370"/>
            <a:ext cx="5029200" cy="1371600"/>
          </a:xfrm>
          <a:prstGeom prst="rect">
            <a:avLst/>
          </a:prstGeom>
          <a:noFill/>
          <a:ln>
            <a:noFill/>
          </a:ln>
        </p:spPr>
        <p:txBody>
          <a:bodyPr spcFirstLastPara="1" wrap="square" lIns="0" tIns="0" rIns="0" bIns="0" anchor="b" anchorCtr="0">
            <a:noAutofit/>
          </a:bodyPr>
          <a:lstStyle>
            <a:lvl1pPr lvl="0" algn="r">
              <a:lnSpc>
                <a:spcPct val="100000"/>
              </a:lnSpc>
              <a:spcBef>
                <a:spcPts val="0"/>
              </a:spcBef>
              <a:spcAft>
                <a:spcPts val="0"/>
              </a:spcAft>
              <a:buSzPts val="2800"/>
              <a:buNone/>
              <a:defRPr sz="2800">
                <a:solidFill>
                  <a:schemeClr val="lt1"/>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9" name="Google Shape;189;p42"/>
          <p:cNvSpPr txBox="1">
            <a:spLocks noGrp="1"/>
          </p:cNvSpPr>
          <p:nvPr>
            <p:ph type="subTitle" idx="1"/>
          </p:nvPr>
        </p:nvSpPr>
        <p:spPr>
          <a:xfrm>
            <a:off x="3428999" y="3257550"/>
            <a:ext cx="5022900" cy="514500"/>
          </a:xfrm>
          <a:prstGeom prst="rect">
            <a:avLst/>
          </a:prstGeom>
          <a:noFill/>
          <a:ln>
            <a:noFill/>
          </a:ln>
        </p:spPr>
        <p:txBody>
          <a:bodyPr spcFirstLastPara="1" wrap="square" lIns="0" tIns="0" rIns="0" bIns="0" anchor="t" anchorCtr="0">
            <a:noAutofit/>
          </a:bodyPr>
          <a:lstStyle>
            <a:lvl1pPr lvl="0" algn="r">
              <a:lnSpc>
                <a:spcPct val="115000"/>
              </a:lnSpc>
              <a:spcBef>
                <a:spcPts val="0"/>
              </a:spcBef>
              <a:spcAft>
                <a:spcPts val="0"/>
              </a:spcAft>
              <a:buSzPts val="1400"/>
              <a:buNone/>
              <a:defRPr sz="1400" b="0" i="1">
                <a:solidFill>
                  <a:srgbClr val="FFFFFF"/>
                </a:solidFill>
                <a:latin typeface="Arial"/>
                <a:ea typeface="Arial"/>
                <a:cs typeface="Arial"/>
                <a:sym typeface="Arial"/>
              </a:defRPr>
            </a:lvl1pPr>
            <a:lvl2pPr lvl="1" algn="ctr">
              <a:lnSpc>
                <a:spcPct val="115000"/>
              </a:lnSpc>
              <a:spcBef>
                <a:spcPts val="1000"/>
              </a:spcBef>
              <a:spcAft>
                <a:spcPts val="0"/>
              </a:spcAft>
              <a:buSzPts val="1900"/>
              <a:buNone/>
              <a:defRPr>
                <a:solidFill>
                  <a:srgbClr val="9C9C9C"/>
                </a:solidFill>
              </a:defRPr>
            </a:lvl2pPr>
            <a:lvl3pPr lvl="2" algn="ctr">
              <a:lnSpc>
                <a:spcPct val="115000"/>
              </a:lnSpc>
              <a:spcBef>
                <a:spcPts val="1000"/>
              </a:spcBef>
              <a:spcAft>
                <a:spcPts val="0"/>
              </a:spcAft>
              <a:buSzPts val="1800"/>
              <a:buNone/>
              <a:defRPr>
                <a:solidFill>
                  <a:srgbClr val="9C9C9C"/>
                </a:solidFill>
              </a:defRPr>
            </a:lvl3pPr>
            <a:lvl4pPr lvl="3" algn="ctr">
              <a:lnSpc>
                <a:spcPct val="115000"/>
              </a:lnSpc>
              <a:spcBef>
                <a:spcPts val="1000"/>
              </a:spcBef>
              <a:spcAft>
                <a:spcPts val="0"/>
              </a:spcAft>
              <a:buSzPts val="1700"/>
              <a:buNone/>
              <a:defRPr>
                <a:solidFill>
                  <a:srgbClr val="9C9C9C"/>
                </a:solidFill>
              </a:defRPr>
            </a:lvl4pPr>
            <a:lvl5pPr lvl="4" algn="ctr">
              <a:lnSpc>
                <a:spcPct val="115000"/>
              </a:lnSpc>
              <a:spcBef>
                <a:spcPts val="1000"/>
              </a:spcBef>
              <a:spcAft>
                <a:spcPts val="0"/>
              </a:spcAft>
              <a:buSzPts val="1600"/>
              <a:buNone/>
              <a:defRPr>
                <a:solidFill>
                  <a:srgbClr val="9C9C9C"/>
                </a:solidFill>
              </a:defRPr>
            </a:lvl5pPr>
            <a:lvl6pPr lvl="5" algn="ctr">
              <a:lnSpc>
                <a:spcPct val="115000"/>
              </a:lnSpc>
              <a:spcBef>
                <a:spcPts val="1000"/>
              </a:spcBef>
              <a:spcAft>
                <a:spcPts val="0"/>
              </a:spcAft>
              <a:buClr>
                <a:srgbClr val="9C9C9C"/>
              </a:buClr>
              <a:buSzPts val="2000"/>
              <a:buNone/>
              <a:defRPr>
                <a:solidFill>
                  <a:srgbClr val="9C9C9C"/>
                </a:solidFill>
              </a:defRPr>
            </a:lvl6pPr>
            <a:lvl7pPr lvl="6" algn="ctr">
              <a:lnSpc>
                <a:spcPct val="115000"/>
              </a:lnSpc>
              <a:spcBef>
                <a:spcPts val="1200"/>
              </a:spcBef>
              <a:spcAft>
                <a:spcPts val="0"/>
              </a:spcAft>
              <a:buClr>
                <a:srgbClr val="9C9C9C"/>
              </a:buClr>
              <a:buSzPts val="2000"/>
              <a:buNone/>
              <a:defRPr>
                <a:solidFill>
                  <a:srgbClr val="9C9C9C"/>
                </a:solidFill>
              </a:defRPr>
            </a:lvl7pPr>
            <a:lvl8pPr lvl="7" algn="ctr">
              <a:lnSpc>
                <a:spcPct val="115000"/>
              </a:lnSpc>
              <a:spcBef>
                <a:spcPts val="1200"/>
              </a:spcBef>
              <a:spcAft>
                <a:spcPts val="0"/>
              </a:spcAft>
              <a:buClr>
                <a:srgbClr val="9C9C9C"/>
              </a:buClr>
              <a:buSzPts val="2000"/>
              <a:buNone/>
              <a:defRPr>
                <a:solidFill>
                  <a:srgbClr val="9C9C9C"/>
                </a:solidFill>
              </a:defRPr>
            </a:lvl8pPr>
            <a:lvl9pPr lvl="8" algn="ctr">
              <a:lnSpc>
                <a:spcPct val="115000"/>
              </a:lnSpc>
              <a:spcBef>
                <a:spcPts val="1200"/>
              </a:spcBef>
              <a:spcAft>
                <a:spcPts val="1200"/>
              </a:spcAft>
              <a:buClr>
                <a:srgbClr val="9C9C9C"/>
              </a:buClr>
              <a:buSzPts val="2000"/>
              <a:buNone/>
              <a:defRPr>
                <a:solidFill>
                  <a:srgbClr val="9C9C9C"/>
                </a:solidFill>
              </a:defRPr>
            </a:lvl9pPr>
          </a:lstStyle>
          <a:p>
            <a:endParaRPr/>
          </a:p>
        </p:txBody>
      </p:sp>
      <p:sp>
        <p:nvSpPr>
          <p:cNvPr id="190" name="Google Shape;190;p42"/>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FFFFFF"/>
                </a:solidFill>
                <a:latin typeface="Arial"/>
                <a:ea typeface="Arial"/>
                <a:cs typeface="Arial"/>
                <a:sym typeface="Arial"/>
              </a:rPr>
              <a:t> </a:t>
            </a:r>
            <a:fld id="{00000000-1234-1234-1234-123412341234}" type="slidenum">
              <a:rPr lang="en" sz="1000" b="1" i="0" u="none" strike="noStrike" cap="none">
                <a:solidFill>
                  <a:srgbClr val="FFFFFF"/>
                </a:solidFill>
                <a:latin typeface="Arial"/>
                <a:ea typeface="Arial"/>
                <a:cs typeface="Arial"/>
                <a:sym typeface="Arial"/>
              </a:rPr>
              <a:t>‹#›</a:t>
            </a:fld>
            <a:endParaRPr sz="1000" b="1" i="0" u="none" strike="noStrike" cap="none">
              <a:solidFill>
                <a:srgbClr val="FFFFFF"/>
              </a:solidFill>
              <a:latin typeface="Arial"/>
              <a:ea typeface="Arial"/>
              <a:cs typeface="Arial"/>
              <a:sym typeface="Arial"/>
            </a:endParaRPr>
          </a:p>
        </p:txBody>
      </p:sp>
      <p:pic>
        <p:nvPicPr>
          <p:cNvPr id="191" name="Google Shape;191;p42" descr="Text&#10;&#10;Description automatically generated"/>
          <p:cNvPicPr preferRelativeResize="0"/>
          <p:nvPr/>
        </p:nvPicPr>
        <p:blipFill rotWithShape="1">
          <a:blip r:embed="rId2">
            <a:alphaModFix/>
          </a:blip>
          <a:srcRect/>
          <a:stretch/>
        </p:blipFill>
        <p:spPr>
          <a:xfrm>
            <a:off x="103188" y="4639963"/>
            <a:ext cx="2089944" cy="478248"/>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lumn Left — Footer">
  <p:cSld name="Column Left — Footer">
    <p:spTree>
      <p:nvGrpSpPr>
        <p:cNvPr id="1" name="Shape 192"/>
        <p:cNvGrpSpPr/>
        <p:nvPr/>
      </p:nvGrpSpPr>
      <p:grpSpPr>
        <a:xfrm>
          <a:off x="0" y="0"/>
          <a:ext cx="0" cy="0"/>
          <a:chOff x="0" y="0"/>
          <a:chExt cx="0" cy="0"/>
        </a:xfrm>
      </p:grpSpPr>
      <p:sp>
        <p:nvSpPr>
          <p:cNvPr id="193" name="Google Shape;193;p43"/>
          <p:cNvSpPr txBox="1">
            <a:spLocks noGrp="1"/>
          </p:cNvSpPr>
          <p:nvPr>
            <p:ph type="title"/>
          </p:nvPr>
        </p:nvSpPr>
        <p:spPr>
          <a:xfrm>
            <a:off x="493776" y="311658"/>
            <a:ext cx="8165700" cy="317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400">
                <a:solidFill>
                  <a:srgbClr val="123E57"/>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4" name="Google Shape;194;p43"/>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7F7F7F"/>
                </a:solidFill>
                <a:latin typeface="Arial"/>
                <a:ea typeface="Arial"/>
                <a:cs typeface="Arial"/>
                <a:sym typeface="Arial"/>
              </a:rPr>
              <a:t> </a:t>
            </a:r>
            <a:fld id="{00000000-1234-1234-1234-123412341234}" type="slidenum">
              <a:rPr lang="en" sz="1000" b="1" i="0" u="none" strike="noStrike" cap="none">
                <a:solidFill>
                  <a:srgbClr val="7F7F7F"/>
                </a:solidFill>
                <a:latin typeface="Arial"/>
                <a:ea typeface="Arial"/>
                <a:cs typeface="Arial"/>
                <a:sym typeface="Arial"/>
              </a:rPr>
              <a:t>‹#›</a:t>
            </a:fld>
            <a:endParaRPr sz="1000" b="1" i="0" u="none" strike="noStrike" cap="none">
              <a:solidFill>
                <a:srgbClr val="7F7F7F"/>
              </a:solidFill>
              <a:latin typeface="Arial"/>
              <a:ea typeface="Arial"/>
              <a:cs typeface="Arial"/>
              <a:sym typeface="Arial"/>
            </a:endParaRPr>
          </a:p>
        </p:txBody>
      </p:sp>
      <p:sp>
        <p:nvSpPr>
          <p:cNvPr id="195" name="Google Shape;195;p43"/>
          <p:cNvSpPr txBox="1">
            <a:spLocks noGrp="1"/>
          </p:cNvSpPr>
          <p:nvPr>
            <p:ph type="body" idx="1"/>
          </p:nvPr>
        </p:nvSpPr>
        <p:spPr>
          <a:xfrm>
            <a:off x="493776" y="1069975"/>
            <a:ext cx="4108500" cy="3600600"/>
          </a:xfrm>
          <a:prstGeom prst="rect">
            <a:avLst/>
          </a:prstGeom>
          <a:noFill/>
          <a:ln>
            <a:noFill/>
          </a:ln>
        </p:spPr>
        <p:txBody>
          <a:bodyPr spcFirstLastPara="1" wrap="square" lIns="0" tIns="0" rIns="0" bIns="0" anchor="t" anchorCtr="0">
            <a:normAutofit/>
          </a:bodyPr>
          <a:lstStyle>
            <a:lvl1pPr marL="457200" lvl="0" indent="-342900" algn="l">
              <a:lnSpc>
                <a:spcPct val="115000"/>
              </a:lnSpc>
              <a:spcBef>
                <a:spcPts val="0"/>
              </a:spcBef>
              <a:spcAft>
                <a:spcPts val="0"/>
              </a:spcAft>
              <a:buSzPts val="1800"/>
              <a:buChar char="●"/>
              <a:defRPr/>
            </a:lvl1pPr>
            <a:lvl2pPr marL="914400" lvl="1" indent="-342900" algn="l">
              <a:lnSpc>
                <a:spcPct val="115000"/>
              </a:lnSpc>
              <a:spcBef>
                <a:spcPts val="1000"/>
              </a:spcBef>
              <a:spcAft>
                <a:spcPts val="0"/>
              </a:spcAft>
              <a:buSzPts val="1800"/>
              <a:buChar char="○"/>
              <a:defRPr/>
            </a:lvl2pPr>
            <a:lvl3pPr marL="1371600" lvl="2" indent="-342900" algn="l">
              <a:lnSpc>
                <a:spcPct val="115000"/>
              </a:lnSpc>
              <a:spcBef>
                <a:spcPts val="1000"/>
              </a:spcBef>
              <a:spcAft>
                <a:spcPts val="0"/>
              </a:spcAft>
              <a:buSzPts val="1800"/>
              <a:buChar char="■"/>
              <a:defRPr/>
            </a:lvl3pPr>
            <a:lvl4pPr marL="1828800" lvl="3" indent="-342900" algn="l">
              <a:lnSpc>
                <a:spcPct val="115000"/>
              </a:lnSpc>
              <a:spcBef>
                <a:spcPts val="1000"/>
              </a:spcBef>
              <a:spcAft>
                <a:spcPts val="0"/>
              </a:spcAft>
              <a:buSzPts val="1800"/>
              <a:buChar char="●"/>
              <a:defRPr/>
            </a:lvl4pPr>
            <a:lvl5pPr marL="2286000" lvl="4" indent="-342900" algn="l">
              <a:lnSpc>
                <a:spcPct val="115000"/>
              </a:lnSpc>
              <a:spcBef>
                <a:spcPts val="1000"/>
              </a:spcBef>
              <a:spcAft>
                <a:spcPts val="0"/>
              </a:spcAft>
              <a:buSzPts val="1800"/>
              <a:buChar char="○"/>
              <a:defRPr/>
            </a:lvl5pPr>
            <a:lvl6pPr marL="2743200" lvl="5" indent="-342900" algn="l">
              <a:lnSpc>
                <a:spcPct val="115000"/>
              </a:lnSpc>
              <a:spcBef>
                <a:spcPts val="1000"/>
              </a:spcBef>
              <a:spcAft>
                <a:spcPts val="0"/>
              </a:spcAft>
              <a:buClr>
                <a:schemeClr val="dk1"/>
              </a:buClr>
              <a:buSzPts val="1800"/>
              <a:buChar char="■"/>
              <a:defRPr/>
            </a:lvl6pPr>
            <a:lvl7pPr marL="3200400" lvl="6" indent="-342900" algn="l">
              <a:lnSpc>
                <a:spcPct val="115000"/>
              </a:lnSpc>
              <a:spcBef>
                <a:spcPts val="1200"/>
              </a:spcBef>
              <a:spcAft>
                <a:spcPts val="0"/>
              </a:spcAft>
              <a:buClr>
                <a:schemeClr val="dk1"/>
              </a:buClr>
              <a:buSzPts val="1800"/>
              <a:buChar char="●"/>
              <a:defRPr/>
            </a:lvl7pPr>
            <a:lvl8pPr marL="3657600" lvl="7" indent="-342900" algn="l">
              <a:lnSpc>
                <a:spcPct val="115000"/>
              </a:lnSpc>
              <a:spcBef>
                <a:spcPts val="1200"/>
              </a:spcBef>
              <a:spcAft>
                <a:spcPts val="0"/>
              </a:spcAft>
              <a:buClr>
                <a:schemeClr val="dk1"/>
              </a:buClr>
              <a:buSzPts val="1800"/>
              <a:buChar char="○"/>
              <a:defRPr/>
            </a:lvl8pPr>
            <a:lvl9pPr marL="4114800" lvl="8" indent="-342900" algn="l">
              <a:lnSpc>
                <a:spcPct val="115000"/>
              </a:lnSpc>
              <a:spcBef>
                <a:spcPts val="1200"/>
              </a:spcBef>
              <a:spcAft>
                <a:spcPts val="1200"/>
              </a:spcAft>
              <a:buClr>
                <a:schemeClr val="dk1"/>
              </a:buClr>
              <a:buSzPts val="1800"/>
              <a:buChar char="■"/>
              <a:defRPr/>
            </a:lvl9pPr>
          </a:lstStyle>
          <a:p>
            <a:endParaRPr/>
          </a:p>
        </p:txBody>
      </p:sp>
      <p:sp>
        <p:nvSpPr>
          <p:cNvPr id="196" name="Google Shape;196;p43"/>
          <p:cNvSpPr txBox="1">
            <a:spLocks noGrp="1"/>
          </p:cNvSpPr>
          <p:nvPr>
            <p:ph type="body" idx="2"/>
          </p:nvPr>
        </p:nvSpPr>
        <p:spPr>
          <a:xfrm>
            <a:off x="4762055" y="1069975"/>
            <a:ext cx="3897300" cy="3600600"/>
          </a:xfrm>
          <a:prstGeom prst="rect">
            <a:avLst/>
          </a:prstGeom>
          <a:noFill/>
          <a:ln>
            <a:noFill/>
          </a:ln>
        </p:spPr>
        <p:txBody>
          <a:bodyPr spcFirstLastPara="1" wrap="square" lIns="0" tIns="0" rIns="0" bIns="0" anchor="ctr" anchorCtr="0">
            <a:normAutofit/>
          </a:bodyPr>
          <a:lstStyle>
            <a:lvl1pPr marL="457200" lvl="0" indent="-228600" algn="ctr">
              <a:lnSpc>
                <a:spcPct val="115000"/>
              </a:lnSpc>
              <a:spcBef>
                <a:spcPts val="0"/>
              </a:spcBef>
              <a:spcAft>
                <a:spcPts val="0"/>
              </a:spcAft>
              <a:buSzPts val="2000"/>
              <a:buFont typeface="Arial"/>
              <a:buNone/>
              <a:defRPr/>
            </a:lvl1pPr>
            <a:lvl2pPr marL="914400" lvl="1" indent="-342900" algn="l">
              <a:lnSpc>
                <a:spcPct val="115000"/>
              </a:lnSpc>
              <a:spcBef>
                <a:spcPts val="1000"/>
              </a:spcBef>
              <a:spcAft>
                <a:spcPts val="0"/>
              </a:spcAft>
              <a:buSzPts val="1800"/>
              <a:buChar char="○"/>
              <a:defRPr/>
            </a:lvl2pPr>
            <a:lvl3pPr marL="1371600" lvl="2" indent="-342900" algn="l">
              <a:lnSpc>
                <a:spcPct val="115000"/>
              </a:lnSpc>
              <a:spcBef>
                <a:spcPts val="1000"/>
              </a:spcBef>
              <a:spcAft>
                <a:spcPts val="0"/>
              </a:spcAft>
              <a:buSzPts val="1800"/>
              <a:buChar char="■"/>
              <a:defRPr/>
            </a:lvl3pPr>
            <a:lvl4pPr marL="1828800" lvl="3" indent="-342900" algn="l">
              <a:lnSpc>
                <a:spcPct val="115000"/>
              </a:lnSpc>
              <a:spcBef>
                <a:spcPts val="1000"/>
              </a:spcBef>
              <a:spcAft>
                <a:spcPts val="0"/>
              </a:spcAft>
              <a:buSzPts val="1800"/>
              <a:buChar char="●"/>
              <a:defRPr/>
            </a:lvl4pPr>
            <a:lvl5pPr marL="2286000" lvl="4" indent="-342900" algn="l">
              <a:lnSpc>
                <a:spcPct val="115000"/>
              </a:lnSpc>
              <a:spcBef>
                <a:spcPts val="1000"/>
              </a:spcBef>
              <a:spcAft>
                <a:spcPts val="0"/>
              </a:spcAft>
              <a:buSzPts val="1800"/>
              <a:buChar char="○"/>
              <a:defRPr/>
            </a:lvl5pPr>
            <a:lvl6pPr marL="2743200" lvl="5" indent="-342900" algn="l">
              <a:lnSpc>
                <a:spcPct val="115000"/>
              </a:lnSpc>
              <a:spcBef>
                <a:spcPts val="1000"/>
              </a:spcBef>
              <a:spcAft>
                <a:spcPts val="0"/>
              </a:spcAft>
              <a:buClr>
                <a:schemeClr val="dk1"/>
              </a:buClr>
              <a:buSzPts val="1800"/>
              <a:buChar char="■"/>
              <a:defRPr/>
            </a:lvl6pPr>
            <a:lvl7pPr marL="3200400" lvl="6" indent="-342900" algn="l">
              <a:lnSpc>
                <a:spcPct val="115000"/>
              </a:lnSpc>
              <a:spcBef>
                <a:spcPts val="1200"/>
              </a:spcBef>
              <a:spcAft>
                <a:spcPts val="0"/>
              </a:spcAft>
              <a:buClr>
                <a:schemeClr val="dk1"/>
              </a:buClr>
              <a:buSzPts val="1800"/>
              <a:buChar char="●"/>
              <a:defRPr/>
            </a:lvl7pPr>
            <a:lvl8pPr marL="3657600" lvl="7" indent="-342900" algn="l">
              <a:lnSpc>
                <a:spcPct val="115000"/>
              </a:lnSpc>
              <a:spcBef>
                <a:spcPts val="1200"/>
              </a:spcBef>
              <a:spcAft>
                <a:spcPts val="0"/>
              </a:spcAft>
              <a:buClr>
                <a:schemeClr val="dk1"/>
              </a:buClr>
              <a:buSzPts val="1800"/>
              <a:buChar char="○"/>
              <a:defRPr/>
            </a:lvl8pPr>
            <a:lvl9pPr marL="4114800" lvl="8" indent="-342900" algn="l">
              <a:lnSpc>
                <a:spcPct val="115000"/>
              </a:lnSpc>
              <a:spcBef>
                <a:spcPts val="1200"/>
              </a:spcBef>
              <a:spcAft>
                <a:spcPts val="1200"/>
              </a:spcAft>
              <a:buClr>
                <a:schemeClr val="dk1"/>
              </a:buClr>
              <a:buSzPts val="1800"/>
              <a:buChar char="■"/>
              <a:defRPr/>
            </a:lvl9pPr>
          </a:lstStyle>
          <a:p>
            <a:endParaRPr/>
          </a:p>
        </p:txBody>
      </p:sp>
      <p:pic>
        <p:nvPicPr>
          <p:cNvPr id="197" name="Google Shape;197;p43" descr="Text&#10;&#10;Description automatically generated"/>
          <p:cNvPicPr preferRelativeResize="0"/>
          <p:nvPr/>
        </p:nvPicPr>
        <p:blipFill rotWithShape="1">
          <a:blip r:embed="rId2">
            <a:alphaModFix/>
          </a:blip>
          <a:srcRect/>
          <a:stretch/>
        </p:blipFill>
        <p:spPr>
          <a:xfrm>
            <a:off x="91945" y="4633091"/>
            <a:ext cx="2151191" cy="492264"/>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ck Cover Gray">
  <p:cSld name="Back Cover Gray">
    <p:bg>
      <p:bgPr>
        <a:solidFill>
          <a:schemeClr val="dk1"/>
        </a:solidFill>
        <a:effectLst/>
      </p:bgPr>
    </p:bg>
    <p:spTree>
      <p:nvGrpSpPr>
        <p:cNvPr id="1" name="Shape 198"/>
        <p:cNvGrpSpPr/>
        <p:nvPr/>
      </p:nvGrpSpPr>
      <p:grpSpPr>
        <a:xfrm>
          <a:off x="0" y="0"/>
          <a:ext cx="0" cy="0"/>
          <a:chOff x="0" y="0"/>
          <a:chExt cx="0" cy="0"/>
        </a:xfrm>
      </p:grpSpPr>
      <p:sp>
        <p:nvSpPr>
          <p:cNvPr id="199" name="Google Shape;199;p44"/>
          <p:cNvSpPr/>
          <p:nvPr/>
        </p:nvSpPr>
        <p:spPr>
          <a:xfrm>
            <a:off x="0" y="0"/>
            <a:ext cx="8458200" cy="5143500"/>
          </a:xfrm>
          <a:prstGeom prst="homePlate">
            <a:avLst>
              <a:gd name="adj" fmla="val 20935"/>
            </a:avLst>
          </a:prstGeom>
          <a:solidFill>
            <a:srgbClr val="5656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0" name="Google Shape;200;p44"/>
          <p:cNvSpPr/>
          <p:nvPr/>
        </p:nvSpPr>
        <p:spPr>
          <a:xfrm>
            <a:off x="0" y="0"/>
            <a:ext cx="7289700" cy="5143500"/>
          </a:xfrm>
          <a:prstGeom prst="homePlate">
            <a:avLst>
              <a:gd name="adj" fmla="val 20935"/>
            </a:avLst>
          </a:prstGeom>
          <a:solidFill>
            <a:srgbClr val="4C4C4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1" name="Google Shape;201;p44" descr="Text&#10;&#10;Description automatically generated"/>
          <p:cNvPicPr preferRelativeResize="0"/>
          <p:nvPr/>
        </p:nvPicPr>
        <p:blipFill rotWithShape="1">
          <a:blip r:embed="rId2">
            <a:alphaModFix/>
          </a:blip>
          <a:srcRect/>
          <a:stretch/>
        </p:blipFill>
        <p:spPr>
          <a:xfrm>
            <a:off x="2644897" y="2021681"/>
            <a:ext cx="3854201" cy="881968"/>
          </a:xfrm>
          <a:prstGeom prst="rect">
            <a:avLst/>
          </a:prstGeom>
          <a:noFill/>
          <a:ln>
            <a:noFill/>
          </a:ln>
        </p:spPr>
      </p:pic>
      <p:sp>
        <p:nvSpPr>
          <p:cNvPr id="202" name="Google Shape;202;p44"/>
          <p:cNvSpPr txBox="1"/>
          <p:nvPr/>
        </p:nvSpPr>
        <p:spPr>
          <a:xfrm>
            <a:off x="2874197" y="3276306"/>
            <a:ext cx="3459600" cy="882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chemeClr val="lt1"/>
                </a:solidFill>
                <a:latin typeface="Arial"/>
                <a:ea typeface="Arial"/>
                <a:cs typeface="Arial"/>
                <a:sym typeface="Arial"/>
              </a:rPr>
              <a:t>Learn more and connect with us: </a:t>
            </a:r>
            <a:endParaRPr sz="1600" b="1" i="0" u="sng" strike="noStrike" cap="none">
              <a:solidFill>
                <a:schemeClr val="hlink"/>
              </a:solidFill>
              <a:latin typeface="Arial"/>
              <a:ea typeface="Arial"/>
              <a:cs typeface="Arial"/>
              <a:sym typeface="Arial"/>
              <a:hlinkClick r:id="rId3"/>
            </a:endParaRPr>
          </a:p>
          <a:p>
            <a:pPr marL="0" marR="0" lvl="0" indent="0" algn="ctr" rtl="0">
              <a:lnSpc>
                <a:spcPct val="100000"/>
              </a:lnSpc>
              <a:spcBef>
                <a:spcPts val="200"/>
              </a:spcBef>
              <a:spcAft>
                <a:spcPts val="0"/>
              </a:spcAft>
              <a:buClr>
                <a:srgbClr val="000000"/>
              </a:buClr>
              <a:buSzPts val="1600"/>
              <a:buFont typeface="Arial"/>
              <a:buNone/>
            </a:pPr>
            <a:r>
              <a:rPr lang="en" sz="1600" b="1" i="0" u="sng" strike="noStrike" cap="none">
                <a:solidFill>
                  <a:schemeClr val="hlink"/>
                </a:solidFill>
                <a:latin typeface="Arial"/>
                <a:ea typeface="Arial"/>
                <a:cs typeface="Arial"/>
                <a:sym typeface="Arial"/>
                <a:hlinkClick r:id="rId3"/>
              </a:rPr>
              <a:t>www.cancer.gov/training</a:t>
            </a:r>
            <a:endParaRPr sz="1600" b="1" i="0" u="sng" strike="noStrike" cap="none">
              <a:solidFill>
                <a:schemeClr val="lt1"/>
              </a:solidFill>
              <a:latin typeface="Arial"/>
              <a:ea typeface="Arial"/>
              <a:cs typeface="Arial"/>
              <a:sym typeface="Arial"/>
            </a:endParaRPr>
          </a:p>
          <a:p>
            <a:pPr marL="0" marR="0" lvl="0" indent="0" algn="ctr" rtl="0">
              <a:lnSpc>
                <a:spcPct val="100000"/>
              </a:lnSpc>
              <a:spcBef>
                <a:spcPts val="200"/>
              </a:spcBef>
              <a:spcAft>
                <a:spcPts val="0"/>
              </a:spcAft>
              <a:buClr>
                <a:srgbClr val="000000"/>
              </a:buClr>
              <a:buSzPts val="1600"/>
              <a:buFont typeface="Arial"/>
              <a:buNone/>
            </a:pPr>
            <a:endParaRPr sz="1600" b="1"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 Footer">
  <p:cSld name="Blank — Footer">
    <p:spTree>
      <p:nvGrpSpPr>
        <p:cNvPr id="1" name="Shape 203"/>
        <p:cNvGrpSpPr/>
        <p:nvPr/>
      </p:nvGrpSpPr>
      <p:grpSpPr>
        <a:xfrm>
          <a:off x="0" y="0"/>
          <a:ext cx="0" cy="0"/>
          <a:chOff x="0" y="0"/>
          <a:chExt cx="0" cy="0"/>
        </a:xfrm>
      </p:grpSpPr>
      <p:sp>
        <p:nvSpPr>
          <p:cNvPr id="204" name="Google Shape;204;p45"/>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7F7F7F"/>
                </a:solidFill>
                <a:latin typeface="Arial"/>
                <a:ea typeface="Arial"/>
                <a:cs typeface="Arial"/>
                <a:sym typeface="Arial"/>
              </a:rPr>
              <a:t> </a:t>
            </a:r>
            <a:fld id="{00000000-1234-1234-1234-123412341234}" type="slidenum">
              <a:rPr lang="en" sz="1000" b="1" i="0" u="none" strike="noStrike" cap="none">
                <a:solidFill>
                  <a:srgbClr val="7F7F7F"/>
                </a:solidFill>
                <a:latin typeface="Arial"/>
                <a:ea typeface="Arial"/>
                <a:cs typeface="Arial"/>
                <a:sym typeface="Arial"/>
              </a:rPr>
              <a:t>‹#›</a:t>
            </a:fld>
            <a:endParaRPr sz="1000" b="1" i="0" u="none" strike="noStrike" cap="none">
              <a:solidFill>
                <a:srgbClr val="7F7F7F"/>
              </a:solidFill>
              <a:latin typeface="Arial"/>
              <a:ea typeface="Arial"/>
              <a:cs typeface="Arial"/>
              <a:sym typeface="Arial"/>
            </a:endParaRPr>
          </a:p>
        </p:txBody>
      </p:sp>
      <p:pic>
        <p:nvPicPr>
          <p:cNvPr id="205" name="Google Shape;205;p45" descr="Text&#10;&#10;Description automatically generated"/>
          <p:cNvPicPr preferRelativeResize="0"/>
          <p:nvPr/>
        </p:nvPicPr>
        <p:blipFill rotWithShape="1">
          <a:blip r:embed="rId2">
            <a:alphaModFix/>
          </a:blip>
          <a:srcRect/>
          <a:stretch/>
        </p:blipFill>
        <p:spPr>
          <a:xfrm>
            <a:off x="91945" y="4633091"/>
            <a:ext cx="2151191" cy="492264"/>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6"/>
        <p:cNvGrpSpPr/>
        <p:nvPr/>
      </p:nvGrpSpPr>
      <p:grpSpPr>
        <a:xfrm>
          <a:off x="0" y="0"/>
          <a:ext cx="0" cy="0"/>
          <a:chOff x="0" y="0"/>
          <a:chExt cx="0" cy="0"/>
        </a:xfrm>
      </p:grpSpPr>
      <p:sp>
        <p:nvSpPr>
          <p:cNvPr id="207" name="Google Shape;207;p4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8" name="Google Shape;208;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ingle Graphic — No Footer">
  <p:cSld name="Single Graphic — No Footer">
    <p:spTree>
      <p:nvGrpSpPr>
        <p:cNvPr id="1" name="Shape 209"/>
        <p:cNvGrpSpPr/>
        <p:nvPr/>
      </p:nvGrpSpPr>
      <p:grpSpPr>
        <a:xfrm>
          <a:off x="0" y="0"/>
          <a:ext cx="0" cy="0"/>
          <a:chOff x="0" y="0"/>
          <a:chExt cx="0" cy="0"/>
        </a:xfrm>
      </p:grpSpPr>
      <p:sp>
        <p:nvSpPr>
          <p:cNvPr id="210" name="Google Shape;210;p47"/>
          <p:cNvSpPr txBox="1">
            <a:spLocks noGrp="1"/>
          </p:cNvSpPr>
          <p:nvPr>
            <p:ph type="title"/>
          </p:nvPr>
        </p:nvSpPr>
        <p:spPr>
          <a:xfrm>
            <a:off x="493776" y="311658"/>
            <a:ext cx="8165700" cy="317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400">
                <a:solidFill>
                  <a:srgbClr val="123E57"/>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11" name="Google Shape;211;p47"/>
          <p:cNvSpPr txBox="1"/>
          <p:nvPr/>
        </p:nvSpPr>
        <p:spPr>
          <a:xfrm>
            <a:off x="8647113" y="4864608"/>
            <a:ext cx="308100" cy="183000"/>
          </a:xfrm>
          <a:prstGeom prst="rect">
            <a:avLst/>
          </a:prstGeom>
          <a:noFill/>
          <a:ln>
            <a:noFill/>
          </a:ln>
        </p:spPr>
        <p:txBody>
          <a:bodyPr spcFirstLastPara="1" wrap="square" lIns="0" tIns="0" rIns="0" bIns="0" anchor="t" anchorCtr="0">
            <a:noAutofit/>
          </a:bodyPr>
          <a:lstStyle/>
          <a:p>
            <a:pPr marL="0" marR="0" lvl="0" indent="0" algn="r" rtl="0">
              <a:lnSpc>
                <a:spcPct val="101000"/>
              </a:lnSpc>
              <a:spcBef>
                <a:spcPts val="0"/>
              </a:spcBef>
              <a:spcAft>
                <a:spcPts val="0"/>
              </a:spcAft>
              <a:buClr>
                <a:srgbClr val="000000"/>
              </a:buClr>
              <a:buSzPts val="1000"/>
              <a:buFont typeface="Arial"/>
              <a:buNone/>
            </a:pPr>
            <a:r>
              <a:rPr lang="en" sz="1000" b="1" i="0" u="none" strike="noStrike" cap="none">
                <a:solidFill>
                  <a:srgbClr val="7F7F7F"/>
                </a:solidFill>
                <a:latin typeface="Arial"/>
                <a:ea typeface="Arial"/>
                <a:cs typeface="Arial"/>
                <a:sym typeface="Arial"/>
              </a:rPr>
              <a:t> </a:t>
            </a:r>
            <a:fld id="{00000000-1234-1234-1234-123412341234}" type="slidenum">
              <a:rPr lang="en" sz="1000" b="1" i="0" u="none" strike="noStrike" cap="none">
                <a:solidFill>
                  <a:srgbClr val="7F7F7F"/>
                </a:solidFill>
                <a:latin typeface="Arial"/>
                <a:ea typeface="Arial"/>
                <a:cs typeface="Arial"/>
                <a:sym typeface="Arial"/>
              </a:rPr>
              <a:t>‹#›</a:t>
            </a:fld>
            <a:endParaRPr sz="1000" b="1" i="0" u="none" strike="noStrike" cap="none">
              <a:solidFill>
                <a:srgbClr val="7F7F7F"/>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12"/>
        <p:cNvGrpSpPr/>
        <p:nvPr/>
      </p:nvGrpSpPr>
      <p:grpSpPr>
        <a:xfrm>
          <a:off x="0" y="0"/>
          <a:ext cx="0" cy="0"/>
          <a:chOff x="0" y="0"/>
          <a:chExt cx="0" cy="0"/>
        </a:xfrm>
      </p:grpSpPr>
      <p:sp>
        <p:nvSpPr>
          <p:cNvPr id="213" name="Google Shape;213;p48"/>
          <p:cNvSpPr/>
          <p:nvPr/>
        </p:nvSpPr>
        <p:spPr>
          <a:xfrm>
            <a:off x="4572000" y="-125"/>
            <a:ext cx="4572000" cy="5143500"/>
          </a:xfrm>
          <a:prstGeom prst="rect">
            <a:avLst/>
          </a:prstGeom>
          <a:solidFill>
            <a:srgbClr val="FAFA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48"/>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15" name="Google Shape;215;p48"/>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16" name="Google Shape;216;p48"/>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17" name="Google Shape;217;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image" Target="../media/image1.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306036"/>
            <a:ext cx="8520600" cy="5727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17384B"/>
              </a:buClr>
              <a:buSzPts val="2800"/>
              <a:buFont typeface="Tenor Sans"/>
              <a:buNone/>
              <a:defRPr sz="2800" b="0" i="0" u="none" strike="noStrike" cap="none">
                <a:solidFill>
                  <a:srgbClr val="17384B"/>
                </a:solidFill>
                <a:latin typeface="Tenor Sans"/>
                <a:ea typeface="Tenor Sans"/>
                <a:cs typeface="Tenor Sans"/>
                <a:sym typeface="Tenor Sans"/>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311700" y="1038758"/>
            <a:ext cx="8520600" cy="4018059"/>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rgbClr val="17384B"/>
              </a:buClr>
              <a:buSzPts val="1800"/>
              <a:buFont typeface="Raleway"/>
              <a:buChar char="●"/>
              <a:defRPr sz="1800" b="0" i="0" u="none" strike="noStrike" cap="none">
                <a:solidFill>
                  <a:srgbClr val="17384B"/>
                </a:solidFill>
                <a:latin typeface="Raleway"/>
                <a:ea typeface="Raleway"/>
                <a:cs typeface="Raleway"/>
                <a:sym typeface="Raleway"/>
              </a:defRPr>
            </a:lvl1pPr>
            <a:lvl2pPr marL="914400" marR="0" lvl="1" indent="-317500" algn="l" rtl="0">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2pPr>
            <a:lvl3pPr marL="1371600" marR="0" lvl="2" indent="-317500" algn="l" rtl="0">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3pPr>
            <a:lvl4pPr marL="1828800" marR="0" lvl="3" indent="-317500" algn="l" rtl="0">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4pPr>
            <a:lvl5pPr marL="2286000" marR="0" lvl="4" indent="-317500" algn="l" rtl="0">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5pPr>
            <a:lvl6pPr marL="2743200" marR="0" lvl="5" indent="-317500" algn="l" rtl="0">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6pPr>
            <a:lvl7pPr marL="3200400" marR="0" lvl="6" indent="-317500" algn="l" rtl="0">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7pPr>
            <a:lvl8pPr marL="3657600" marR="0" lvl="7" indent="-317500" algn="l" rtl="0">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8pPr>
            <a:lvl9pPr marL="4114800" marR="0" lvl="8" indent="-317500" algn="l" rtl="0">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9pPr>
          </a:lstStyle>
          <a:p>
            <a:endParaRPr/>
          </a:p>
        </p:txBody>
      </p:sp>
      <p:sp>
        <p:nvSpPr>
          <p:cNvPr id="53" name="Google Shape;53;p13"/>
          <p:cNvSpPr txBox="1">
            <a:spLocks noGrp="1"/>
          </p:cNvSpPr>
          <p:nvPr>
            <p:ph type="sldNum" idx="12"/>
          </p:nvPr>
        </p:nvSpPr>
        <p:spPr>
          <a:xfrm>
            <a:off x="8557950" y="474989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54" name="Google Shape;54;p13"/>
          <p:cNvPicPr preferRelativeResize="0"/>
          <p:nvPr/>
        </p:nvPicPr>
        <p:blipFill rotWithShape="1">
          <a:blip r:embed="rId19">
            <a:alphaModFix/>
          </a:blip>
          <a:srcRect/>
          <a:stretch/>
        </p:blipFill>
        <p:spPr>
          <a:xfrm>
            <a:off x="1" y="4663216"/>
            <a:ext cx="1118162" cy="48028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34"/>
        <p:cNvGrpSpPr/>
        <p:nvPr/>
      </p:nvGrpSpPr>
      <p:grpSpPr>
        <a:xfrm>
          <a:off x="0" y="0"/>
          <a:ext cx="0" cy="0"/>
          <a:chOff x="0" y="0"/>
          <a:chExt cx="0" cy="0"/>
        </a:xfrm>
      </p:grpSpPr>
      <p:sp>
        <p:nvSpPr>
          <p:cNvPr id="135" name="Google Shape;135;p31"/>
          <p:cNvSpPr txBox="1">
            <a:spLocks noGrp="1"/>
          </p:cNvSpPr>
          <p:nvPr>
            <p:ph type="title"/>
          </p:nvPr>
        </p:nvSpPr>
        <p:spPr>
          <a:xfrm>
            <a:off x="311700" y="306036"/>
            <a:ext cx="8520600" cy="572700"/>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0"/>
              </a:spcBef>
              <a:spcAft>
                <a:spcPts val="0"/>
              </a:spcAft>
              <a:buClr>
                <a:srgbClr val="17384B"/>
              </a:buClr>
              <a:buSzPts val="2800"/>
              <a:buFont typeface="Tenor Sans"/>
              <a:buNone/>
              <a:defRPr sz="2800" b="0" i="0" u="none" strike="noStrike" cap="none">
                <a:solidFill>
                  <a:srgbClr val="17384B"/>
                </a:solidFill>
                <a:latin typeface="Tenor Sans"/>
                <a:ea typeface="Tenor Sans"/>
                <a:cs typeface="Tenor Sans"/>
                <a:sym typeface="Tenor Sans"/>
              </a:defRPr>
            </a:lvl1pPr>
            <a:lvl2pPr marR="0" lvl="1"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36" name="Google Shape;136;p31"/>
          <p:cNvSpPr txBox="1">
            <a:spLocks noGrp="1"/>
          </p:cNvSpPr>
          <p:nvPr>
            <p:ph type="body" idx="1"/>
          </p:nvPr>
        </p:nvSpPr>
        <p:spPr>
          <a:xfrm>
            <a:off x="311700" y="1038758"/>
            <a:ext cx="8520600" cy="4018200"/>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Clr>
                <a:srgbClr val="17384B"/>
              </a:buClr>
              <a:buSzPts val="1800"/>
              <a:buFont typeface="Raleway"/>
              <a:buChar char="●"/>
              <a:defRPr sz="1800" b="0" i="0" u="none" strike="noStrike" cap="none">
                <a:solidFill>
                  <a:srgbClr val="17384B"/>
                </a:solidFill>
                <a:latin typeface="Raleway"/>
                <a:ea typeface="Raleway"/>
                <a:cs typeface="Raleway"/>
                <a:sym typeface="Raleway"/>
              </a:defRPr>
            </a:lvl1pPr>
            <a:lvl2pPr marL="914400" marR="0" lvl="1" indent="-317500" algn="l">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2pPr>
            <a:lvl3pPr marL="1371600" marR="0" lvl="2" indent="-317500" algn="l">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3pPr>
            <a:lvl4pPr marL="1828800" marR="0" lvl="3" indent="-317500" algn="l">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4pPr>
            <a:lvl5pPr marL="2286000" marR="0" lvl="4" indent="-317500" algn="l">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5pPr>
            <a:lvl6pPr marL="2743200" marR="0" lvl="5" indent="-317500" algn="l">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6pPr>
            <a:lvl7pPr marL="3200400" marR="0" lvl="6" indent="-317500" algn="l">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7pPr>
            <a:lvl8pPr marL="3657600" marR="0" lvl="7" indent="-317500" algn="l">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8pPr>
            <a:lvl9pPr marL="4114800" marR="0" lvl="8" indent="-317500" algn="l">
              <a:lnSpc>
                <a:spcPct val="115000"/>
              </a:lnSpc>
              <a:spcBef>
                <a:spcPts val="0"/>
              </a:spcBef>
              <a:spcAft>
                <a:spcPts val="0"/>
              </a:spcAft>
              <a:buClr>
                <a:srgbClr val="17384B"/>
              </a:buClr>
              <a:buSzPts val="1400"/>
              <a:buFont typeface="Raleway"/>
              <a:buChar char="■"/>
              <a:defRPr sz="1400" b="0" i="0" u="none" strike="noStrike" cap="none">
                <a:solidFill>
                  <a:srgbClr val="17384B"/>
                </a:solidFill>
                <a:latin typeface="Raleway"/>
                <a:ea typeface="Raleway"/>
                <a:cs typeface="Raleway"/>
                <a:sym typeface="Raleway"/>
              </a:defRPr>
            </a:lvl9pPr>
          </a:lstStyle>
          <a:p>
            <a:endParaRPr/>
          </a:p>
        </p:txBody>
      </p:sp>
      <p:sp>
        <p:nvSpPr>
          <p:cNvPr id="137" name="Google Shape;137;p31"/>
          <p:cNvSpPr txBox="1">
            <a:spLocks noGrp="1"/>
          </p:cNvSpPr>
          <p:nvPr>
            <p:ph type="sldNum" idx="12"/>
          </p:nvPr>
        </p:nvSpPr>
        <p:spPr>
          <a:xfrm>
            <a:off x="8557950" y="474989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138" name="Google Shape;138;p31"/>
          <p:cNvPicPr preferRelativeResize="0"/>
          <p:nvPr/>
        </p:nvPicPr>
        <p:blipFill rotWithShape="1">
          <a:blip r:embed="rId19">
            <a:alphaModFix/>
          </a:blip>
          <a:srcRect/>
          <a:stretch/>
        </p:blipFill>
        <p:spPr>
          <a:xfrm>
            <a:off x="1" y="4663216"/>
            <a:ext cx="1118162" cy="4802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21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9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hyperlink" Target="http://www.night-science.org/" TargetMode="Externa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mwH062l2KX8" TargetMode="External"/><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33.jp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hyperlink" Target="http://drive.google.com/file/d/16nKX_u3SREfw_ovzf32K56fTbcYzQR1h/view"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37.jpg"/></Relationships>
</file>

<file path=ppt/slides/_rels/slide34.xml.rels><?xml version="1.0" encoding="UTF-8" standalone="yes"?>
<Relationships xmlns="http://schemas.openxmlformats.org/package/2006/relationships"><Relationship Id="rId3" Type="http://schemas.openxmlformats.org/officeDocument/2006/relationships/hyperlink" Target="http://drive.google.com/file/d/11OQ5c9vLb81Yu9gWMqBKEQr-2lgtzWVF/view" TargetMode="External"/><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38.jp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9.xml"/><Relationship Id="rId1" Type="http://schemas.openxmlformats.org/officeDocument/2006/relationships/slideLayout" Target="../slideLayouts/slideLayout12.xml"/><Relationship Id="rId4" Type="http://schemas.openxmlformats.org/officeDocument/2006/relationships/image" Target="../media/image54.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58.png"/></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5.xml"/><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6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5.png"/><Relationship Id="rId2" Type="http://schemas.openxmlformats.org/officeDocument/2006/relationships/notesSlide" Target="../notesSlides/notesSlide67.xml"/><Relationship Id="rId1" Type="http://schemas.openxmlformats.org/officeDocument/2006/relationships/slideLayout" Target="../slideLayouts/slideLayout12.xml"/><Relationship Id="rId6" Type="http://schemas.openxmlformats.org/officeDocument/2006/relationships/image" Target="../media/image64.jpg"/><Relationship Id="rId5" Type="http://schemas.openxmlformats.org/officeDocument/2006/relationships/hyperlink" Target="https://en.wikipedia.org/wiki/Mary-Claire_King" TargetMode="External"/><Relationship Id="rId4" Type="http://schemas.openxmlformats.org/officeDocument/2006/relationships/image" Target="../media/image6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hyperlink" Target="http://www.rationalskepticism.org/general-science/is-there-any-classification-of-academic-disciplines-t44278.html" TargetMode="External"/><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66.png"/></Relationships>
</file>

<file path=ppt/slides/_rels/slide7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4.xml"/><Relationship Id="rId1" Type="http://schemas.openxmlformats.org/officeDocument/2006/relationships/slideLayout" Target="../slideLayouts/slideLayout12.xml"/><Relationship Id="rId4" Type="http://schemas.openxmlformats.org/officeDocument/2006/relationships/image" Target="../media/image70.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7.xml"/><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5.xml"/><Relationship Id="rId1" Type="http://schemas.openxmlformats.org/officeDocument/2006/relationships/slideLayout" Target="../slideLayouts/slideLayout12.xml"/><Relationship Id="rId5" Type="http://schemas.openxmlformats.org/officeDocument/2006/relationships/image" Target="../media/image76.png"/><Relationship Id="rId4" Type="http://schemas.openxmlformats.org/officeDocument/2006/relationships/image" Target="../media/image75.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91.xml"/><Relationship Id="rId1" Type="http://schemas.openxmlformats.org/officeDocument/2006/relationships/slideLayout" Target="../slideLayouts/slideLayout46.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4.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5.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8.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3" Type="http://schemas.openxmlformats.org/officeDocument/2006/relationships/hyperlink" Target="http://www.youtube.com/watch?v=1pMgry05WJg" TargetMode="External"/><Relationship Id="rId2" Type="http://schemas.openxmlformats.org/officeDocument/2006/relationships/notesSlide" Target="../notesSlides/notesSlide99.xml"/><Relationship Id="rId1" Type="http://schemas.openxmlformats.org/officeDocument/2006/relationships/slideLayout" Target="../slideLayouts/slideLayout12.xml"/><Relationship Id="rId4" Type="http://schemas.openxmlformats.org/officeDocument/2006/relationships/image" Target="../media/image86.jpg"/></Relationships>
</file>

<file path=ppt/slides/_rels/slide10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0.xml"/><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1.xml"/><Relationship Id="rId1" Type="http://schemas.openxmlformats.org/officeDocument/2006/relationships/slideLayout" Target="../slideLayouts/slideLayout12.xml"/><Relationship Id="rId4" Type="http://schemas.openxmlformats.org/officeDocument/2006/relationships/image" Target="../media/image89.png"/></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3.xml"/><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5.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06.xml"/><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7.xml"/><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9.xml"/><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0.xml"/><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3" Type="http://schemas.openxmlformats.org/officeDocument/2006/relationships/hyperlink" Target="http://www.youtube.com/watch?v=vJG698U2Mvo" TargetMode="External"/><Relationship Id="rId2" Type="http://schemas.openxmlformats.org/officeDocument/2006/relationships/notesSlide" Target="../notesSlides/notesSlide111.xml"/><Relationship Id="rId1" Type="http://schemas.openxmlformats.org/officeDocument/2006/relationships/slideLayout" Target="../slideLayouts/slideLayout12.xml"/><Relationship Id="rId4" Type="http://schemas.openxmlformats.org/officeDocument/2006/relationships/image" Target="../media/image93.jpg"/></Relationships>
</file>

<file path=ppt/slides/_rels/slide11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2.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3.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4.xml"/><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15.xml"/><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6.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7.xml"/><Relationship Id="rId1" Type="http://schemas.openxmlformats.org/officeDocument/2006/relationships/slideLayout" Target="../slideLayouts/slideLayout12.xml"/><Relationship Id="rId4" Type="http://schemas.openxmlformats.org/officeDocument/2006/relationships/image" Target="../media/image97.png"/></Relationships>
</file>

<file path=ppt/slides/_rels/slide11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18.xml"/><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19.xml"/><Relationship Id="rId1" Type="http://schemas.openxmlformats.org/officeDocument/2006/relationships/slideLayout" Target="../slideLayouts/slideLayout12.xml"/><Relationship Id="rId5" Type="http://schemas.openxmlformats.org/officeDocument/2006/relationships/image" Target="../media/image101.png"/><Relationship Id="rId4" Type="http://schemas.openxmlformats.org/officeDocument/2006/relationships/image" Target="../media/image100.png"/></Relationships>
</file>

<file path=ppt/slides/_rels/slide12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0.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1.xml"/><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22.xml"/><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23.xml"/><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5.xml"/><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6.xml"/><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27.xml"/><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3" Type="http://schemas.openxmlformats.org/officeDocument/2006/relationships/hyperlink" Target="https://www.brainscape.com/blog/2015/06/biology-breakthroughs-and-discoveries/" TargetMode="External"/><Relationship Id="rId2" Type="http://schemas.openxmlformats.org/officeDocument/2006/relationships/notesSlide" Target="../notesSlides/notesSlide128.xml"/><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29.xml"/><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30.xml"/><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31.xml"/><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3.xml"/><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5.xml"/><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6.xml"/><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38.xml"/><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39.xml"/><Relationship Id="rId1" Type="http://schemas.openxmlformats.org/officeDocument/2006/relationships/slideLayout" Target="../slideLayouts/slideLayout12.xml"/></Relationships>
</file>

<file path=ppt/slides/_rels/slide14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0.xml"/><Relationship Id="rId1" Type="http://schemas.openxmlformats.org/officeDocument/2006/relationships/slideLayout" Target="../slideLayouts/slideLayout12.xml"/><Relationship Id="rId4" Type="http://schemas.openxmlformats.org/officeDocument/2006/relationships/image" Target="../media/image108.png"/></Relationships>
</file>

<file path=ppt/slides/_rels/slide14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1.xml"/><Relationship Id="rId1" Type="http://schemas.openxmlformats.org/officeDocument/2006/relationships/slideLayout" Target="../slideLayouts/slideLayout12.xml"/><Relationship Id="rId4" Type="http://schemas.openxmlformats.org/officeDocument/2006/relationships/image" Target="../media/image108.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2.xml"/></Relationships>
</file>

<file path=ppt/slides/_rels/slide14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43.xml"/><Relationship Id="rId1" Type="http://schemas.openxmlformats.org/officeDocument/2006/relationships/slideLayout" Target="../slideLayouts/slideLayout1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5.xml"/><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46.xml"/><Relationship Id="rId1" Type="http://schemas.openxmlformats.org/officeDocument/2006/relationships/slideLayout" Target="../slideLayouts/slideLayout46.xml"/><Relationship Id="rId4" Type="http://schemas.openxmlformats.org/officeDocument/2006/relationships/image" Target="../media/image110.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8.xml"/><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49.xml"/><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50.xml"/><Relationship Id="rId1" Type="http://schemas.openxmlformats.org/officeDocument/2006/relationships/slideLayout" Target="../slideLayouts/slideLayout12.xml"/></Relationships>
</file>

<file path=ppt/slides/_rels/slide15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51.xml"/><Relationship Id="rId1" Type="http://schemas.openxmlformats.org/officeDocument/2006/relationships/slideLayout" Target="../slideLayouts/slideLayout12.xml"/><Relationship Id="rId5" Type="http://schemas.openxmlformats.org/officeDocument/2006/relationships/image" Target="../media/image115.png"/><Relationship Id="rId4" Type="http://schemas.openxmlformats.org/officeDocument/2006/relationships/image" Target="../media/image114.png"/></Relationships>
</file>

<file path=ppt/slides/_rels/slide15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52.xml"/><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53.xml"/><Relationship Id="rId1" Type="http://schemas.openxmlformats.org/officeDocument/2006/relationships/slideLayout" Target="../slideLayouts/slideLayout12.xml"/><Relationship Id="rId4" Type="http://schemas.openxmlformats.org/officeDocument/2006/relationships/image" Target="../media/image116.png"/></Relationships>
</file>

<file path=ppt/slides/_rels/slide15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54.xml"/><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55.xml"/><Relationship Id="rId1" Type="http://schemas.openxmlformats.org/officeDocument/2006/relationships/slideLayout" Target="../slideLayouts/slideLayout12.xml"/><Relationship Id="rId5" Type="http://schemas.openxmlformats.org/officeDocument/2006/relationships/image" Target="../media/image115.png"/><Relationship Id="rId4" Type="http://schemas.openxmlformats.org/officeDocument/2006/relationships/image" Target="../media/image118.png"/></Relationships>
</file>

<file path=ppt/slides/_rels/slide15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56.xml"/><Relationship Id="rId1" Type="http://schemas.openxmlformats.org/officeDocument/2006/relationships/slideLayout" Target="../slideLayouts/slideLayout12.xml"/></Relationships>
</file>

<file path=ppt/slides/_rels/slide15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7.xml"/><Relationship Id="rId1" Type="http://schemas.openxmlformats.org/officeDocument/2006/relationships/slideLayout" Target="../slideLayouts/slideLayout12.xml"/><Relationship Id="rId4" Type="http://schemas.openxmlformats.org/officeDocument/2006/relationships/image" Target="../media/image115.png"/></Relationships>
</file>

<file path=ppt/slides/_rels/slide15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58.xml"/><Relationship Id="rId1" Type="http://schemas.openxmlformats.org/officeDocument/2006/relationships/slideLayout" Target="../slideLayouts/slideLayout12.xml"/></Relationships>
</file>

<file path=ppt/slides/_rels/slide15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9.xml"/><Relationship Id="rId1" Type="http://schemas.openxmlformats.org/officeDocument/2006/relationships/slideLayout" Target="../slideLayouts/slideLayout12.xml"/></Relationships>
</file>

<file path=ppt/slides/_rels/slide16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60.xml"/><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61.xml"/><Relationship Id="rId1" Type="http://schemas.openxmlformats.org/officeDocument/2006/relationships/slideLayout" Target="../slideLayouts/slideLayout12.xml"/></Relationships>
</file>

<file path=ppt/slides/_rels/slide16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62.xml"/><Relationship Id="rId1" Type="http://schemas.openxmlformats.org/officeDocument/2006/relationships/slideLayout" Target="../slideLayouts/slideLayout1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2.xml"/></Relationships>
</file>

<file path=ppt/slides/_rels/slide1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4.xml"/><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5.xml"/><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66.xml"/><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67.xml"/><Relationship Id="rId1" Type="http://schemas.openxmlformats.org/officeDocument/2006/relationships/slideLayout" Target="../slideLayouts/slideLayout14.xml"/><Relationship Id="rId4" Type="http://schemas.openxmlformats.org/officeDocument/2006/relationships/image" Target="../media/image123.png"/></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69.xml"/><Relationship Id="rId1" Type="http://schemas.openxmlformats.org/officeDocument/2006/relationships/slideLayout" Target="../slideLayouts/slideLayout14.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2.xml"/></Relationships>
</file>

<file path=ppt/slides/_rels/slide17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72.xml"/><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2.xml"/></Relationships>
</file>

<file path=ppt/slides/_rels/slide1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4.xml"/><Relationship Id="rId1" Type="http://schemas.openxmlformats.org/officeDocument/2006/relationships/slideLayout" Target="../slideLayouts/slideLayout12.xml"/></Relationships>
</file>

<file path=ppt/slides/_rels/slide1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5.xml"/><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2.xml"/></Relationships>
</file>

<file path=ppt/slides/_rels/slide17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77.xml"/><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8.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hyperlink" Target="http://www.night-science.org/" TargetMode="External"/><Relationship Id="rId4" Type="http://schemas.openxmlformats.org/officeDocument/2006/relationships/image" Target="../media/image30.png"/></Relationships>
</file>

<file path=ppt/slides/_rels/slide17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79.xml"/><Relationship Id="rId1" Type="http://schemas.openxmlformats.org/officeDocument/2006/relationships/slideLayout" Target="../slideLayouts/slideLayout12.xml"/><Relationship Id="rId4" Type="http://schemas.openxmlformats.org/officeDocument/2006/relationships/hyperlink" Target="https://link.springer.com/article/10.1186/s13059-020-02133-w" TargetMode="Externa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2.xml"/></Relationships>
</file>

<file path=ppt/slides/_rels/slide18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4.xml"/><Relationship Id="rId1" Type="http://schemas.openxmlformats.org/officeDocument/2006/relationships/slideLayout" Target="../slideLayouts/slideLayout12.xml"/></Relationships>
</file>

<file path=ppt/slides/_rels/slide1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5.xml"/><Relationship Id="rId1" Type="http://schemas.openxmlformats.org/officeDocument/2006/relationships/slideLayout" Target="../slideLayouts/slideLayout12.xml"/><Relationship Id="rId4" Type="http://schemas.openxmlformats.org/officeDocument/2006/relationships/image" Target="../media/image128.png"/></Relationships>
</file>

<file path=ppt/slides/_rels/slide1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23"/>
        <p:cNvGrpSpPr/>
        <p:nvPr/>
      </p:nvGrpSpPr>
      <p:grpSpPr>
        <a:xfrm>
          <a:off x="0" y="0"/>
          <a:ext cx="0" cy="0"/>
          <a:chOff x="0" y="0"/>
          <a:chExt cx="0" cy="0"/>
        </a:xfrm>
      </p:grpSpPr>
      <p:pic>
        <p:nvPicPr>
          <p:cNvPr id="224" name="Google Shape;224;p51"/>
          <p:cNvPicPr preferRelativeResize="0"/>
          <p:nvPr/>
        </p:nvPicPr>
        <p:blipFill rotWithShape="1">
          <a:blip r:embed="rId3">
            <a:alphaModFix/>
          </a:blip>
          <a:srcRect l="9669" t="27111" r="9806" b="26707"/>
          <a:stretch/>
        </p:blipFill>
        <p:spPr>
          <a:xfrm>
            <a:off x="1601279" y="78773"/>
            <a:ext cx="5930189" cy="3401068"/>
          </a:xfrm>
          <a:prstGeom prst="rect">
            <a:avLst/>
          </a:prstGeom>
          <a:noFill/>
          <a:ln>
            <a:noFill/>
          </a:ln>
        </p:spPr>
      </p:pic>
      <p:sp>
        <p:nvSpPr>
          <p:cNvPr id="225" name="Google Shape;225;p51"/>
          <p:cNvSpPr txBox="1"/>
          <p:nvPr/>
        </p:nvSpPr>
        <p:spPr>
          <a:xfrm>
            <a:off x="379654" y="3294142"/>
            <a:ext cx="8384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2200"/>
              <a:buFont typeface="Arial"/>
              <a:buNone/>
            </a:pPr>
            <a:r>
              <a:rPr lang="en" sz="2200">
                <a:solidFill>
                  <a:schemeClr val="accent1"/>
                </a:solidFill>
                <a:latin typeface="Tenor Sans"/>
                <a:ea typeface="Tenor Sans"/>
                <a:cs typeface="Tenor Sans"/>
                <a:sym typeface="Tenor Sans"/>
              </a:rPr>
              <a:t>The creative side of the scientific process</a:t>
            </a:r>
            <a:endParaRPr/>
          </a:p>
        </p:txBody>
      </p:sp>
      <p:sp>
        <p:nvSpPr>
          <p:cNvPr id="226" name="Google Shape;226;p51"/>
          <p:cNvSpPr txBox="1"/>
          <p:nvPr/>
        </p:nvSpPr>
        <p:spPr>
          <a:xfrm>
            <a:off x="4741450" y="3963100"/>
            <a:ext cx="4341000" cy="1200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2200"/>
              <a:buFont typeface="Arial"/>
              <a:buNone/>
            </a:pPr>
            <a:r>
              <a:rPr lang="en" sz="2200" b="0" i="0" u="none" strike="noStrike" cap="none">
                <a:solidFill>
                  <a:schemeClr val="lt1"/>
                </a:solidFill>
                <a:latin typeface="Tenor Sans"/>
                <a:ea typeface="Tenor Sans"/>
                <a:cs typeface="Tenor Sans"/>
                <a:sym typeface="Tenor Sans"/>
              </a:rPr>
              <a:t>Itai Yanai</a:t>
            </a:r>
            <a:endParaRPr sz="2200" b="0" i="0" u="none" strike="noStrike" cap="none">
              <a:solidFill>
                <a:schemeClr val="lt1"/>
              </a:solidFill>
              <a:latin typeface="Tenor Sans"/>
              <a:ea typeface="Tenor Sans"/>
              <a:cs typeface="Tenor Sans"/>
              <a:sym typeface="Tenor Sans"/>
            </a:endParaRPr>
          </a:p>
          <a:p>
            <a:pPr marL="0" marR="0" lvl="0" indent="0" algn="r" rtl="0">
              <a:lnSpc>
                <a:spcPct val="100000"/>
              </a:lnSpc>
              <a:spcBef>
                <a:spcPts val="0"/>
              </a:spcBef>
              <a:spcAft>
                <a:spcPts val="0"/>
              </a:spcAft>
              <a:buClr>
                <a:srgbClr val="000000"/>
              </a:buClr>
              <a:buSzPts val="2200"/>
              <a:buFont typeface="Arial"/>
              <a:buNone/>
            </a:pPr>
            <a:r>
              <a:rPr lang="en" sz="2200" b="0" i="0" u="none" strike="noStrike" cap="none">
                <a:solidFill>
                  <a:schemeClr val="lt1"/>
                </a:solidFill>
                <a:latin typeface="Tenor Sans"/>
                <a:ea typeface="Tenor Sans"/>
                <a:cs typeface="Tenor Sans"/>
                <a:sym typeface="Tenor Sans"/>
              </a:rPr>
              <a:t>Martin Lercher</a:t>
            </a:r>
            <a:endParaRPr sz="2200" b="0" i="0" u="none" strike="noStrike" cap="none">
              <a:solidFill>
                <a:schemeClr val="lt1"/>
              </a:solidFill>
              <a:latin typeface="Tenor Sans"/>
              <a:ea typeface="Tenor Sans"/>
              <a:cs typeface="Tenor Sans"/>
              <a:sym typeface="Tenor Sans"/>
            </a:endParaRPr>
          </a:p>
          <a:p>
            <a:pPr marL="0" marR="0" lvl="0" indent="0" algn="r" rtl="0">
              <a:lnSpc>
                <a:spcPct val="100000"/>
              </a:lnSpc>
              <a:spcBef>
                <a:spcPts val="0"/>
              </a:spcBef>
              <a:spcAft>
                <a:spcPts val="0"/>
              </a:spcAft>
              <a:buClr>
                <a:srgbClr val="000000"/>
              </a:buClr>
              <a:buSzPts val="2200"/>
              <a:buFont typeface="Arial"/>
              <a:buNone/>
            </a:pPr>
            <a:r>
              <a:rPr lang="en" sz="2200">
                <a:solidFill>
                  <a:schemeClr val="lt1"/>
                </a:solidFill>
                <a:latin typeface="Tenor Sans"/>
                <a:ea typeface="Tenor Sans"/>
                <a:cs typeface="Tenor Sans"/>
                <a:sym typeface="Tenor Sans"/>
              </a:rPr>
              <a:t>CEO: Oliver Bogler</a:t>
            </a:r>
            <a:endParaRPr sz="2200">
              <a:solidFill>
                <a:schemeClr val="lt1"/>
              </a:solidFill>
              <a:latin typeface="Tenor Sans"/>
              <a:ea typeface="Tenor Sans"/>
              <a:cs typeface="Tenor Sans"/>
              <a:sym typeface="Tenor Sans"/>
            </a:endParaRPr>
          </a:p>
        </p:txBody>
      </p:sp>
      <p:sp>
        <p:nvSpPr>
          <p:cNvPr id="227" name="Google Shape;227;p51"/>
          <p:cNvSpPr txBox="1"/>
          <p:nvPr/>
        </p:nvSpPr>
        <p:spPr>
          <a:xfrm>
            <a:off x="0" y="4301800"/>
            <a:ext cx="6064200" cy="861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 sz="2200">
                <a:solidFill>
                  <a:schemeClr val="lt1"/>
                </a:solidFill>
                <a:latin typeface="Tenor Sans"/>
                <a:ea typeface="Tenor Sans"/>
                <a:cs typeface="Tenor Sans"/>
                <a:sym typeface="Tenor Sans"/>
              </a:rPr>
              <a:t>Night Science Institute</a:t>
            </a:r>
            <a:endParaRPr sz="2200">
              <a:solidFill>
                <a:schemeClr val="lt1"/>
              </a:solidFill>
              <a:latin typeface="Tenor Sans"/>
              <a:ea typeface="Tenor Sans"/>
              <a:cs typeface="Tenor Sans"/>
              <a:sym typeface="Tenor Sans"/>
            </a:endParaRPr>
          </a:p>
          <a:p>
            <a:pPr marL="0" marR="0" lvl="0" indent="0" algn="l" rtl="0">
              <a:lnSpc>
                <a:spcPct val="100000"/>
              </a:lnSpc>
              <a:spcBef>
                <a:spcPts val="0"/>
              </a:spcBef>
              <a:spcAft>
                <a:spcPts val="0"/>
              </a:spcAft>
              <a:buClr>
                <a:srgbClr val="000000"/>
              </a:buClr>
              <a:buSzPts val="2200"/>
              <a:buFont typeface="Arial"/>
              <a:buNone/>
            </a:pPr>
            <a:r>
              <a:rPr lang="en" sz="2200">
                <a:solidFill>
                  <a:schemeClr val="lt1"/>
                </a:solidFill>
                <a:latin typeface="Tenor Sans"/>
                <a:ea typeface="Tenor Sans"/>
                <a:cs typeface="Tenor Sans"/>
                <a:sym typeface="Tenor Sans"/>
              </a:rPr>
              <a:t>Train the Trainer Workshop, 9/30/2026</a:t>
            </a:r>
            <a:endParaRPr sz="2200">
              <a:solidFill>
                <a:schemeClr val="lt1"/>
              </a:solidFill>
              <a:latin typeface="Tenor Sans"/>
              <a:ea typeface="Tenor Sans"/>
              <a:cs typeface="Tenor Sans"/>
              <a:sym typeface="Tenor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52"/>
          <p:cNvSpPr txBox="1"/>
          <p:nvPr/>
        </p:nvSpPr>
        <p:spPr>
          <a:xfrm>
            <a:off x="219698" y="907309"/>
            <a:ext cx="7323000" cy="3829500"/>
          </a:xfrm>
          <a:prstGeom prst="rect">
            <a:avLst/>
          </a:prstGeom>
          <a:noFill/>
          <a:ln>
            <a:noFill/>
          </a:ln>
        </p:spPr>
        <p:txBody>
          <a:bodyPr spcFirstLastPara="1" wrap="square" lIns="914400" tIns="91425" rIns="91425" bIns="91425" anchor="t" anchorCtr="0">
            <a:spAutoFit/>
          </a:bodyPr>
          <a:lstStyle/>
          <a:p>
            <a:pPr marL="0" marR="1905000" lvl="0" indent="-800100" algn="l" rtl="0">
              <a:lnSpc>
                <a:spcPct val="115000"/>
              </a:lnSpc>
              <a:spcBef>
                <a:spcPts val="0"/>
              </a:spcBef>
              <a:spcAft>
                <a:spcPts val="0"/>
              </a:spcAft>
              <a:buNone/>
            </a:pPr>
            <a:r>
              <a:rPr lang="en" sz="1600" b="1">
                <a:solidFill>
                  <a:srgbClr val="17384B"/>
                </a:solidFill>
                <a:highlight>
                  <a:srgbClr val="FFFFFF"/>
                </a:highlight>
                <a:latin typeface="Raleway"/>
                <a:ea typeface="Raleway"/>
                <a:cs typeface="Raleway"/>
                <a:sym typeface="Raleway"/>
              </a:rPr>
              <a:t>Part 1 </a:t>
            </a:r>
            <a:r>
              <a:rPr lang="en" sz="1600">
                <a:solidFill>
                  <a:srgbClr val="17384B"/>
                </a:solidFill>
                <a:highlight>
                  <a:srgbClr val="FFFFFF"/>
                </a:highlight>
                <a:latin typeface="Raleway"/>
                <a:ea typeface="Raleway"/>
                <a:cs typeface="Raleway"/>
                <a:sym typeface="Raleway"/>
              </a:rPr>
              <a:t>(10:00-11:00) – An overview of the creative process &amp; the Night Science initiative</a:t>
            </a:r>
            <a:endParaRPr sz="1600">
              <a:solidFill>
                <a:srgbClr val="17384B"/>
              </a:solidFill>
              <a:highlight>
                <a:srgbClr val="FFFFFF"/>
              </a:highlight>
              <a:latin typeface="Raleway"/>
              <a:ea typeface="Raleway"/>
              <a:cs typeface="Raleway"/>
              <a:sym typeface="Raleway"/>
            </a:endParaRPr>
          </a:p>
          <a:p>
            <a:pPr marL="0" marR="1905000" lvl="0" indent="-800100" algn="l" rtl="0">
              <a:lnSpc>
                <a:spcPct val="115000"/>
              </a:lnSpc>
              <a:spcBef>
                <a:spcPts val="0"/>
              </a:spcBef>
              <a:spcAft>
                <a:spcPts val="0"/>
              </a:spcAft>
              <a:buNone/>
            </a:pPr>
            <a:r>
              <a:rPr lang="en" sz="1600" i="1">
                <a:solidFill>
                  <a:srgbClr val="17384B"/>
                </a:solidFill>
                <a:highlight>
                  <a:srgbClr val="FFFFFF"/>
                </a:highlight>
                <a:latin typeface="Raleway"/>
                <a:ea typeface="Raleway"/>
                <a:cs typeface="Raleway"/>
                <a:sym typeface="Raleway"/>
              </a:rPr>
              <a:t>Break (11:00-11:30) – Meet your workshop buddy</a:t>
            </a:r>
            <a:endParaRPr sz="1600" i="1">
              <a:solidFill>
                <a:srgbClr val="17384B"/>
              </a:solidFill>
              <a:highlight>
                <a:srgbClr val="FFFFFF"/>
              </a:highlight>
              <a:latin typeface="Raleway"/>
              <a:ea typeface="Raleway"/>
              <a:cs typeface="Raleway"/>
              <a:sym typeface="Raleway"/>
            </a:endParaRPr>
          </a:p>
          <a:p>
            <a:pPr marL="0" marR="1905000" lvl="0" indent="-800100" algn="l" rtl="0">
              <a:lnSpc>
                <a:spcPct val="115000"/>
              </a:lnSpc>
              <a:spcBef>
                <a:spcPts val="0"/>
              </a:spcBef>
              <a:spcAft>
                <a:spcPts val="0"/>
              </a:spcAft>
              <a:buNone/>
            </a:pPr>
            <a:r>
              <a:rPr lang="en" sz="1600" b="1">
                <a:solidFill>
                  <a:srgbClr val="17384B"/>
                </a:solidFill>
                <a:highlight>
                  <a:srgbClr val="FFFFFF"/>
                </a:highlight>
                <a:latin typeface="Raleway"/>
                <a:ea typeface="Raleway"/>
                <a:cs typeface="Raleway"/>
                <a:sym typeface="Raleway"/>
              </a:rPr>
              <a:t>Part 2 </a:t>
            </a:r>
            <a:r>
              <a:rPr lang="en" sz="1600">
                <a:solidFill>
                  <a:srgbClr val="17384B"/>
                </a:solidFill>
                <a:highlight>
                  <a:srgbClr val="FFFFFF"/>
                </a:highlight>
                <a:latin typeface="Raleway"/>
                <a:ea typeface="Raleway"/>
                <a:cs typeface="Raleway"/>
                <a:sym typeface="Raleway"/>
              </a:rPr>
              <a:t>(11:30-12:45) – Leading a Night Science session</a:t>
            </a:r>
            <a:endParaRPr sz="1600">
              <a:solidFill>
                <a:srgbClr val="17384B"/>
              </a:solidFill>
              <a:highlight>
                <a:srgbClr val="FFFFFF"/>
              </a:highlight>
              <a:latin typeface="Raleway"/>
              <a:ea typeface="Raleway"/>
              <a:cs typeface="Raleway"/>
              <a:sym typeface="Raleway"/>
            </a:endParaRPr>
          </a:p>
          <a:p>
            <a:pPr marL="0" marR="1905000" lvl="0" indent="-800100" algn="l" rtl="0">
              <a:lnSpc>
                <a:spcPct val="115000"/>
              </a:lnSpc>
              <a:spcBef>
                <a:spcPts val="0"/>
              </a:spcBef>
              <a:spcAft>
                <a:spcPts val="0"/>
              </a:spcAft>
              <a:buNone/>
            </a:pPr>
            <a:r>
              <a:rPr lang="en" sz="1600" i="1">
                <a:solidFill>
                  <a:srgbClr val="17384B"/>
                </a:solidFill>
                <a:highlight>
                  <a:srgbClr val="FFFFFF"/>
                </a:highlight>
                <a:latin typeface="Raleway"/>
                <a:ea typeface="Raleway"/>
                <a:cs typeface="Raleway"/>
                <a:sym typeface="Raleway"/>
              </a:rPr>
              <a:t>Lunch (12:45-13:45)</a:t>
            </a:r>
            <a:endParaRPr sz="1600" i="1">
              <a:solidFill>
                <a:srgbClr val="17384B"/>
              </a:solidFill>
              <a:highlight>
                <a:srgbClr val="FFFFFF"/>
              </a:highlight>
              <a:latin typeface="Raleway"/>
              <a:ea typeface="Raleway"/>
              <a:cs typeface="Raleway"/>
              <a:sym typeface="Raleway"/>
            </a:endParaRPr>
          </a:p>
          <a:p>
            <a:pPr marL="0" marR="1905000" lvl="0" indent="-800100" algn="l" rtl="0">
              <a:lnSpc>
                <a:spcPct val="115000"/>
              </a:lnSpc>
              <a:spcBef>
                <a:spcPts val="0"/>
              </a:spcBef>
              <a:spcAft>
                <a:spcPts val="0"/>
              </a:spcAft>
              <a:buNone/>
            </a:pPr>
            <a:r>
              <a:rPr lang="en" sz="1600" b="1">
                <a:solidFill>
                  <a:srgbClr val="17384B"/>
                </a:solidFill>
                <a:highlight>
                  <a:srgbClr val="FFFFFF"/>
                </a:highlight>
                <a:latin typeface="Raleway"/>
                <a:ea typeface="Raleway"/>
                <a:cs typeface="Raleway"/>
                <a:sym typeface="Raleway"/>
              </a:rPr>
              <a:t>Part 3a </a:t>
            </a:r>
            <a:r>
              <a:rPr lang="en" sz="1600">
                <a:solidFill>
                  <a:srgbClr val="17384B"/>
                </a:solidFill>
                <a:highlight>
                  <a:srgbClr val="FFFFFF"/>
                </a:highlight>
                <a:latin typeface="Raleway"/>
                <a:ea typeface="Raleway"/>
                <a:cs typeface="Raleway"/>
                <a:sym typeface="Raleway"/>
              </a:rPr>
              <a:t>(13:45-15:15) – 7 additional thinking tools covered in the Night Science Workshop (Part 1)</a:t>
            </a:r>
            <a:endParaRPr sz="1600">
              <a:solidFill>
                <a:srgbClr val="17384B"/>
              </a:solidFill>
              <a:highlight>
                <a:srgbClr val="FFFFFF"/>
              </a:highlight>
              <a:latin typeface="Raleway"/>
              <a:ea typeface="Raleway"/>
              <a:cs typeface="Raleway"/>
              <a:sym typeface="Raleway"/>
            </a:endParaRPr>
          </a:p>
          <a:p>
            <a:pPr marL="0" marR="1905000" lvl="0" indent="-800100" algn="l" rtl="0">
              <a:lnSpc>
                <a:spcPct val="115000"/>
              </a:lnSpc>
              <a:spcBef>
                <a:spcPts val="0"/>
              </a:spcBef>
              <a:spcAft>
                <a:spcPts val="0"/>
              </a:spcAft>
              <a:buNone/>
            </a:pPr>
            <a:r>
              <a:rPr lang="en" sz="1600" i="1">
                <a:solidFill>
                  <a:srgbClr val="17384B"/>
                </a:solidFill>
                <a:highlight>
                  <a:srgbClr val="FFFFFF"/>
                </a:highlight>
                <a:latin typeface="Raleway"/>
                <a:ea typeface="Raleway"/>
                <a:cs typeface="Raleway"/>
                <a:sym typeface="Raleway"/>
              </a:rPr>
              <a:t>Break (15:15-15:30) </a:t>
            </a:r>
            <a:endParaRPr sz="1600" i="1">
              <a:solidFill>
                <a:srgbClr val="17384B"/>
              </a:solidFill>
              <a:highlight>
                <a:srgbClr val="FFFFFF"/>
              </a:highlight>
              <a:latin typeface="Raleway"/>
              <a:ea typeface="Raleway"/>
              <a:cs typeface="Raleway"/>
              <a:sym typeface="Raleway"/>
            </a:endParaRPr>
          </a:p>
          <a:p>
            <a:pPr marL="0" marR="1905000" lvl="0" indent="-800100" algn="l" rtl="0">
              <a:lnSpc>
                <a:spcPct val="115000"/>
              </a:lnSpc>
              <a:spcBef>
                <a:spcPts val="0"/>
              </a:spcBef>
              <a:spcAft>
                <a:spcPts val="0"/>
              </a:spcAft>
              <a:buNone/>
            </a:pPr>
            <a:r>
              <a:rPr lang="en" sz="1600" b="1">
                <a:solidFill>
                  <a:srgbClr val="17384B"/>
                </a:solidFill>
                <a:highlight>
                  <a:srgbClr val="FFFFFF"/>
                </a:highlight>
                <a:latin typeface="Raleway"/>
                <a:ea typeface="Raleway"/>
                <a:cs typeface="Raleway"/>
                <a:sym typeface="Raleway"/>
              </a:rPr>
              <a:t>Part 3b </a:t>
            </a:r>
            <a:r>
              <a:rPr lang="en" sz="1600">
                <a:solidFill>
                  <a:srgbClr val="17384B"/>
                </a:solidFill>
                <a:highlight>
                  <a:srgbClr val="FFFFFF"/>
                </a:highlight>
                <a:latin typeface="Raleway"/>
                <a:ea typeface="Raleway"/>
                <a:cs typeface="Raleway"/>
                <a:sym typeface="Raleway"/>
              </a:rPr>
              <a:t>(15:30-16:45) – 7 additional thinking tools covered in the Night Science Workshop (Part 2)</a:t>
            </a:r>
            <a:endParaRPr sz="1600">
              <a:solidFill>
                <a:srgbClr val="17384B"/>
              </a:solidFill>
              <a:highlight>
                <a:srgbClr val="FFFFFF"/>
              </a:highlight>
              <a:latin typeface="Raleway"/>
              <a:ea typeface="Raleway"/>
              <a:cs typeface="Raleway"/>
              <a:sym typeface="Raleway"/>
            </a:endParaRPr>
          </a:p>
          <a:p>
            <a:pPr marL="0" marR="1905000" lvl="0" indent="-800100" algn="l" rtl="0">
              <a:lnSpc>
                <a:spcPct val="115000"/>
              </a:lnSpc>
              <a:spcBef>
                <a:spcPts val="0"/>
              </a:spcBef>
              <a:spcAft>
                <a:spcPts val="0"/>
              </a:spcAft>
              <a:buNone/>
            </a:pPr>
            <a:r>
              <a:rPr lang="en" sz="1600" i="1">
                <a:solidFill>
                  <a:srgbClr val="17384B"/>
                </a:solidFill>
                <a:highlight>
                  <a:srgbClr val="FFFFFF"/>
                </a:highlight>
                <a:latin typeface="Raleway"/>
                <a:ea typeface="Raleway"/>
                <a:cs typeface="Raleway"/>
                <a:sym typeface="Raleway"/>
              </a:rPr>
              <a:t>Break (16:45-17:00) </a:t>
            </a:r>
            <a:endParaRPr sz="1600" i="1">
              <a:solidFill>
                <a:srgbClr val="17384B"/>
              </a:solidFill>
              <a:highlight>
                <a:srgbClr val="FFFFFF"/>
              </a:highlight>
              <a:latin typeface="Raleway"/>
              <a:ea typeface="Raleway"/>
              <a:cs typeface="Raleway"/>
              <a:sym typeface="Raleway"/>
            </a:endParaRPr>
          </a:p>
          <a:p>
            <a:pPr marL="0" marR="1905000" lvl="0" indent="-800100" algn="l" rtl="0">
              <a:lnSpc>
                <a:spcPct val="115000"/>
              </a:lnSpc>
              <a:spcBef>
                <a:spcPts val="0"/>
              </a:spcBef>
              <a:spcAft>
                <a:spcPts val="0"/>
              </a:spcAft>
              <a:buNone/>
            </a:pPr>
            <a:r>
              <a:rPr lang="en" sz="1600" b="1">
                <a:solidFill>
                  <a:srgbClr val="17384B"/>
                </a:solidFill>
                <a:highlight>
                  <a:srgbClr val="FFFFFF"/>
                </a:highlight>
                <a:latin typeface="Raleway"/>
                <a:ea typeface="Raleway"/>
                <a:cs typeface="Raleway"/>
                <a:sym typeface="Raleway"/>
              </a:rPr>
              <a:t>Part 4 </a:t>
            </a:r>
            <a:r>
              <a:rPr lang="en" sz="1600">
                <a:solidFill>
                  <a:srgbClr val="17384B"/>
                </a:solidFill>
                <a:highlight>
                  <a:srgbClr val="FFFFFF"/>
                </a:highlight>
                <a:latin typeface="Raleway"/>
                <a:ea typeface="Raleway"/>
                <a:cs typeface="Raleway"/>
                <a:sym typeface="Raleway"/>
              </a:rPr>
              <a:t>(17:00-18:00) – Night Science Activation Energy: How to get started</a:t>
            </a:r>
            <a:endParaRPr sz="1600">
              <a:solidFill>
                <a:srgbClr val="17384B"/>
              </a:solidFill>
              <a:highlight>
                <a:srgbClr val="FFFFFF"/>
              </a:highlight>
              <a:latin typeface="Raleway"/>
              <a:ea typeface="Raleway"/>
              <a:cs typeface="Raleway"/>
              <a:sym typeface="Raleway"/>
            </a:endParaRPr>
          </a:p>
        </p:txBody>
      </p:sp>
      <p:sp>
        <p:nvSpPr>
          <p:cNvPr id="233" name="Google Shape;233;p52"/>
          <p:cNvSpPr txBox="1"/>
          <p:nvPr/>
        </p:nvSpPr>
        <p:spPr>
          <a:xfrm>
            <a:off x="317550" y="0"/>
            <a:ext cx="8620200" cy="879000"/>
          </a:xfrm>
          <a:prstGeom prst="rect">
            <a:avLst/>
          </a:prstGeom>
          <a:noFill/>
          <a:ln>
            <a:noFill/>
          </a:ln>
        </p:spPr>
        <p:txBody>
          <a:bodyPr spcFirstLastPara="1" wrap="square" lIns="91425" tIns="91425" rIns="91425" bIns="91425" anchor="t" anchorCtr="0">
            <a:spAutoFit/>
          </a:bodyPr>
          <a:lstStyle/>
          <a:p>
            <a:pPr marL="0" marR="0" lvl="0" indent="0" algn="ctr" rtl="0">
              <a:lnSpc>
                <a:spcPct val="105000"/>
              </a:lnSpc>
              <a:spcBef>
                <a:spcPts val="0"/>
              </a:spcBef>
              <a:spcAft>
                <a:spcPts val="0"/>
              </a:spcAft>
              <a:buNone/>
            </a:pPr>
            <a:r>
              <a:rPr lang="en" sz="2200">
                <a:solidFill>
                  <a:schemeClr val="dk1"/>
                </a:solidFill>
                <a:latin typeface="Tenor Sans"/>
                <a:ea typeface="Tenor Sans"/>
                <a:cs typeface="Tenor Sans"/>
                <a:sym typeface="Tenor Sans"/>
              </a:rPr>
              <a:t>Night Science – </a:t>
            </a:r>
            <a:r>
              <a:rPr lang="en" sz="2200">
                <a:solidFill>
                  <a:srgbClr val="17384B"/>
                </a:solidFill>
                <a:latin typeface="Tenor Sans"/>
                <a:ea typeface="Tenor Sans"/>
                <a:cs typeface="Tenor Sans"/>
                <a:sym typeface="Tenor Sans"/>
              </a:rPr>
              <a:t>Train the Trainer </a:t>
            </a:r>
            <a:endParaRPr sz="2200">
              <a:solidFill>
                <a:srgbClr val="17384B"/>
              </a:solidFill>
              <a:latin typeface="Tenor Sans"/>
              <a:ea typeface="Tenor Sans"/>
              <a:cs typeface="Tenor Sans"/>
              <a:sym typeface="Tenor Sans"/>
            </a:endParaRPr>
          </a:p>
          <a:p>
            <a:pPr marL="0" marR="0" lvl="0" indent="0" algn="ctr" rtl="0">
              <a:lnSpc>
                <a:spcPct val="105000"/>
              </a:lnSpc>
              <a:spcBef>
                <a:spcPts val="0"/>
              </a:spcBef>
              <a:spcAft>
                <a:spcPts val="0"/>
              </a:spcAft>
              <a:buNone/>
            </a:pPr>
            <a:r>
              <a:rPr lang="en" sz="2200">
                <a:solidFill>
                  <a:srgbClr val="17384B"/>
                </a:solidFill>
                <a:latin typeface="Tenor Sans"/>
                <a:ea typeface="Tenor Sans"/>
                <a:cs typeface="Tenor Sans"/>
                <a:sym typeface="Tenor Sans"/>
              </a:rPr>
              <a:t>September 30, 2026 – EMBL Heidelberg</a:t>
            </a:r>
            <a:endParaRPr sz="2200">
              <a:solidFill>
                <a:srgbClr val="17384B"/>
              </a:solidFill>
              <a:latin typeface="Tenor Sans"/>
              <a:ea typeface="Tenor Sans"/>
              <a:cs typeface="Tenor Sans"/>
              <a:sym typeface="Tenor Sans"/>
            </a:endParaRPr>
          </a:p>
        </p:txBody>
      </p:sp>
      <p:sp>
        <p:nvSpPr>
          <p:cNvPr id="234" name="Google Shape;234;p52"/>
          <p:cNvSpPr txBox="1"/>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rgbClr val="595959"/>
                </a:solidFill>
              </a:rPr>
              <a:t>2</a:t>
            </a:fld>
            <a:endParaRPr sz="1000">
              <a:solidFill>
                <a:srgbClr val="595959"/>
              </a:solidFill>
            </a:endParaRPr>
          </a:p>
        </p:txBody>
      </p:sp>
      <p:pic>
        <p:nvPicPr>
          <p:cNvPr id="235" name="Google Shape;235;p52"/>
          <p:cNvPicPr preferRelativeResize="0"/>
          <p:nvPr/>
        </p:nvPicPr>
        <p:blipFill>
          <a:blip r:embed="rId3">
            <a:alphaModFix/>
          </a:blip>
          <a:stretch>
            <a:fillRect/>
          </a:stretch>
        </p:blipFill>
        <p:spPr>
          <a:xfrm>
            <a:off x="5510900" y="1401515"/>
            <a:ext cx="3595749" cy="16661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53"/>
          <p:cNvSpPr txBox="1">
            <a:spLocks noGrp="1"/>
          </p:cNvSpPr>
          <p:nvPr>
            <p:ph type="title"/>
          </p:nvPr>
        </p:nvSpPr>
        <p:spPr>
          <a:xfrm>
            <a:off x="311700" y="2164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90000"/>
              </a:lnSpc>
              <a:spcBef>
                <a:spcPts val="0"/>
              </a:spcBef>
              <a:spcAft>
                <a:spcPts val="0"/>
              </a:spcAft>
              <a:buClr>
                <a:schemeClr val="dk1"/>
              </a:buClr>
              <a:buSzPct val="104545"/>
              <a:buFont typeface="Arial"/>
              <a:buNone/>
            </a:pPr>
            <a:r>
              <a:rPr lang="en" sz="2200">
                <a:solidFill>
                  <a:srgbClr val="17384B"/>
                </a:solidFill>
                <a:latin typeface="Tenor Sans"/>
                <a:ea typeface="Tenor Sans"/>
                <a:cs typeface="Tenor Sans"/>
                <a:sym typeface="Tenor Sans"/>
              </a:rPr>
              <a:t>Oliver Bogler, CEO of </a:t>
            </a:r>
            <a:r>
              <a:rPr lang="en"/>
              <a:t>the</a:t>
            </a:r>
            <a:r>
              <a:rPr lang="en" sz="2200">
                <a:solidFill>
                  <a:srgbClr val="17384B"/>
                </a:solidFill>
                <a:latin typeface="Tenor Sans"/>
                <a:ea typeface="Tenor Sans"/>
                <a:cs typeface="Tenor Sans"/>
                <a:sym typeface="Tenor Sans"/>
              </a:rPr>
              <a:t> Night Science Institute</a:t>
            </a:r>
            <a:br>
              <a:rPr lang="en" sz="2200">
                <a:solidFill>
                  <a:srgbClr val="17384B"/>
                </a:solidFill>
                <a:latin typeface="Tenor Sans"/>
                <a:ea typeface="Tenor Sans"/>
                <a:cs typeface="Tenor Sans"/>
                <a:sym typeface="Tenor Sans"/>
              </a:rPr>
            </a:br>
            <a:r>
              <a:rPr lang="en" sz="2200">
                <a:solidFill>
                  <a:srgbClr val="17384B"/>
                </a:solidFill>
                <a:latin typeface="Tenor Sans"/>
                <a:ea typeface="Tenor Sans"/>
                <a:cs typeface="Tenor Sans"/>
                <a:sym typeface="Tenor Sans"/>
              </a:rPr>
              <a:t>www.night-science.org</a:t>
            </a:r>
            <a:endParaRPr sz="2200">
              <a:solidFill>
                <a:srgbClr val="17384B"/>
              </a:solidFill>
              <a:latin typeface="Tenor Sans"/>
              <a:ea typeface="Tenor Sans"/>
              <a:cs typeface="Tenor Sans"/>
              <a:sym typeface="Tenor Sans"/>
            </a:endParaRPr>
          </a:p>
        </p:txBody>
      </p:sp>
      <p:pic>
        <p:nvPicPr>
          <p:cNvPr id="241" name="Google Shape;241;p53"/>
          <p:cNvPicPr preferRelativeResize="0"/>
          <p:nvPr/>
        </p:nvPicPr>
        <p:blipFill rotWithShape="1">
          <a:blip r:embed="rId3">
            <a:alphaModFix/>
          </a:blip>
          <a:srcRect/>
          <a:stretch/>
        </p:blipFill>
        <p:spPr>
          <a:xfrm>
            <a:off x="1595476" y="957549"/>
            <a:ext cx="6064501" cy="38323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54"/>
          <p:cNvSpPr txBox="1">
            <a:spLocks noGrp="1"/>
          </p:cNvSpPr>
          <p:nvPr>
            <p:ph type="body" idx="1"/>
          </p:nvPr>
        </p:nvSpPr>
        <p:spPr>
          <a:xfrm>
            <a:off x="346825" y="438564"/>
            <a:ext cx="3367500" cy="4373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None/>
            </a:pPr>
            <a:r>
              <a:rPr lang="en" b="1">
                <a:latin typeface="Tenor Sans"/>
                <a:ea typeface="Tenor Sans"/>
                <a:cs typeface="Tenor Sans"/>
                <a:sym typeface="Tenor Sans"/>
              </a:rPr>
              <a:t>Itai Yanai</a:t>
            </a:r>
            <a:endParaRPr b="1">
              <a:latin typeface="Tenor Sans"/>
              <a:ea typeface="Tenor Sans"/>
              <a:cs typeface="Tenor Sans"/>
              <a:sym typeface="Tenor Sans"/>
            </a:endParaRPr>
          </a:p>
          <a:p>
            <a:pPr marL="0" lvl="0" indent="0" algn="l" rtl="0">
              <a:lnSpc>
                <a:spcPct val="115000"/>
              </a:lnSpc>
              <a:spcBef>
                <a:spcPts val="400"/>
              </a:spcBef>
              <a:spcAft>
                <a:spcPts val="0"/>
              </a:spcAft>
              <a:buClr>
                <a:schemeClr val="dk1"/>
              </a:buClr>
              <a:buSzPts val="800"/>
              <a:buNone/>
            </a:pPr>
            <a:r>
              <a:rPr lang="en" sz="1400" b="1">
                <a:latin typeface="Tenor Sans"/>
                <a:ea typeface="Tenor Sans"/>
                <a:cs typeface="Tenor Sans"/>
                <a:sym typeface="Tenor Sans"/>
              </a:rPr>
              <a:t>Professor of Biochemistry </a:t>
            </a:r>
            <a:r>
              <a:rPr lang="en" sz="1400">
                <a:latin typeface="Tenor Sans"/>
                <a:ea typeface="Tenor Sans"/>
                <a:cs typeface="Tenor Sans"/>
                <a:sym typeface="Tenor Sans"/>
              </a:rPr>
              <a:t>at New York University, School of Medicine </a:t>
            </a:r>
            <a:endParaRPr sz="1400">
              <a:latin typeface="Tenor Sans"/>
              <a:ea typeface="Tenor Sans"/>
              <a:cs typeface="Tenor Sans"/>
              <a:sym typeface="Tenor Sans"/>
            </a:endParaRPr>
          </a:p>
          <a:p>
            <a:pPr marL="0" lvl="0" indent="0" algn="l" rtl="0">
              <a:lnSpc>
                <a:spcPct val="115000"/>
              </a:lnSpc>
              <a:spcBef>
                <a:spcPts val="400"/>
              </a:spcBef>
              <a:spcAft>
                <a:spcPts val="0"/>
              </a:spcAft>
              <a:buClr>
                <a:schemeClr val="dk1"/>
              </a:buClr>
              <a:buSzPts val="800"/>
              <a:buNone/>
            </a:pPr>
            <a:r>
              <a:rPr lang="en" sz="1400">
                <a:latin typeface="Tenor Sans"/>
                <a:ea typeface="Tenor Sans"/>
                <a:cs typeface="Tenor Sans"/>
                <a:sym typeface="Tenor Sans"/>
              </a:rPr>
              <a:t>Undergraduate degrees: </a:t>
            </a:r>
            <a:r>
              <a:rPr lang="en" sz="1400" b="1">
                <a:latin typeface="Tenor Sans"/>
                <a:ea typeface="Tenor Sans"/>
                <a:cs typeface="Tenor Sans"/>
                <a:sym typeface="Tenor Sans"/>
              </a:rPr>
              <a:t>Engineering &amp; Philosophy of Science </a:t>
            </a:r>
            <a:endParaRPr sz="1400" b="1">
              <a:latin typeface="Tenor Sans"/>
              <a:ea typeface="Tenor Sans"/>
              <a:cs typeface="Tenor Sans"/>
              <a:sym typeface="Tenor Sans"/>
            </a:endParaRPr>
          </a:p>
          <a:p>
            <a:pPr marL="0" lvl="0" indent="0" algn="l" rtl="0">
              <a:lnSpc>
                <a:spcPct val="115000"/>
              </a:lnSpc>
              <a:spcBef>
                <a:spcPts val="400"/>
              </a:spcBef>
              <a:spcAft>
                <a:spcPts val="0"/>
              </a:spcAft>
              <a:buClr>
                <a:schemeClr val="dk1"/>
              </a:buClr>
              <a:buSzPts val="800"/>
              <a:buNone/>
            </a:pPr>
            <a:r>
              <a:rPr lang="en" sz="1400">
                <a:latin typeface="Tenor Sans"/>
                <a:ea typeface="Tenor Sans"/>
                <a:cs typeface="Tenor Sans"/>
                <a:sym typeface="Tenor Sans"/>
              </a:rPr>
              <a:t>PhD in Bioinformatics, Boston Univ.</a:t>
            </a:r>
            <a:endParaRPr sz="1400">
              <a:latin typeface="Tenor Sans"/>
              <a:ea typeface="Tenor Sans"/>
              <a:cs typeface="Tenor Sans"/>
              <a:sym typeface="Tenor Sans"/>
            </a:endParaRPr>
          </a:p>
          <a:p>
            <a:pPr marL="0" lvl="0" indent="0" algn="l" rtl="0">
              <a:lnSpc>
                <a:spcPct val="115000"/>
              </a:lnSpc>
              <a:spcBef>
                <a:spcPts val="400"/>
              </a:spcBef>
              <a:spcAft>
                <a:spcPts val="0"/>
              </a:spcAft>
              <a:buClr>
                <a:schemeClr val="dk1"/>
              </a:buClr>
              <a:buSzPts val="800"/>
              <a:buNone/>
            </a:pPr>
            <a:r>
              <a:rPr lang="en" sz="1400">
                <a:latin typeface="Tenor Sans"/>
                <a:ea typeface="Tenor Sans"/>
                <a:cs typeface="Tenor Sans"/>
                <a:sym typeface="Tenor Sans"/>
              </a:rPr>
              <a:t>Postdocs at Weizmann &amp; Harvard </a:t>
            </a:r>
            <a:endParaRPr sz="1400">
              <a:latin typeface="Tenor Sans"/>
              <a:ea typeface="Tenor Sans"/>
              <a:cs typeface="Tenor Sans"/>
              <a:sym typeface="Tenor Sans"/>
            </a:endParaRPr>
          </a:p>
          <a:p>
            <a:pPr marL="0" lvl="0" indent="0" algn="l" rtl="0">
              <a:lnSpc>
                <a:spcPct val="115000"/>
              </a:lnSpc>
              <a:spcBef>
                <a:spcPts val="400"/>
              </a:spcBef>
              <a:spcAft>
                <a:spcPts val="0"/>
              </a:spcAft>
              <a:buClr>
                <a:schemeClr val="dk1"/>
              </a:buClr>
              <a:buSzPts val="800"/>
              <a:buNone/>
            </a:pPr>
            <a:r>
              <a:rPr lang="en" sz="1400" b="1">
                <a:latin typeface="Tenor Sans"/>
                <a:ea typeface="Tenor Sans"/>
                <a:cs typeface="Tenor Sans"/>
                <a:sym typeface="Tenor Sans"/>
              </a:rPr>
              <a:t>Expertise: </a:t>
            </a:r>
            <a:endParaRPr sz="1400" b="1">
              <a:latin typeface="Tenor Sans"/>
              <a:ea typeface="Tenor Sans"/>
              <a:cs typeface="Tenor Sans"/>
              <a:sym typeface="Tenor Sans"/>
            </a:endParaRPr>
          </a:p>
          <a:p>
            <a:pPr marL="292100" lvl="1" indent="-292100" algn="l" rtl="0">
              <a:lnSpc>
                <a:spcPct val="115000"/>
              </a:lnSpc>
              <a:spcBef>
                <a:spcPts val="400"/>
              </a:spcBef>
              <a:spcAft>
                <a:spcPts val="0"/>
              </a:spcAft>
              <a:buClr>
                <a:schemeClr val="dk1"/>
              </a:buClr>
              <a:buSzPts val="800"/>
              <a:buFont typeface="Tenor Sans"/>
              <a:buChar char="○"/>
            </a:pPr>
            <a:r>
              <a:rPr lang="en" sz="1400">
                <a:solidFill>
                  <a:schemeClr val="dk1"/>
                </a:solidFill>
                <a:latin typeface="Tenor Sans"/>
                <a:ea typeface="Tenor Sans"/>
                <a:cs typeface="Tenor Sans"/>
                <a:sym typeface="Tenor Sans"/>
              </a:rPr>
              <a:t>Cancer biology and host-pathogen interactions</a:t>
            </a:r>
            <a:endParaRPr sz="1400">
              <a:solidFill>
                <a:schemeClr val="dk1"/>
              </a:solidFill>
              <a:latin typeface="Tenor Sans"/>
              <a:ea typeface="Tenor Sans"/>
              <a:cs typeface="Tenor Sans"/>
              <a:sym typeface="Tenor Sans"/>
            </a:endParaRPr>
          </a:p>
          <a:p>
            <a:pPr marL="292100" lvl="1" indent="-292100" algn="l" rtl="0">
              <a:lnSpc>
                <a:spcPct val="115000"/>
              </a:lnSpc>
              <a:spcBef>
                <a:spcPts val="400"/>
              </a:spcBef>
              <a:spcAft>
                <a:spcPts val="0"/>
              </a:spcAft>
              <a:buClr>
                <a:schemeClr val="dk1"/>
              </a:buClr>
              <a:buSzPts val="800"/>
              <a:buFont typeface="Tenor Sans"/>
              <a:buChar char="○"/>
            </a:pPr>
            <a:r>
              <a:rPr lang="en" sz="1400">
                <a:solidFill>
                  <a:schemeClr val="dk1"/>
                </a:solidFill>
                <a:latin typeface="Tenor Sans"/>
                <a:ea typeface="Tenor Sans"/>
                <a:cs typeface="Tenor Sans"/>
                <a:sym typeface="Tenor Sans"/>
              </a:rPr>
              <a:t>Evolutionary </a:t>
            </a:r>
            <a:r>
              <a:rPr lang="en">
                <a:solidFill>
                  <a:schemeClr val="dk1"/>
                </a:solidFill>
                <a:latin typeface="Tenor Sans"/>
                <a:ea typeface="Tenor Sans"/>
                <a:cs typeface="Tenor Sans"/>
                <a:sym typeface="Tenor Sans"/>
              </a:rPr>
              <a:t>&amp;</a:t>
            </a:r>
            <a:r>
              <a:rPr lang="en" sz="1400">
                <a:solidFill>
                  <a:schemeClr val="dk1"/>
                </a:solidFill>
                <a:latin typeface="Tenor Sans"/>
                <a:ea typeface="Tenor Sans"/>
                <a:cs typeface="Tenor Sans"/>
                <a:sym typeface="Tenor Sans"/>
              </a:rPr>
              <a:t> deve</a:t>
            </a:r>
            <a:r>
              <a:rPr lang="en">
                <a:solidFill>
                  <a:schemeClr val="dk1"/>
                </a:solidFill>
                <a:latin typeface="Tenor Sans"/>
                <a:ea typeface="Tenor Sans"/>
                <a:cs typeface="Tenor Sans"/>
                <a:sym typeface="Tenor Sans"/>
              </a:rPr>
              <a:t>l.</a:t>
            </a:r>
            <a:r>
              <a:rPr lang="en" sz="1400">
                <a:solidFill>
                  <a:schemeClr val="dk1"/>
                </a:solidFill>
                <a:latin typeface="Tenor Sans"/>
                <a:ea typeface="Tenor Sans"/>
                <a:cs typeface="Tenor Sans"/>
                <a:sym typeface="Tenor Sans"/>
              </a:rPr>
              <a:t> biology </a:t>
            </a:r>
            <a:endParaRPr sz="1400">
              <a:solidFill>
                <a:schemeClr val="dk1"/>
              </a:solidFill>
              <a:latin typeface="Tenor Sans"/>
              <a:ea typeface="Tenor Sans"/>
              <a:cs typeface="Tenor Sans"/>
              <a:sym typeface="Tenor Sans"/>
            </a:endParaRPr>
          </a:p>
          <a:p>
            <a:pPr marL="292100" lvl="1" indent="-292100" algn="l" rtl="0">
              <a:lnSpc>
                <a:spcPct val="115000"/>
              </a:lnSpc>
              <a:spcBef>
                <a:spcPts val="400"/>
              </a:spcBef>
              <a:spcAft>
                <a:spcPts val="0"/>
              </a:spcAft>
              <a:buClr>
                <a:schemeClr val="dk1"/>
              </a:buClr>
              <a:buSzPts val="800"/>
              <a:buFont typeface="Tenor Sans"/>
              <a:buChar char="○"/>
            </a:pPr>
            <a:r>
              <a:rPr lang="en" sz="1400">
                <a:latin typeface="Tenor Sans"/>
                <a:ea typeface="Tenor Sans"/>
                <a:cs typeface="Tenor Sans"/>
                <a:sym typeface="Tenor Sans"/>
              </a:rPr>
              <a:t>Single-cell &amp; spatial RNA-Seq</a:t>
            </a:r>
            <a:endParaRPr sz="1400">
              <a:latin typeface="Tenor Sans"/>
              <a:ea typeface="Tenor Sans"/>
              <a:cs typeface="Tenor Sans"/>
              <a:sym typeface="Tenor Sans"/>
            </a:endParaRPr>
          </a:p>
          <a:p>
            <a:pPr marL="292100" lvl="1" indent="-292100" algn="l" rtl="0">
              <a:lnSpc>
                <a:spcPct val="115000"/>
              </a:lnSpc>
              <a:spcBef>
                <a:spcPts val="400"/>
              </a:spcBef>
              <a:spcAft>
                <a:spcPts val="0"/>
              </a:spcAft>
              <a:buClr>
                <a:schemeClr val="dk1"/>
              </a:buClr>
              <a:buSzPts val="800"/>
              <a:buFont typeface="Tenor Sans"/>
              <a:buChar char="○"/>
            </a:pPr>
            <a:r>
              <a:rPr lang="en">
                <a:latin typeface="Tenor Sans"/>
                <a:ea typeface="Tenor Sans"/>
                <a:cs typeface="Tenor Sans"/>
                <a:sym typeface="Tenor Sans"/>
              </a:rPr>
              <a:t>C</a:t>
            </a:r>
            <a:r>
              <a:rPr lang="en" sz="1400">
                <a:latin typeface="Tenor Sans"/>
                <a:ea typeface="Tenor Sans"/>
                <a:cs typeface="Tenor Sans"/>
                <a:sym typeface="Tenor Sans"/>
              </a:rPr>
              <a:t>omputational biology</a:t>
            </a:r>
            <a:endParaRPr sz="1400">
              <a:latin typeface="Tenor Sans"/>
              <a:ea typeface="Tenor Sans"/>
              <a:cs typeface="Tenor Sans"/>
              <a:sym typeface="Tenor Sans"/>
            </a:endParaRPr>
          </a:p>
        </p:txBody>
      </p:sp>
      <p:pic>
        <p:nvPicPr>
          <p:cNvPr id="247" name="Google Shape;247;p54"/>
          <p:cNvPicPr preferRelativeResize="0"/>
          <p:nvPr/>
        </p:nvPicPr>
        <p:blipFill rotWithShape="1">
          <a:blip r:embed="rId3">
            <a:alphaModFix/>
          </a:blip>
          <a:srcRect r="10266"/>
          <a:stretch/>
        </p:blipFill>
        <p:spPr>
          <a:xfrm>
            <a:off x="3841948" y="810274"/>
            <a:ext cx="1314900" cy="1803600"/>
          </a:xfrm>
          <a:prstGeom prst="snip2DiagRect">
            <a:avLst>
              <a:gd name="adj1" fmla="val 0"/>
              <a:gd name="adj2" fmla="val 16667"/>
            </a:avLst>
          </a:prstGeom>
          <a:solidFill>
            <a:srgbClr val="ECECEC"/>
          </a:solidFill>
          <a:ln w="88900" cap="sq" cmpd="sng">
            <a:solidFill>
              <a:srgbClr val="FFFFFF"/>
            </a:solidFill>
            <a:prstDash val="solid"/>
            <a:miter lim="800000"/>
            <a:headEnd type="none" w="sm" len="sm"/>
            <a:tailEnd type="none" w="sm" len="sm"/>
          </a:ln>
          <a:effectLst>
            <a:outerShdw blurRad="88900" algn="tl" rotWithShape="0">
              <a:srgbClr val="000000">
                <a:alpha val="43920"/>
              </a:srgbClr>
            </a:outerShdw>
          </a:effectLst>
        </p:spPr>
      </p:pic>
      <p:pic>
        <p:nvPicPr>
          <p:cNvPr id="248" name="Google Shape;248;p54"/>
          <p:cNvPicPr preferRelativeResize="0"/>
          <p:nvPr/>
        </p:nvPicPr>
        <p:blipFill rotWithShape="1">
          <a:blip r:embed="rId4">
            <a:alphaModFix/>
          </a:blip>
          <a:srcRect r="9551"/>
          <a:stretch/>
        </p:blipFill>
        <p:spPr>
          <a:xfrm>
            <a:off x="4424762" y="2698522"/>
            <a:ext cx="1265700" cy="1718400"/>
          </a:xfrm>
          <a:prstGeom prst="snip2DiagRect">
            <a:avLst>
              <a:gd name="adj1" fmla="val 0"/>
              <a:gd name="adj2" fmla="val 16667"/>
            </a:avLst>
          </a:prstGeom>
          <a:solidFill>
            <a:srgbClr val="ECECEC"/>
          </a:solidFill>
          <a:ln w="88900" cap="sq" cmpd="sng">
            <a:solidFill>
              <a:srgbClr val="FFFFFF"/>
            </a:solidFill>
            <a:prstDash val="solid"/>
            <a:miter lim="800000"/>
            <a:headEnd type="none" w="sm" len="sm"/>
            <a:tailEnd type="none" w="sm" len="sm"/>
          </a:ln>
          <a:effectLst>
            <a:outerShdw blurRad="88900" algn="tl" rotWithShape="0">
              <a:srgbClr val="000000">
                <a:alpha val="43920"/>
              </a:srgbClr>
            </a:outerShdw>
          </a:effectLst>
        </p:spPr>
      </p:pic>
      <p:sp>
        <p:nvSpPr>
          <p:cNvPr id="249" name="Google Shape;249;p54"/>
          <p:cNvSpPr txBox="1">
            <a:spLocks noGrp="1"/>
          </p:cNvSpPr>
          <p:nvPr>
            <p:ph type="body" idx="4294967295"/>
          </p:nvPr>
        </p:nvSpPr>
        <p:spPr>
          <a:xfrm>
            <a:off x="5776625" y="438564"/>
            <a:ext cx="3367500" cy="4373400"/>
          </a:xfrm>
          <a:prstGeom prst="rect">
            <a:avLst/>
          </a:prstGeom>
          <a:noFill/>
          <a:ln>
            <a:noFill/>
          </a:ln>
        </p:spPr>
        <p:txBody>
          <a:bodyPr spcFirstLastPara="1" wrap="square" lIns="91425" tIns="91425" rIns="91425" bIns="91425" anchor="t" anchorCtr="0">
            <a:normAutofit lnSpcReduction="10000"/>
          </a:bodyPr>
          <a:lstStyle/>
          <a:p>
            <a:pPr marL="12700" lvl="0" indent="0" algn="l" rtl="0">
              <a:lnSpc>
                <a:spcPct val="115000"/>
              </a:lnSpc>
              <a:spcBef>
                <a:spcPts val="0"/>
              </a:spcBef>
              <a:spcAft>
                <a:spcPts val="0"/>
              </a:spcAft>
              <a:buClr>
                <a:schemeClr val="dk1"/>
              </a:buClr>
              <a:buSzPts val="1500"/>
              <a:buNone/>
            </a:pPr>
            <a:r>
              <a:rPr lang="en" b="1">
                <a:latin typeface="Tenor Sans"/>
                <a:ea typeface="Tenor Sans"/>
                <a:cs typeface="Tenor Sans"/>
                <a:sym typeface="Tenor Sans"/>
              </a:rPr>
              <a:t>Martin Lercher</a:t>
            </a:r>
            <a:endParaRPr b="1">
              <a:latin typeface="Tenor Sans"/>
              <a:ea typeface="Tenor Sans"/>
              <a:cs typeface="Tenor Sans"/>
              <a:sym typeface="Tenor Sans"/>
            </a:endParaRPr>
          </a:p>
          <a:p>
            <a:pPr marL="0" lvl="1" indent="0" algn="l" rtl="0">
              <a:lnSpc>
                <a:spcPct val="135000"/>
              </a:lnSpc>
              <a:spcBef>
                <a:spcPts val="400"/>
              </a:spcBef>
              <a:spcAft>
                <a:spcPts val="0"/>
              </a:spcAft>
              <a:buClr>
                <a:schemeClr val="dk1"/>
              </a:buClr>
              <a:buSzPts val="1000"/>
              <a:buNone/>
            </a:pPr>
            <a:r>
              <a:rPr lang="en" sz="1400" b="1">
                <a:latin typeface="Tenor Sans"/>
                <a:ea typeface="Tenor Sans"/>
                <a:cs typeface="Tenor Sans"/>
                <a:sym typeface="Tenor Sans"/>
              </a:rPr>
              <a:t>Professor of Computational Cell Biology</a:t>
            </a:r>
            <a:r>
              <a:rPr lang="en">
                <a:latin typeface="Tenor Sans"/>
                <a:ea typeface="Tenor Sans"/>
                <a:cs typeface="Tenor Sans"/>
                <a:sym typeface="Tenor Sans"/>
              </a:rPr>
              <a:t>,</a:t>
            </a:r>
            <a:r>
              <a:rPr lang="en" sz="1400">
                <a:latin typeface="Tenor Sans"/>
                <a:ea typeface="Tenor Sans"/>
                <a:cs typeface="Tenor Sans"/>
                <a:sym typeface="Tenor Sans"/>
              </a:rPr>
              <a:t> Heinrich Heine Univ</a:t>
            </a:r>
            <a:r>
              <a:rPr lang="en">
                <a:latin typeface="Tenor Sans"/>
                <a:ea typeface="Tenor Sans"/>
                <a:cs typeface="Tenor Sans"/>
                <a:sym typeface="Tenor Sans"/>
              </a:rPr>
              <a:t>ersity</a:t>
            </a:r>
            <a:r>
              <a:rPr lang="en" sz="1400">
                <a:latin typeface="Tenor Sans"/>
                <a:ea typeface="Tenor Sans"/>
                <a:cs typeface="Tenor Sans"/>
                <a:sym typeface="Tenor Sans"/>
              </a:rPr>
              <a:t> Düsseldorf, Germany </a:t>
            </a:r>
            <a:endParaRPr sz="1400">
              <a:latin typeface="Tenor Sans"/>
              <a:ea typeface="Tenor Sans"/>
              <a:cs typeface="Tenor Sans"/>
              <a:sym typeface="Tenor Sans"/>
            </a:endParaRPr>
          </a:p>
          <a:p>
            <a:pPr marL="0" lvl="1" indent="0" algn="l" rtl="0">
              <a:lnSpc>
                <a:spcPct val="135000"/>
              </a:lnSpc>
              <a:spcBef>
                <a:spcPts val="400"/>
              </a:spcBef>
              <a:spcAft>
                <a:spcPts val="0"/>
              </a:spcAft>
              <a:buClr>
                <a:schemeClr val="dk1"/>
              </a:buClr>
              <a:buSzPts val="1000"/>
              <a:buNone/>
            </a:pPr>
            <a:r>
              <a:rPr lang="en" sz="1400">
                <a:latin typeface="Tenor Sans"/>
                <a:ea typeface="Tenor Sans"/>
                <a:cs typeface="Tenor Sans"/>
                <a:sym typeface="Tenor Sans"/>
              </a:rPr>
              <a:t>Undergraduate degree</a:t>
            </a:r>
            <a:r>
              <a:rPr lang="en">
                <a:latin typeface="Tenor Sans"/>
                <a:ea typeface="Tenor Sans"/>
                <a:cs typeface="Tenor Sans"/>
                <a:sym typeface="Tenor Sans"/>
              </a:rPr>
              <a:t>:</a:t>
            </a:r>
            <a:r>
              <a:rPr lang="en" sz="1400">
                <a:latin typeface="Tenor Sans"/>
                <a:ea typeface="Tenor Sans"/>
                <a:cs typeface="Tenor Sans"/>
                <a:sym typeface="Tenor Sans"/>
              </a:rPr>
              <a:t> </a:t>
            </a:r>
            <a:r>
              <a:rPr lang="en" sz="1400" b="1">
                <a:latin typeface="Tenor Sans"/>
                <a:ea typeface="Tenor Sans"/>
                <a:cs typeface="Tenor Sans"/>
                <a:sym typeface="Tenor Sans"/>
              </a:rPr>
              <a:t>Physics</a:t>
            </a:r>
            <a:endParaRPr sz="1400">
              <a:latin typeface="Tenor Sans"/>
              <a:ea typeface="Tenor Sans"/>
              <a:cs typeface="Tenor Sans"/>
              <a:sym typeface="Tenor Sans"/>
            </a:endParaRPr>
          </a:p>
          <a:p>
            <a:pPr marL="0" lvl="1" indent="0" algn="l" rtl="0">
              <a:lnSpc>
                <a:spcPct val="135000"/>
              </a:lnSpc>
              <a:spcBef>
                <a:spcPts val="400"/>
              </a:spcBef>
              <a:spcAft>
                <a:spcPts val="0"/>
              </a:spcAft>
              <a:buClr>
                <a:schemeClr val="dk1"/>
              </a:buClr>
              <a:buSzPts val="1000"/>
              <a:buNone/>
            </a:pPr>
            <a:r>
              <a:rPr lang="en" sz="1400">
                <a:latin typeface="Tenor Sans"/>
                <a:ea typeface="Tenor Sans"/>
                <a:cs typeface="Tenor Sans"/>
                <a:sym typeface="Tenor Sans"/>
              </a:rPr>
              <a:t>PhD in Theoretical Physics, Cambridge</a:t>
            </a:r>
            <a:endParaRPr sz="1400">
              <a:latin typeface="Tenor Sans"/>
              <a:ea typeface="Tenor Sans"/>
              <a:cs typeface="Tenor Sans"/>
              <a:sym typeface="Tenor Sans"/>
            </a:endParaRPr>
          </a:p>
          <a:p>
            <a:pPr marL="0" lvl="1" indent="0" algn="l" rtl="0">
              <a:lnSpc>
                <a:spcPct val="135000"/>
              </a:lnSpc>
              <a:spcBef>
                <a:spcPts val="400"/>
              </a:spcBef>
              <a:spcAft>
                <a:spcPts val="0"/>
              </a:spcAft>
              <a:buClr>
                <a:schemeClr val="dk1"/>
              </a:buClr>
              <a:buSzPts val="1000"/>
              <a:buNone/>
            </a:pPr>
            <a:r>
              <a:rPr lang="en" sz="1400">
                <a:latin typeface="Tenor Sans"/>
                <a:ea typeface="Tenor Sans"/>
                <a:cs typeface="Tenor Sans"/>
                <a:sym typeface="Tenor Sans"/>
              </a:rPr>
              <a:t>Postdocs at Bath</a:t>
            </a:r>
            <a:r>
              <a:rPr lang="en">
                <a:latin typeface="Tenor Sans"/>
                <a:ea typeface="Tenor Sans"/>
                <a:cs typeface="Tenor Sans"/>
                <a:sym typeface="Tenor Sans"/>
              </a:rPr>
              <a:t>,</a:t>
            </a:r>
            <a:r>
              <a:rPr lang="en" sz="1400">
                <a:latin typeface="Tenor Sans"/>
                <a:ea typeface="Tenor Sans"/>
                <a:cs typeface="Tenor Sans"/>
                <a:sym typeface="Tenor Sans"/>
              </a:rPr>
              <a:t> EMBL Heidelberg</a:t>
            </a:r>
            <a:endParaRPr sz="1400">
              <a:latin typeface="Tenor Sans"/>
              <a:ea typeface="Tenor Sans"/>
              <a:cs typeface="Tenor Sans"/>
              <a:sym typeface="Tenor Sans"/>
            </a:endParaRPr>
          </a:p>
          <a:p>
            <a:pPr marL="0" lvl="1" indent="0" algn="l" rtl="0">
              <a:lnSpc>
                <a:spcPct val="135000"/>
              </a:lnSpc>
              <a:spcBef>
                <a:spcPts val="400"/>
              </a:spcBef>
              <a:spcAft>
                <a:spcPts val="0"/>
              </a:spcAft>
              <a:buClr>
                <a:schemeClr val="dk1"/>
              </a:buClr>
              <a:buSzPts val="1000"/>
              <a:buNone/>
            </a:pPr>
            <a:r>
              <a:rPr lang="en" sz="1400" b="1">
                <a:latin typeface="Tenor Sans"/>
                <a:ea typeface="Tenor Sans"/>
                <a:cs typeface="Tenor Sans"/>
                <a:sym typeface="Tenor Sans"/>
              </a:rPr>
              <a:t>Expertise: </a:t>
            </a:r>
            <a:endParaRPr sz="1400">
              <a:latin typeface="Tenor Sans"/>
              <a:ea typeface="Tenor Sans"/>
              <a:cs typeface="Tenor Sans"/>
              <a:sym typeface="Tenor Sans"/>
            </a:endParaRPr>
          </a:p>
          <a:p>
            <a:pPr marL="292100" lvl="1" indent="-279400" algn="l" rtl="0">
              <a:lnSpc>
                <a:spcPct val="135000"/>
              </a:lnSpc>
              <a:spcBef>
                <a:spcPts val="400"/>
              </a:spcBef>
              <a:spcAft>
                <a:spcPts val="0"/>
              </a:spcAft>
              <a:buClr>
                <a:schemeClr val="dk1"/>
              </a:buClr>
              <a:buSzPts val="1000"/>
              <a:buFont typeface="Tenor Sans"/>
              <a:buChar char="○"/>
            </a:pPr>
            <a:r>
              <a:rPr lang="en">
                <a:latin typeface="Tenor Sans"/>
                <a:ea typeface="Tenor Sans"/>
                <a:cs typeface="Tenor Sans"/>
                <a:sym typeface="Tenor Sans"/>
              </a:rPr>
              <a:t>Biophysical computer</a:t>
            </a:r>
            <a:r>
              <a:rPr lang="en" sz="1400">
                <a:latin typeface="Tenor Sans"/>
                <a:ea typeface="Tenor Sans"/>
                <a:cs typeface="Tenor Sans"/>
                <a:sym typeface="Tenor Sans"/>
              </a:rPr>
              <a:t> models </a:t>
            </a:r>
            <a:r>
              <a:rPr lang="en">
                <a:latin typeface="Tenor Sans"/>
                <a:ea typeface="Tenor Sans"/>
                <a:cs typeface="Tenor Sans"/>
                <a:sym typeface="Tenor Sans"/>
              </a:rPr>
              <a:t>of microbes and plants</a:t>
            </a:r>
            <a:endParaRPr sz="1400">
              <a:latin typeface="Tenor Sans"/>
              <a:ea typeface="Tenor Sans"/>
              <a:cs typeface="Tenor Sans"/>
              <a:sym typeface="Tenor Sans"/>
            </a:endParaRPr>
          </a:p>
          <a:p>
            <a:pPr marL="292100" lvl="1" indent="-279400" algn="l" rtl="0">
              <a:lnSpc>
                <a:spcPct val="135000"/>
              </a:lnSpc>
              <a:spcBef>
                <a:spcPts val="400"/>
              </a:spcBef>
              <a:spcAft>
                <a:spcPts val="0"/>
              </a:spcAft>
              <a:buClr>
                <a:schemeClr val="dk1"/>
              </a:buClr>
              <a:buSzPts val="1000"/>
              <a:buFont typeface="Tenor Sans"/>
              <a:buChar char="○"/>
            </a:pPr>
            <a:r>
              <a:rPr lang="en" sz="1400">
                <a:latin typeface="Tenor Sans"/>
                <a:ea typeface="Tenor Sans"/>
                <a:cs typeface="Tenor Sans"/>
                <a:sym typeface="Tenor Sans"/>
              </a:rPr>
              <a:t>AI predictions of protein-small molecule interactions</a:t>
            </a:r>
            <a:endParaRPr>
              <a:latin typeface="Tenor Sans"/>
              <a:ea typeface="Tenor Sans"/>
              <a:cs typeface="Tenor Sans"/>
              <a:sym typeface="Tenor Sans"/>
            </a:endParaRPr>
          </a:p>
          <a:p>
            <a:pPr marL="292100" lvl="1" indent="-279400" algn="l" rtl="0">
              <a:lnSpc>
                <a:spcPct val="135000"/>
              </a:lnSpc>
              <a:spcBef>
                <a:spcPts val="400"/>
              </a:spcBef>
              <a:spcAft>
                <a:spcPts val="0"/>
              </a:spcAft>
              <a:buClr>
                <a:schemeClr val="dk1"/>
              </a:buClr>
              <a:buSzPts val="1000"/>
              <a:buFont typeface="Tenor Sans"/>
              <a:buChar char="○"/>
            </a:pPr>
            <a:r>
              <a:rPr lang="en">
                <a:solidFill>
                  <a:schemeClr val="dk1"/>
                </a:solidFill>
                <a:latin typeface="Tenor Sans"/>
                <a:ea typeface="Tenor Sans"/>
                <a:cs typeface="Tenor Sans"/>
                <a:sym typeface="Tenor Sans"/>
              </a:rPr>
              <a:t>Evolutionary genomics</a:t>
            </a:r>
            <a:endParaRPr>
              <a:latin typeface="Tenor Sans"/>
              <a:ea typeface="Tenor Sans"/>
              <a:cs typeface="Tenor Sans"/>
              <a:sym typeface="Tenor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53"/>
        <p:cNvGrpSpPr/>
        <p:nvPr/>
      </p:nvGrpSpPr>
      <p:grpSpPr>
        <a:xfrm>
          <a:off x="0" y="0"/>
          <a:ext cx="0" cy="0"/>
          <a:chOff x="0" y="0"/>
          <a:chExt cx="0" cy="0"/>
        </a:xfrm>
      </p:grpSpPr>
      <p:sp>
        <p:nvSpPr>
          <p:cNvPr id="254" name="Google Shape;254;p55"/>
          <p:cNvSpPr txBox="1"/>
          <p:nvPr/>
        </p:nvSpPr>
        <p:spPr>
          <a:xfrm>
            <a:off x="0" y="3869250"/>
            <a:ext cx="9144000" cy="1243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rgbClr val="FFFFFF"/>
                </a:solidFill>
                <a:latin typeface="Tenor Sans"/>
                <a:ea typeface="Tenor Sans"/>
                <a:cs typeface="Tenor Sans"/>
                <a:sym typeface="Tenor Sans"/>
              </a:rPr>
              <a:t>An overview of the creative scientific process &amp; the Night Science initiative</a:t>
            </a:r>
            <a:endParaRPr sz="3200" b="1">
              <a:solidFill>
                <a:srgbClr val="FFFFFF"/>
              </a:solidFill>
              <a:latin typeface="Tenor Sans"/>
              <a:ea typeface="Tenor Sans"/>
              <a:cs typeface="Tenor Sans"/>
              <a:sym typeface="Tenor Sans"/>
            </a:endParaRPr>
          </a:p>
        </p:txBody>
      </p:sp>
      <p:sp>
        <p:nvSpPr>
          <p:cNvPr id="255" name="Google Shape;255;p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pic>
        <p:nvPicPr>
          <p:cNvPr id="256" name="Google Shape;256;p55"/>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
        <p:nvSpPr>
          <p:cNvPr id="257" name="Google Shape;257;p55"/>
          <p:cNvSpPr txBox="1"/>
          <p:nvPr/>
        </p:nvSpPr>
        <p:spPr>
          <a:xfrm>
            <a:off x="-181559" y="388850"/>
            <a:ext cx="9144000" cy="67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rgbClr val="FFFFFF"/>
                </a:solidFill>
                <a:latin typeface="Tenor Sans"/>
                <a:ea typeface="Tenor Sans"/>
                <a:cs typeface="Tenor Sans"/>
                <a:sym typeface="Tenor Sans"/>
              </a:rPr>
              <a:t>Part 1</a:t>
            </a:r>
            <a:endParaRPr sz="3200" b="1">
              <a:solidFill>
                <a:srgbClr val="FFFFFF"/>
              </a:solidFill>
              <a:latin typeface="Tenor Sans"/>
              <a:ea typeface="Tenor Sans"/>
              <a:cs typeface="Tenor Sans"/>
              <a:sym typeface="Tenor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56"/>
          <p:cNvSpPr txBox="1"/>
          <p:nvPr/>
        </p:nvSpPr>
        <p:spPr>
          <a:xfrm>
            <a:off x="644850" y="0"/>
            <a:ext cx="7796100" cy="879000"/>
          </a:xfrm>
          <a:prstGeom prst="rect">
            <a:avLst/>
          </a:prstGeom>
          <a:noFill/>
          <a:ln>
            <a:noFill/>
          </a:ln>
        </p:spPr>
        <p:txBody>
          <a:bodyPr spcFirstLastPara="1" wrap="square" lIns="91425" tIns="91425" rIns="91425" bIns="91425" anchor="t" anchorCtr="0">
            <a:spAutoFit/>
          </a:bodyPr>
          <a:lstStyle/>
          <a:p>
            <a:pPr marL="0" marR="0" lvl="0" indent="0" algn="ctr" rtl="0">
              <a:lnSpc>
                <a:spcPct val="105000"/>
              </a:lnSpc>
              <a:spcBef>
                <a:spcPts val="0"/>
              </a:spcBef>
              <a:spcAft>
                <a:spcPts val="0"/>
              </a:spcAft>
              <a:buNone/>
            </a:pPr>
            <a:r>
              <a:rPr lang="en" sz="2200" b="1">
                <a:solidFill>
                  <a:schemeClr val="dk1"/>
                </a:solidFill>
                <a:latin typeface="Tenor Sans"/>
                <a:ea typeface="Tenor Sans"/>
                <a:cs typeface="Tenor Sans"/>
                <a:sym typeface="Tenor Sans"/>
              </a:rPr>
              <a:t>Night Science</a:t>
            </a:r>
            <a:endParaRPr sz="2200" b="1">
              <a:solidFill>
                <a:schemeClr val="dk1"/>
              </a:solidFill>
              <a:latin typeface="Tenor Sans"/>
              <a:ea typeface="Tenor Sans"/>
              <a:cs typeface="Tenor Sans"/>
              <a:sym typeface="Tenor Sans"/>
            </a:endParaRPr>
          </a:p>
          <a:p>
            <a:pPr marL="0" marR="0" lvl="0" indent="0" algn="ctr" rtl="0">
              <a:lnSpc>
                <a:spcPct val="105000"/>
              </a:lnSpc>
              <a:spcBef>
                <a:spcPts val="0"/>
              </a:spcBef>
              <a:spcAft>
                <a:spcPts val="0"/>
              </a:spcAft>
              <a:buNone/>
            </a:pPr>
            <a:r>
              <a:rPr lang="en" sz="2200">
                <a:solidFill>
                  <a:schemeClr val="dk1"/>
                </a:solidFill>
                <a:latin typeface="Tenor Sans"/>
                <a:ea typeface="Tenor Sans"/>
                <a:cs typeface="Tenor Sans"/>
                <a:sym typeface="Tenor Sans"/>
              </a:rPr>
              <a:t>The creative side of the scientific process</a:t>
            </a:r>
            <a:endParaRPr sz="2200">
              <a:solidFill>
                <a:schemeClr val="dk1"/>
              </a:solidFill>
              <a:latin typeface="Tenor Sans"/>
              <a:ea typeface="Tenor Sans"/>
              <a:cs typeface="Tenor Sans"/>
              <a:sym typeface="Tenor Sans"/>
            </a:endParaRPr>
          </a:p>
        </p:txBody>
      </p:sp>
      <p:sp>
        <p:nvSpPr>
          <p:cNvPr id="263" name="Google Shape;263;p56"/>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6</a:t>
            </a:fld>
            <a:endParaRPr/>
          </a:p>
        </p:txBody>
      </p:sp>
      <p:pic>
        <p:nvPicPr>
          <p:cNvPr id="264" name="Google Shape;264;p56"/>
          <p:cNvPicPr preferRelativeResize="0"/>
          <p:nvPr/>
        </p:nvPicPr>
        <p:blipFill>
          <a:blip r:embed="rId3">
            <a:alphaModFix/>
          </a:blip>
          <a:stretch>
            <a:fillRect/>
          </a:stretch>
        </p:blipFill>
        <p:spPr>
          <a:xfrm>
            <a:off x="354996" y="1677966"/>
            <a:ext cx="3152650" cy="3036450"/>
          </a:xfrm>
          <a:prstGeom prst="rect">
            <a:avLst/>
          </a:prstGeom>
          <a:noFill/>
          <a:ln>
            <a:noFill/>
          </a:ln>
        </p:spPr>
      </p:pic>
      <p:pic>
        <p:nvPicPr>
          <p:cNvPr id="265" name="Google Shape;265;p56"/>
          <p:cNvPicPr preferRelativeResize="0"/>
          <p:nvPr/>
        </p:nvPicPr>
        <p:blipFill>
          <a:blip r:embed="rId4">
            <a:alphaModFix/>
          </a:blip>
          <a:stretch>
            <a:fillRect/>
          </a:stretch>
        </p:blipFill>
        <p:spPr>
          <a:xfrm>
            <a:off x="3676974" y="1728777"/>
            <a:ext cx="5423552" cy="2889476"/>
          </a:xfrm>
          <a:prstGeom prst="rect">
            <a:avLst/>
          </a:prstGeom>
          <a:noFill/>
          <a:ln>
            <a:noFill/>
          </a:ln>
        </p:spPr>
      </p:pic>
      <p:cxnSp>
        <p:nvCxnSpPr>
          <p:cNvPr id="266" name="Google Shape;266;p56"/>
          <p:cNvCxnSpPr/>
          <p:nvPr/>
        </p:nvCxnSpPr>
        <p:spPr>
          <a:xfrm>
            <a:off x="3666396" y="1620750"/>
            <a:ext cx="0" cy="3168600"/>
          </a:xfrm>
          <a:prstGeom prst="straightConnector1">
            <a:avLst/>
          </a:prstGeom>
          <a:noFill/>
          <a:ln w="76200" cap="flat" cmpd="sng">
            <a:solidFill>
              <a:srgbClr val="595959"/>
            </a:solidFill>
            <a:prstDash val="solid"/>
            <a:round/>
            <a:headEnd type="none" w="med" len="med"/>
            <a:tailEnd type="none" w="med" len="med"/>
          </a:ln>
        </p:spPr>
      </p:cxnSp>
      <p:sp>
        <p:nvSpPr>
          <p:cNvPr id="267" name="Google Shape;267;p56"/>
          <p:cNvSpPr txBox="1"/>
          <p:nvPr/>
        </p:nvSpPr>
        <p:spPr>
          <a:xfrm>
            <a:off x="21400" y="955525"/>
            <a:ext cx="9144000" cy="5727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r>
              <a:rPr lang="en" sz="2000" b="1">
                <a:solidFill>
                  <a:schemeClr val="dk1"/>
                </a:solidFill>
                <a:latin typeface="Tenor Sans"/>
                <a:ea typeface="Tenor Sans"/>
                <a:cs typeface="Tenor Sans"/>
                <a:sym typeface="Tenor Sans"/>
              </a:rPr>
              <a:t>Night Science | Day Science	                       The Tools</a:t>
            </a:r>
            <a:endParaRPr sz="2000" b="1">
              <a:solidFill>
                <a:schemeClr val="dk1"/>
              </a:solidFill>
              <a:latin typeface="Tenor Sans"/>
              <a:ea typeface="Tenor Sans"/>
              <a:cs typeface="Tenor Sans"/>
              <a:sym typeface="Tenor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57"/>
          <p:cNvSpPr txBox="1">
            <a:spLocks noGrp="1"/>
          </p:cNvSpPr>
          <p:nvPr>
            <p:ph type="title"/>
          </p:nvPr>
        </p:nvSpPr>
        <p:spPr>
          <a:xfrm>
            <a:off x="5403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t>What do we want?</a:t>
            </a:r>
            <a:endParaRPr sz="2300"/>
          </a:p>
        </p:txBody>
      </p:sp>
      <p:pic>
        <p:nvPicPr>
          <p:cNvPr id="273" name="Google Shape;273;p57"/>
          <p:cNvPicPr preferRelativeResize="0"/>
          <p:nvPr/>
        </p:nvPicPr>
        <p:blipFill rotWithShape="1">
          <a:blip r:embed="rId3">
            <a:alphaModFix/>
          </a:blip>
          <a:srcRect r="45596"/>
          <a:stretch/>
        </p:blipFill>
        <p:spPr>
          <a:xfrm>
            <a:off x="89900" y="1609150"/>
            <a:ext cx="3165775" cy="2097100"/>
          </a:xfrm>
          <a:prstGeom prst="rect">
            <a:avLst/>
          </a:prstGeom>
          <a:noFill/>
          <a:ln>
            <a:noFill/>
          </a:ln>
        </p:spPr>
      </p:pic>
      <p:cxnSp>
        <p:nvCxnSpPr>
          <p:cNvPr id="274" name="Google Shape;274;p57"/>
          <p:cNvCxnSpPr/>
          <p:nvPr/>
        </p:nvCxnSpPr>
        <p:spPr>
          <a:xfrm>
            <a:off x="2955975" y="2505750"/>
            <a:ext cx="299700" cy="66000"/>
          </a:xfrm>
          <a:prstGeom prst="straightConnector1">
            <a:avLst/>
          </a:prstGeom>
          <a:noFill/>
          <a:ln w="76200" cap="flat" cmpd="sng">
            <a:solidFill>
              <a:srgbClr val="202122"/>
            </a:solidFill>
            <a:prstDash val="solid"/>
            <a:round/>
            <a:headEnd type="none" w="med" len="med"/>
            <a:tailEnd type="triangl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58"/>
          <p:cNvSpPr txBox="1">
            <a:spLocks noGrp="1"/>
          </p:cNvSpPr>
          <p:nvPr>
            <p:ph type="title"/>
          </p:nvPr>
        </p:nvSpPr>
        <p:spPr>
          <a:xfrm>
            <a:off x="269976"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t>Getting stuck</a:t>
            </a:r>
            <a:endParaRPr sz="2300"/>
          </a:p>
        </p:txBody>
      </p:sp>
      <p:pic>
        <p:nvPicPr>
          <p:cNvPr id="280" name="Google Shape;280;p58"/>
          <p:cNvPicPr preferRelativeResize="0"/>
          <p:nvPr/>
        </p:nvPicPr>
        <p:blipFill>
          <a:blip r:embed="rId3">
            <a:alphaModFix/>
          </a:blip>
          <a:stretch>
            <a:fillRect/>
          </a:stretch>
        </p:blipFill>
        <p:spPr>
          <a:xfrm>
            <a:off x="89900" y="1609150"/>
            <a:ext cx="5819001" cy="2097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59"/>
          <p:cNvSpPr txBox="1">
            <a:spLocks noGrp="1"/>
          </p:cNvSpPr>
          <p:nvPr>
            <p:ph type="title"/>
          </p:nvPr>
        </p:nvSpPr>
        <p:spPr>
          <a:xfrm>
            <a:off x="296069"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t>The pattern is that in every project </a:t>
            </a:r>
            <a:r>
              <a:rPr lang="en" sz="2300">
                <a:solidFill>
                  <a:schemeClr val="dk1"/>
                </a:solidFill>
              </a:rPr>
              <a:t>there comes a CRISIS</a:t>
            </a:r>
            <a:endParaRPr sz="2300"/>
          </a:p>
        </p:txBody>
      </p:sp>
      <p:sp>
        <p:nvSpPr>
          <p:cNvPr id="286" name="Google Shape;286;p59"/>
          <p:cNvSpPr txBox="1"/>
          <p:nvPr/>
        </p:nvSpPr>
        <p:spPr>
          <a:xfrm>
            <a:off x="3867725" y="1296125"/>
            <a:ext cx="3474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rgbClr val="202122"/>
                </a:solidFill>
              </a:rPr>
              <a:t>CRISIS</a:t>
            </a:r>
            <a:endParaRPr sz="1800">
              <a:solidFill>
                <a:srgbClr val="202122"/>
              </a:solidFill>
            </a:endParaRPr>
          </a:p>
        </p:txBody>
      </p:sp>
      <p:pic>
        <p:nvPicPr>
          <p:cNvPr id="287" name="Google Shape;287;p59"/>
          <p:cNvPicPr preferRelativeResize="0"/>
          <p:nvPr/>
        </p:nvPicPr>
        <p:blipFill>
          <a:blip r:embed="rId3">
            <a:alphaModFix/>
          </a:blip>
          <a:stretch>
            <a:fillRect/>
          </a:stretch>
        </p:blipFill>
        <p:spPr>
          <a:xfrm>
            <a:off x="98100" y="1631500"/>
            <a:ext cx="5819001" cy="2097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60"/>
          <p:cNvSpPr txBox="1">
            <a:spLocks noGrp="1"/>
          </p:cNvSpPr>
          <p:nvPr>
            <p:ph type="title"/>
          </p:nvPr>
        </p:nvSpPr>
        <p:spPr>
          <a:xfrm>
            <a:off x="296069"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t>The pattern is that in every project </a:t>
            </a:r>
            <a:r>
              <a:rPr lang="en" sz="2300">
                <a:solidFill>
                  <a:schemeClr val="dk1"/>
                </a:solidFill>
              </a:rPr>
              <a:t>there comes a CRISIS</a:t>
            </a:r>
            <a:endParaRPr sz="2300"/>
          </a:p>
        </p:txBody>
      </p:sp>
      <p:sp>
        <p:nvSpPr>
          <p:cNvPr id="293" name="Google Shape;293;p60"/>
          <p:cNvSpPr txBox="1"/>
          <p:nvPr/>
        </p:nvSpPr>
        <p:spPr>
          <a:xfrm>
            <a:off x="3867725" y="1296125"/>
            <a:ext cx="3474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rgbClr val="202122"/>
                </a:solidFill>
              </a:rPr>
              <a:t>CRISIS</a:t>
            </a:r>
            <a:endParaRPr sz="1800">
              <a:solidFill>
                <a:srgbClr val="202122"/>
              </a:solidFill>
            </a:endParaRPr>
          </a:p>
        </p:txBody>
      </p:sp>
      <p:pic>
        <p:nvPicPr>
          <p:cNvPr id="294" name="Google Shape;294;p60"/>
          <p:cNvPicPr preferRelativeResize="0"/>
          <p:nvPr/>
        </p:nvPicPr>
        <p:blipFill>
          <a:blip r:embed="rId3">
            <a:alphaModFix/>
          </a:blip>
          <a:stretch>
            <a:fillRect/>
          </a:stretch>
        </p:blipFill>
        <p:spPr>
          <a:xfrm>
            <a:off x="98100" y="1631500"/>
            <a:ext cx="5819001" cy="2097100"/>
          </a:xfrm>
          <a:prstGeom prst="rect">
            <a:avLst/>
          </a:prstGeom>
          <a:noFill/>
          <a:ln>
            <a:noFill/>
          </a:ln>
        </p:spPr>
      </p:pic>
      <p:pic>
        <p:nvPicPr>
          <p:cNvPr id="295" name="Google Shape;295;p60"/>
          <p:cNvPicPr preferRelativeResize="0"/>
          <p:nvPr/>
        </p:nvPicPr>
        <p:blipFill>
          <a:blip r:embed="rId4">
            <a:alphaModFix/>
          </a:blip>
          <a:stretch>
            <a:fillRect/>
          </a:stretch>
        </p:blipFill>
        <p:spPr>
          <a:xfrm>
            <a:off x="305825" y="1631500"/>
            <a:ext cx="8838174" cy="2879751"/>
          </a:xfrm>
          <a:prstGeom prst="rect">
            <a:avLst/>
          </a:prstGeom>
          <a:noFill/>
          <a:ln>
            <a:noFill/>
          </a:ln>
        </p:spPr>
      </p:pic>
      <p:sp>
        <p:nvSpPr>
          <p:cNvPr id="296" name="Google Shape;296;p60"/>
          <p:cNvSpPr txBox="1">
            <a:spLocks noGrp="1"/>
          </p:cNvSpPr>
          <p:nvPr>
            <p:ph type="title"/>
          </p:nvPr>
        </p:nvSpPr>
        <p:spPr>
          <a:xfrm>
            <a:off x="2480425" y="4723200"/>
            <a:ext cx="85206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SzPts val="990"/>
              <a:buNone/>
            </a:pPr>
            <a:r>
              <a:rPr lang="en" sz="1320"/>
              <a:t>David Sapp’s “Point of Creative Frustration Model” (1992)</a:t>
            </a:r>
            <a:endParaRPr sz="132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61"/>
          <p:cNvSpPr txBox="1">
            <a:spLocks noGrp="1"/>
          </p:cNvSpPr>
          <p:nvPr>
            <p:ph type="title"/>
          </p:nvPr>
        </p:nvSpPr>
        <p:spPr>
          <a:xfrm>
            <a:off x="5403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t>Science in the making:</a:t>
            </a:r>
            <a:endParaRPr sz="2300"/>
          </a:p>
          <a:p>
            <a:pPr marL="0" lvl="0" indent="0" algn="ctr" rtl="0">
              <a:spcBef>
                <a:spcPts val="0"/>
              </a:spcBef>
              <a:spcAft>
                <a:spcPts val="0"/>
              </a:spcAft>
              <a:buNone/>
            </a:pPr>
            <a:r>
              <a:rPr lang="en" sz="2300"/>
              <a:t>What do you do when you’re stuck? </a:t>
            </a:r>
            <a:endParaRPr sz="2300"/>
          </a:p>
        </p:txBody>
      </p:sp>
      <p:sp>
        <p:nvSpPr>
          <p:cNvPr id="302" name="Google Shape;302;p61"/>
          <p:cNvSpPr txBox="1"/>
          <p:nvPr/>
        </p:nvSpPr>
        <p:spPr>
          <a:xfrm>
            <a:off x="3867725" y="1296125"/>
            <a:ext cx="3474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1"/>
                </a:solidFill>
              </a:rPr>
              <a:t>CRISIS</a:t>
            </a:r>
            <a:endParaRPr sz="1800">
              <a:solidFill>
                <a:schemeClr val="dk1"/>
              </a:solidFill>
            </a:endParaRPr>
          </a:p>
        </p:txBody>
      </p:sp>
      <p:pic>
        <p:nvPicPr>
          <p:cNvPr id="303" name="Google Shape;303;p61"/>
          <p:cNvPicPr preferRelativeResize="0"/>
          <p:nvPr/>
        </p:nvPicPr>
        <p:blipFill>
          <a:blip r:embed="rId3">
            <a:alphaModFix/>
          </a:blip>
          <a:stretch>
            <a:fillRect/>
          </a:stretch>
        </p:blipFill>
        <p:spPr>
          <a:xfrm>
            <a:off x="89900" y="1609150"/>
            <a:ext cx="5819001" cy="2097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62"/>
          <p:cNvSpPr txBox="1">
            <a:spLocks noGrp="1"/>
          </p:cNvSpPr>
          <p:nvPr>
            <p:ph type="title"/>
          </p:nvPr>
        </p:nvSpPr>
        <p:spPr>
          <a:xfrm>
            <a:off x="5403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300"/>
              <a:t>Science in the making:</a:t>
            </a:r>
            <a:endParaRPr sz="2300"/>
          </a:p>
          <a:p>
            <a:pPr marL="0" lvl="0" indent="0" algn="ctr" rtl="0">
              <a:spcBef>
                <a:spcPts val="0"/>
              </a:spcBef>
              <a:spcAft>
                <a:spcPts val="0"/>
              </a:spcAft>
              <a:buNone/>
            </a:pPr>
            <a:r>
              <a:rPr lang="en" sz="2300"/>
              <a:t>What do you do when you’re stuck? </a:t>
            </a:r>
            <a:endParaRPr sz="2300"/>
          </a:p>
        </p:txBody>
      </p:sp>
      <p:pic>
        <p:nvPicPr>
          <p:cNvPr id="309" name="Google Shape;309;p62"/>
          <p:cNvPicPr preferRelativeResize="0"/>
          <p:nvPr/>
        </p:nvPicPr>
        <p:blipFill>
          <a:blip r:embed="rId3">
            <a:alphaModFix/>
          </a:blip>
          <a:stretch>
            <a:fillRect/>
          </a:stretch>
        </p:blipFill>
        <p:spPr>
          <a:xfrm>
            <a:off x="89900" y="1609150"/>
            <a:ext cx="5819001" cy="2097100"/>
          </a:xfrm>
          <a:prstGeom prst="rect">
            <a:avLst/>
          </a:prstGeom>
          <a:noFill/>
          <a:ln>
            <a:noFill/>
          </a:ln>
        </p:spPr>
      </p:pic>
      <p:pic>
        <p:nvPicPr>
          <p:cNvPr id="310" name="Google Shape;310;p62"/>
          <p:cNvPicPr preferRelativeResize="0"/>
          <p:nvPr/>
        </p:nvPicPr>
        <p:blipFill rotWithShape="1">
          <a:blip r:embed="rId4">
            <a:alphaModFix/>
          </a:blip>
          <a:srcRect l="34835" t="28596" r="34670" b="40810"/>
          <a:stretch/>
        </p:blipFill>
        <p:spPr>
          <a:xfrm>
            <a:off x="3597912" y="1824553"/>
            <a:ext cx="1609477" cy="1614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63"/>
          <p:cNvSpPr txBox="1">
            <a:spLocks noGrp="1"/>
          </p:cNvSpPr>
          <p:nvPr>
            <p:ph type="title"/>
          </p:nvPr>
        </p:nvSpPr>
        <p:spPr>
          <a:xfrm>
            <a:off x="311700" y="216425"/>
            <a:ext cx="85206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sz="2200"/>
              <a:t>How does science work?</a:t>
            </a:r>
            <a:endParaRPr sz="2200"/>
          </a:p>
        </p:txBody>
      </p:sp>
      <p:pic>
        <p:nvPicPr>
          <p:cNvPr id="316" name="Google Shape;316;p63"/>
          <p:cNvPicPr preferRelativeResize="0"/>
          <p:nvPr/>
        </p:nvPicPr>
        <p:blipFill rotWithShape="1">
          <a:blip r:embed="rId3">
            <a:alphaModFix/>
          </a:blip>
          <a:srcRect b="51586"/>
          <a:stretch/>
        </p:blipFill>
        <p:spPr>
          <a:xfrm>
            <a:off x="384000" y="1398975"/>
            <a:ext cx="8432552" cy="1692901"/>
          </a:xfrm>
          <a:prstGeom prst="rect">
            <a:avLst/>
          </a:prstGeom>
          <a:noFill/>
          <a:ln>
            <a:noFill/>
          </a:ln>
        </p:spPr>
      </p:pic>
      <p:pic>
        <p:nvPicPr>
          <p:cNvPr id="317" name="Google Shape;317;p63"/>
          <p:cNvPicPr preferRelativeResize="0"/>
          <p:nvPr/>
        </p:nvPicPr>
        <p:blipFill rotWithShape="1">
          <a:blip r:embed="rId3">
            <a:alphaModFix/>
          </a:blip>
          <a:srcRect t="30246" r="95446" b="51586"/>
          <a:stretch/>
        </p:blipFill>
        <p:spPr>
          <a:xfrm>
            <a:off x="384000" y="1398975"/>
            <a:ext cx="384001" cy="635250"/>
          </a:xfrm>
          <a:prstGeom prst="rect">
            <a:avLst/>
          </a:prstGeom>
          <a:noFill/>
          <a:ln>
            <a:noFill/>
          </a:ln>
        </p:spPr>
      </p:pic>
      <p:pic>
        <p:nvPicPr>
          <p:cNvPr id="318" name="Google Shape;318;p63"/>
          <p:cNvPicPr preferRelativeResize="0"/>
          <p:nvPr/>
        </p:nvPicPr>
        <p:blipFill rotWithShape="1">
          <a:blip r:embed="rId3">
            <a:alphaModFix/>
          </a:blip>
          <a:srcRect l="1107" t="30246" r="95446" b="51586"/>
          <a:stretch/>
        </p:blipFill>
        <p:spPr>
          <a:xfrm>
            <a:off x="8432549" y="1398975"/>
            <a:ext cx="384001" cy="635250"/>
          </a:xfrm>
          <a:prstGeom prst="rect">
            <a:avLst/>
          </a:prstGeom>
          <a:noFill/>
          <a:ln>
            <a:noFill/>
          </a:ln>
        </p:spPr>
      </p:pic>
      <p:pic>
        <p:nvPicPr>
          <p:cNvPr id="319" name="Google Shape;319;p63"/>
          <p:cNvPicPr preferRelativeResize="0"/>
          <p:nvPr/>
        </p:nvPicPr>
        <p:blipFill rotWithShape="1">
          <a:blip r:embed="rId3">
            <a:alphaModFix/>
          </a:blip>
          <a:srcRect l="1115" t="30246" r="95446" b="66336"/>
          <a:stretch/>
        </p:blipFill>
        <p:spPr>
          <a:xfrm>
            <a:off x="531125" y="1398975"/>
            <a:ext cx="2935150" cy="461850"/>
          </a:xfrm>
          <a:prstGeom prst="rect">
            <a:avLst/>
          </a:prstGeom>
          <a:noFill/>
          <a:ln>
            <a:noFill/>
          </a:ln>
        </p:spPr>
      </p:pic>
      <p:pic>
        <p:nvPicPr>
          <p:cNvPr id="320" name="Google Shape;320;p63"/>
          <p:cNvPicPr preferRelativeResize="0"/>
          <p:nvPr/>
        </p:nvPicPr>
        <p:blipFill rotWithShape="1">
          <a:blip r:embed="rId3">
            <a:alphaModFix/>
          </a:blip>
          <a:srcRect l="1107" t="30246" r="95446" b="51586"/>
          <a:stretch/>
        </p:blipFill>
        <p:spPr>
          <a:xfrm>
            <a:off x="1382175" y="2630025"/>
            <a:ext cx="384001" cy="461850"/>
          </a:xfrm>
          <a:prstGeom prst="rect">
            <a:avLst/>
          </a:prstGeom>
          <a:noFill/>
          <a:ln>
            <a:noFill/>
          </a:ln>
        </p:spPr>
      </p:pic>
      <p:sp>
        <p:nvSpPr>
          <p:cNvPr id="321" name="Google Shape;321;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64"/>
          <p:cNvSpPr txBox="1">
            <a:spLocks noGrp="1"/>
          </p:cNvSpPr>
          <p:nvPr>
            <p:ph type="title"/>
          </p:nvPr>
        </p:nvSpPr>
        <p:spPr>
          <a:xfrm>
            <a:off x="1105025" y="225675"/>
            <a:ext cx="74301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200"/>
              <a:t>Karl Popper and Falsification </a:t>
            </a:r>
            <a:endParaRPr sz="2200"/>
          </a:p>
          <a:p>
            <a:pPr marL="0" lvl="0" indent="0" algn="ctr" rtl="0">
              <a:lnSpc>
                <a:spcPct val="115000"/>
              </a:lnSpc>
              <a:spcBef>
                <a:spcPts val="0"/>
              </a:spcBef>
              <a:spcAft>
                <a:spcPts val="0"/>
              </a:spcAft>
              <a:buNone/>
            </a:pPr>
            <a:endParaRPr sz="2200"/>
          </a:p>
          <a:p>
            <a:pPr marL="0" lvl="0" indent="0" algn="ctr" rtl="0">
              <a:lnSpc>
                <a:spcPct val="115000"/>
              </a:lnSpc>
              <a:spcBef>
                <a:spcPts val="0"/>
              </a:spcBef>
              <a:spcAft>
                <a:spcPts val="0"/>
              </a:spcAft>
              <a:buSzPts val="2800"/>
              <a:buNone/>
            </a:pPr>
            <a:endParaRPr/>
          </a:p>
          <a:p>
            <a:pPr marL="0" lvl="0" indent="0" algn="ctr" rtl="0">
              <a:lnSpc>
                <a:spcPct val="115000"/>
              </a:lnSpc>
              <a:spcBef>
                <a:spcPts val="0"/>
              </a:spcBef>
              <a:spcAft>
                <a:spcPts val="0"/>
              </a:spcAft>
              <a:buSzPts val="2800"/>
              <a:buNone/>
            </a:pPr>
            <a:endParaRPr sz="2300"/>
          </a:p>
        </p:txBody>
      </p:sp>
      <p:sp>
        <p:nvSpPr>
          <p:cNvPr id="327" name="Google Shape;327;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sp>
        <p:nvSpPr>
          <p:cNvPr id="328" name="Google Shape;328;p64"/>
          <p:cNvSpPr/>
          <p:nvPr/>
        </p:nvSpPr>
        <p:spPr>
          <a:xfrm>
            <a:off x="2280550" y="11765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64"/>
          <p:cNvSpPr/>
          <p:nvPr/>
        </p:nvSpPr>
        <p:spPr>
          <a:xfrm>
            <a:off x="4163925" y="11765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30" name="Google Shape;330;p64"/>
          <p:cNvPicPr preferRelativeResize="0"/>
          <p:nvPr/>
        </p:nvPicPr>
        <p:blipFill>
          <a:blip r:embed="rId3">
            <a:alphaModFix/>
          </a:blip>
          <a:stretch>
            <a:fillRect/>
          </a:stretch>
        </p:blipFill>
        <p:spPr>
          <a:xfrm>
            <a:off x="3176588" y="949500"/>
            <a:ext cx="2790825" cy="3810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65"/>
          <p:cNvSpPr txBox="1">
            <a:spLocks noGrp="1"/>
          </p:cNvSpPr>
          <p:nvPr>
            <p:ph type="title" idx="4294967295"/>
          </p:nvPr>
        </p:nvSpPr>
        <p:spPr>
          <a:xfrm>
            <a:off x="0" y="246063"/>
            <a:ext cx="9144000" cy="5730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 sz="2200"/>
              <a:t>This is how science works.. </a:t>
            </a:r>
            <a:br>
              <a:rPr lang="en" sz="2200"/>
            </a:br>
            <a:r>
              <a:rPr lang="en" sz="2200"/>
              <a:t>Is it, though?</a:t>
            </a:r>
            <a:endParaRPr sz="2200"/>
          </a:p>
        </p:txBody>
      </p:sp>
      <p:pic>
        <p:nvPicPr>
          <p:cNvPr id="336" name="Google Shape;336;p65"/>
          <p:cNvPicPr preferRelativeResize="0"/>
          <p:nvPr/>
        </p:nvPicPr>
        <p:blipFill>
          <a:blip r:embed="rId3">
            <a:alphaModFix/>
          </a:blip>
          <a:stretch>
            <a:fillRect/>
          </a:stretch>
        </p:blipFill>
        <p:spPr>
          <a:xfrm>
            <a:off x="3233512" y="1243550"/>
            <a:ext cx="2676968" cy="356929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66"/>
          <p:cNvSpPr txBox="1">
            <a:spLocks noGrp="1"/>
          </p:cNvSpPr>
          <p:nvPr>
            <p:ph type="title"/>
          </p:nvPr>
        </p:nvSpPr>
        <p:spPr>
          <a:xfrm>
            <a:off x="-844775" y="216425"/>
            <a:ext cx="111096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t>François Jacob (1920-2013), discoverer of</a:t>
            </a:r>
            <a:endParaRPr/>
          </a:p>
          <a:p>
            <a:pPr marL="0" lvl="0" indent="0" algn="ctr" rtl="0">
              <a:lnSpc>
                <a:spcPct val="115000"/>
              </a:lnSpc>
              <a:spcBef>
                <a:spcPts val="0"/>
              </a:spcBef>
              <a:spcAft>
                <a:spcPts val="0"/>
              </a:spcAft>
              <a:buNone/>
            </a:pPr>
            <a:r>
              <a:rPr lang="en"/>
              <a:t>principles of gene regulation</a:t>
            </a:r>
            <a:endParaRPr/>
          </a:p>
          <a:p>
            <a:pPr marL="0" lvl="0" indent="0" algn="ctr" rtl="0">
              <a:lnSpc>
                <a:spcPct val="115000"/>
              </a:lnSpc>
              <a:spcBef>
                <a:spcPts val="0"/>
              </a:spcBef>
              <a:spcAft>
                <a:spcPts val="0"/>
              </a:spcAft>
              <a:buNone/>
            </a:pPr>
            <a:endParaRPr/>
          </a:p>
          <a:p>
            <a:pPr marL="0" lvl="0" indent="0" algn="ctr" rtl="0">
              <a:lnSpc>
                <a:spcPct val="115000"/>
              </a:lnSpc>
              <a:spcBef>
                <a:spcPts val="0"/>
              </a:spcBef>
              <a:spcAft>
                <a:spcPts val="0"/>
              </a:spcAft>
              <a:buSzPts val="2800"/>
              <a:buNone/>
            </a:pPr>
            <a:endParaRPr/>
          </a:p>
        </p:txBody>
      </p:sp>
      <p:pic>
        <p:nvPicPr>
          <p:cNvPr id="342" name="Google Shape;342;p66"/>
          <p:cNvPicPr preferRelativeResize="0"/>
          <p:nvPr/>
        </p:nvPicPr>
        <p:blipFill rotWithShape="1">
          <a:blip r:embed="rId3">
            <a:alphaModFix/>
          </a:blip>
          <a:srcRect l="69396" t="13427"/>
          <a:stretch/>
        </p:blipFill>
        <p:spPr>
          <a:xfrm>
            <a:off x="488725" y="1108425"/>
            <a:ext cx="2556201" cy="3583574"/>
          </a:xfrm>
          <a:prstGeom prst="rect">
            <a:avLst/>
          </a:prstGeom>
          <a:noFill/>
          <a:ln>
            <a:noFill/>
          </a:ln>
        </p:spPr>
      </p:pic>
      <p:sp>
        <p:nvSpPr>
          <p:cNvPr id="343" name="Google Shape;343;p66"/>
          <p:cNvSpPr txBox="1">
            <a:spLocks noGrp="1"/>
          </p:cNvSpPr>
          <p:nvPr>
            <p:ph type="title"/>
          </p:nvPr>
        </p:nvSpPr>
        <p:spPr>
          <a:xfrm>
            <a:off x="3313475" y="1166675"/>
            <a:ext cx="5582100" cy="2744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800"/>
              <a:t>“Science in the works has two aspects: what could be called </a:t>
            </a:r>
            <a:r>
              <a:rPr lang="en" sz="1800" b="1"/>
              <a:t>Day Science</a:t>
            </a:r>
            <a:r>
              <a:rPr lang="en" sz="1800"/>
              <a:t> and </a:t>
            </a:r>
            <a:r>
              <a:rPr lang="en" sz="1800" b="1"/>
              <a:t>Night Science.</a:t>
            </a:r>
            <a:r>
              <a:rPr lang="en" sz="1800"/>
              <a:t>”</a:t>
            </a:r>
            <a:endParaRPr sz="1800"/>
          </a:p>
          <a:p>
            <a:pPr marL="0" lvl="0" indent="0" algn="ctr" rtl="0">
              <a:lnSpc>
                <a:spcPct val="115000"/>
              </a:lnSpc>
              <a:spcBef>
                <a:spcPts val="0"/>
              </a:spcBef>
              <a:spcAft>
                <a:spcPts val="0"/>
              </a:spcAft>
              <a:buNone/>
            </a:pPr>
            <a:endParaRPr sz="1800"/>
          </a:p>
          <a:p>
            <a:pPr marL="0" lvl="0" indent="0" algn="ctr" rtl="0">
              <a:lnSpc>
                <a:spcPct val="115000"/>
              </a:lnSpc>
              <a:spcBef>
                <a:spcPts val="0"/>
              </a:spcBef>
              <a:spcAft>
                <a:spcPts val="0"/>
              </a:spcAft>
              <a:buSzPts val="2800"/>
              <a:buNone/>
            </a:pP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67"/>
          <p:cNvSpPr txBox="1">
            <a:spLocks noGrp="1"/>
          </p:cNvSpPr>
          <p:nvPr>
            <p:ph type="title"/>
          </p:nvPr>
        </p:nvSpPr>
        <p:spPr>
          <a:xfrm>
            <a:off x="-844775" y="216425"/>
            <a:ext cx="111096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t>François Jacob (1920-2013), discoverer of</a:t>
            </a:r>
            <a:endParaRPr/>
          </a:p>
          <a:p>
            <a:pPr marL="0" lvl="0" indent="0" algn="ctr" rtl="0">
              <a:lnSpc>
                <a:spcPct val="115000"/>
              </a:lnSpc>
              <a:spcBef>
                <a:spcPts val="0"/>
              </a:spcBef>
              <a:spcAft>
                <a:spcPts val="0"/>
              </a:spcAft>
              <a:buNone/>
            </a:pPr>
            <a:r>
              <a:rPr lang="en"/>
              <a:t>principles of gene regulation</a:t>
            </a:r>
            <a:endParaRPr/>
          </a:p>
          <a:p>
            <a:pPr marL="0" lvl="0" indent="0" algn="ctr" rtl="0">
              <a:lnSpc>
                <a:spcPct val="115000"/>
              </a:lnSpc>
              <a:spcBef>
                <a:spcPts val="0"/>
              </a:spcBef>
              <a:spcAft>
                <a:spcPts val="0"/>
              </a:spcAft>
              <a:buNone/>
            </a:pPr>
            <a:endParaRPr/>
          </a:p>
          <a:p>
            <a:pPr marL="0" lvl="0" indent="0" algn="ctr" rtl="0">
              <a:lnSpc>
                <a:spcPct val="115000"/>
              </a:lnSpc>
              <a:spcBef>
                <a:spcPts val="0"/>
              </a:spcBef>
              <a:spcAft>
                <a:spcPts val="0"/>
              </a:spcAft>
              <a:buSzPts val="2800"/>
              <a:buNone/>
            </a:pPr>
            <a:endParaRPr/>
          </a:p>
        </p:txBody>
      </p:sp>
      <p:pic>
        <p:nvPicPr>
          <p:cNvPr id="349" name="Google Shape;349;p67"/>
          <p:cNvPicPr preferRelativeResize="0"/>
          <p:nvPr/>
        </p:nvPicPr>
        <p:blipFill rotWithShape="1">
          <a:blip r:embed="rId3">
            <a:alphaModFix/>
          </a:blip>
          <a:srcRect l="69396" t="13427"/>
          <a:stretch/>
        </p:blipFill>
        <p:spPr>
          <a:xfrm>
            <a:off x="488725" y="1108425"/>
            <a:ext cx="2556201" cy="3583574"/>
          </a:xfrm>
          <a:prstGeom prst="rect">
            <a:avLst/>
          </a:prstGeom>
          <a:noFill/>
          <a:ln>
            <a:noFill/>
          </a:ln>
        </p:spPr>
      </p:pic>
      <p:sp>
        <p:nvSpPr>
          <p:cNvPr id="350" name="Google Shape;350;p67"/>
          <p:cNvSpPr txBox="1">
            <a:spLocks noGrp="1"/>
          </p:cNvSpPr>
          <p:nvPr>
            <p:ph type="title"/>
          </p:nvPr>
        </p:nvSpPr>
        <p:spPr>
          <a:xfrm>
            <a:off x="3313475" y="1166675"/>
            <a:ext cx="5582100" cy="2744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800"/>
              <a:t>“Science in the works has two aspects: what could be called </a:t>
            </a:r>
            <a:r>
              <a:rPr lang="en" sz="1800" b="1"/>
              <a:t>Day Science</a:t>
            </a:r>
            <a:r>
              <a:rPr lang="en" sz="1800"/>
              <a:t> and </a:t>
            </a:r>
            <a:r>
              <a:rPr lang="en" sz="1800" b="1"/>
              <a:t>Night Science.</a:t>
            </a:r>
            <a:r>
              <a:rPr lang="en" sz="1800"/>
              <a:t>”</a:t>
            </a:r>
            <a:endParaRPr sz="1800"/>
          </a:p>
          <a:p>
            <a:pPr marL="0" lvl="0" indent="0" algn="ctr" rtl="0">
              <a:lnSpc>
                <a:spcPct val="115000"/>
              </a:lnSpc>
              <a:spcBef>
                <a:spcPts val="0"/>
              </a:spcBef>
              <a:spcAft>
                <a:spcPts val="0"/>
              </a:spcAft>
              <a:buNone/>
            </a:pPr>
            <a:endParaRPr sz="1800"/>
          </a:p>
          <a:p>
            <a:pPr marL="0" lvl="0" indent="0" algn="ctr" rtl="0">
              <a:lnSpc>
                <a:spcPct val="115000"/>
              </a:lnSpc>
              <a:spcBef>
                <a:spcPts val="0"/>
              </a:spcBef>
              <a:spcAft>
                <a:spcPts val="0"/>
              </a:spcAft>
              <a:buSzPts val="2800"/>
              <a:buNone/>
            </a:pPr>
            <a:r>
              <a:rPr lang="en" sz="1800">
                <a:solidFill>
                  <a:schemeClr val="dk1"/>
                </a:solidFill>
              </a:rPr>
              <a:t>“</a:t>
            </a:r>
            <a:r>
              <a:rPr lang="en" sz="1800" b="1">
                <a:solidFill>
                  <a:schemeClr val="dk1"/>
                </a:solidFill>
              </a:rPr>
              <a:t>Night Science</a:t>
            </a:r>
            <a:r>
              <a:rPr lang="en" sz="1800">
                <a:solidFill>
                  <a:schemeClr val="dk1"/>
                </a:solidFill>
              </a:rPr>
              <a:t> wanders blind. It hesitates, stumbles, recoils, sweats, wakes with a start. Doubting everything, it is forever trying to find itself, question itself, pull itself back together. Night science is a sort of workshop of the possible where what will become the building material of science is worked out.”</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68"/>
          <p:cNvSpPr txBox="1">
            <a:spLocks noGrp="1"/>
          </p:cNvSpPr>
          <p:nvPr>
            <p:ph type="title"/>
          </p:nvPr>
        </p:nvSpPr>
        <p:spPr>
          <a:xfrm>
            <a:off x="121625" y="216425"/>
            <a:ext cx="87918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t>The scientific process includes periods of</a:t>
            </a:r>
            <a:endParaRPr/>
          </a:p>
          <a:p>
            <a:pPr marL="0" lvl="0" indent="0" algn="ctr" rtl="0">
              <a:lnSpc>
                <a:spcPct val="115000"/>
              </a:lnSpc>
              <a:spcBef>
                <a:spcPts val="0"/>
              </a:spcBef>
              <a:spcAft>
                <a:spcPts val="0"/>
              </a:spcAft>
              <a:buNone/>
            </a:pPr>
            <a:r>
              <a:rPr lang="en"/>
              <a:t>Day Science &amp; Night Science</a:t>
            </a:r>
            <a:endParaRPr/>
          </a:p>
          <a:p>
            <a:pPr marL="0" lvl="0" indent="0" algn="ctr" rtl="0">
              <a:lnSpc>
                <a:spcPct val="115000"/>
              </a:lnSpc>
              <a:spcBef>
                <a:spcPts val="0"/>
              </a:spcBef>
              <a:spcAft>
                <a:spcPts val="0"/>
              </a:spcAft>
              <a:buNone/>
            </a:pPr>
            <a:endParaRPr/>
          </a:p>
          <a:p>
            <a:pPr marL="0" lvl="0" indent="0" algn="ctr" rtl="0">
              <a:lnSpc>
                <a:spcPct val="115000"/>
              </a:lnSpc>
              <a:spcBef>
                <a:spcPts val="0"/>
              </a:spcBef>
              <a:spcAft>
                <a:spcPts val="0"/>
              </a:spcAft>
              <a:buSzPts val="2800"/>
              <a:buNone/>
            </a:pPr>
            <a:endParaRPr/>
          </a:p>
        </p:txBody>
      </p:sp>
      <p:pic>
        <p:nvPicPr>
          <p:cNvPr id="356" name="Google Shape;356;p68"/>
          <p:cNvPicPr preferRelativeResize="0"/>
          <p:nvPr/>
        </p:nvPicPr>
        <p:blipFill rotWithShape="1">
          <a:blip r:embed="rId3">
            <a:alphaModFix/>
          </a:blip>
          <a:srcRect/>
          <a:stretch/>
        </p:blipFill>
        <p:spPr>
          <a:xfrm>
            <a:off x="2587355" y="1067900"/>
            <a:ext cx="3736325" cy="39824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6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19</a:t>
            </a:fld>
            <a:endParaRPr/>
          </a:p>
        </p:txBody>
      </p:sp>
      <p:sp>
        <p:nvSpPr>
          <p:cNvPr id="362" name="Google Shape;362;p69"/>
          <p:cNvSpPr/>
          <p:nvPr/>
        </p:nvSpPr>
        <p:spPr>
          <a:xfrm>
            <a:off x="2280550" y="11765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69"/>
          <p:cNvSpPr/>
          <p:nvPr/>
        </p:nvSpPr>
        <p:spPr>
          <a:xfrm>
            <a:off x="4163925" y="11765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69"/>
          <p:cNvSpPr txBox="1"/>
          <p:nvPr/>
        </p:nvSpPr>
        <p:spPr>
          <a:xfrm>
            <a:off x="2025174" y="4629175"/>
            <a:ext cx="5293800" cy="461700"/>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None/>
            </a:pPr>
            <a:r>
              <a:rPr lang="en" sz="1800">
                <a:solidFill>
                  <a:schemeClr val="dk1"/>
                </a:solidFill>
                <a:latin typeface="Raleway"/>
                <a:ea typeface="Raleway"/>
                <a:cs typeface="Raleway"/>
                <a:sym typeface="Raleway"/>
              </a:rPr>
              <a:t>Philosophers of Science (Reichenbach, 1938 )</a:t>
            </a:r>
            <a:endParaRPr sz="1800">
              <a:solidFill>
                <a:schemeClr val="dk1"/>
              </a:solidFill>
              <a:latin typeface="Raleway"/>
              <a:ea typeface="Raleway"/>
              <a:cs typeface="Raleway"/>
              <a:sym typeface="Raleway"/>
            </a:endParaRPr>
          </a:p>
        </p:txBody>
      </p:sp>
      <p:pic>
        <p:nvPicPr>
          <p:cNvPr id="365" name="Google Shape;365;p69"/>
          <p:cNvPicPr preferRelativeResize="0"/>
          <p:nvPr/>
        </p:nvPicPr>
        <p:blipFill rotWithShape="1">
          <a:blip r:embed="rId3">
            <a:alphaModFix/>
          </a:blip>
          <a:srcRect/>
          <a:stretch/>
        </p:blipFill>
        <p:spPr>
          <a:xfrm>
            <a:off x="3477408" y="1640711"/>
            <a:ext cx="2309623" cy="3094782"/>
          </a:xfrm>
          <a:prstGeom prst="rect">
            <a:avLst/>
          </a:prstGeom>
          <a:noFill/>
          <a:ln>
            <a:noFill/>
          </a:ln>
        </p:spPr>
      </p:pic>
      <p:sp>
        <p:nvSpPr>
          <p:cNvPr id="366" name="Google Shape;366;p69"/>
          <p:cNvSpPr/>
          <p:nvPr/>
        </p:nvSpPr>
        <p:spPr>
          <a:xfrm rot="-2700000">
            <a:off x="4262410" y="2960236"/>
            <a:ext cx="642336" cy="147644"/>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67" name="Google Shape;367;p69"/>
          <p:cNvSpPr txBox="1"/>
          <p:nvPr/>
        </p:nvSpPr>
        <p:spPr>
          <a:xfrm>
            <a:off x="376905" y="1257374"/>
            <a:ext cx="85206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None/>
            </a:pPr>
            <a:r>
              <a:rPr lang="en" sz="2200">
                <a:solidFill>
                  <a:schemeClr val="dk1"/>
                </a:solidFill>
                <a:latin typeface="Tenor Sans"/>
                <a:ea typeface="Tenor Sans"/>
                <a:cs typeface="Tenor Sans"/>
                <a:sym typeface="Tenor Sans"/>
              </a:rPr>
              <a:t>Context of discovery	Context of justification</a:t>
            </a:r>
            <a:endParaRPr sz="1800">
              <a:solidFill>
                <a:schemeClr val="dk1"/>
              </a:solidFill>
              <a:latin typeface="Calibri"/>
              <a:ea typeface="Calibri"/>
              <a:cs typeface="Calibri"/>
              <a:sym typeface="Calibri"/>
            </a:endParaRPr>
          </a:p>
        </p:txBody>
      </p:sp>
      <p:sp>
        <p:nvSpPr>
          <p:cNvPr id="368" name="Google Shape;368;p69"/>
          <p:cNvSpPr txBox="1"/>
          <p:nvPr/>
        </p:nvSpPr>
        <p:spPr>
          <a:xfrm>
            <a:off x="0" y="261046"/>
            <a:ext cx="9144000" cy="5727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None/>
            </a:pPr>
            <a:r>
              <a:rPr lang="en" sz="2200">
                <a:solidFill>
                  <a:schemeClr val="dk1"/>
                </a:solidFill>
                <a:latin typeface="Tenor Sans"/>
                <a:ea typeface="Tenor Sans"/>
                <a:cs typeface="Tenor Sans"/>
                <a:sym typeface="Tenor Sans"/>
              </a:rPr>
              <a:t>The night/day dichotomy has been described across fields</a:t>
            </a:r>
            <a:endParaRPr sz="2200">
              <a:solidFill>
                <a:schemeClr val="dk1"/>
              </a:solidFill>
              <a:latin typeface="Tenor Sans"/>
              <a:ea typeface="Tenor Sans"/>
              <a:cs typeface="Tenor Sans"/>
              <a:sym typeface="Tenor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7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20</a:t>
            </a:fld>
            <a:endParaRPr/>
          </a:p>
        </p:txBody>
      </p:sp>
      <p:sp>
        <p:nvSpPr>
          <p:cNvPr id="374" name="Google Shape;374;p70"/>
          <p:cNvSpPr/>
          <p:nvPr/>
        </p:nvSpPr>
        <p:spPr>
          <a:xfrm>
            <a:off x="2280550" y="11765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p70"/>
          <p:cNvSpPr/>
          <p:nvPr/>
        </p:nvSpPr>
        <p:spPr>
          <a:xfrm>
            <a:off x="4163925" y="11765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p70"/>
          <p:cNvSpPr/>
          <p:nvPr/>
        </p:nvSpPr>
        <p:spPr>
          <a:xfrm rot="-2700000">
            <a:off x="4262410" y="2960236"/>
            <a:ext cx="642336" cy="147644"/>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77" name="Google Shape;377;p70"/>
          <p:cNvSpPr txBox="1"/>
          <p:nvPr/>
        </p:nvSpPr>
        <p:spPr>
          <a:xfrm>
            <a:off x="0" y="261046"/>
            <a:ext cx="9144000" cy="5727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None/>
            </a:pPr>
            <a:r>
              <a:rPr lang="en" sz="2200">
                <a:solidFill>
                  <a:schemeClr val="dk1"/>
                </a:solidFill>
                <a:latin typeface="Tenor Sans"/>
                <a:ea typeface="Tenor Sans"/>
                <a:cs typeface="Tenor Sans"/>
                <a:sym typeface="Tenor Sans"/>
              </a:rPr>
              <a:t>The night/day dichotomy has been described across fields</a:t>
            </a:r>
            <a:endParaRPr sz="2200">
              <a:solidFill>
                <a:schemeClr val="dk1"/>
              </a:solidFill>
              <a:latin typeface="Tenor Sans"/>
              <a:ea typeface="Tenor Sans"/>
              <a:cs typeface="Tenor Sans"/>
              <a:sym typeface="Tenor Sans"/>
            </a:endParaRPr>
          </a:p>
        </p:txBody>
      </p:sp>
      <p:pic>
        <p:nvPicPr>
          <p:cNvPr id="378" name="Google Shape;378;p70"/>
          <p:cNvPicPr preferRelativeResize="0"/>
          <p:nvPr/>
        </p:nvPicPr>
        <p:blipFill rotWithShape="1">
          <a:blip r:embed="rId3">
            <a:alphaModFix/>
          </a:blip>
          <a:srcRect t="8834"/>
          <a:stretch/>
        </p:blipFill>
        <p:spPr>
          <a:xfrm>
            <a:off x="1953888" y="1310327"/>
            <a:ext cx="5236224" cy="3346983"/>
          </a:xfrm>
          <a:prstGeom prst="rect">
            <a:avLst/>
          </a:prstGeom>
          <a:noFill/>
          <a:ln>
            <a:noFill/>
          </a:ln>
        </p:spPr>
      </p:pic>
      <p:sp>
        <p:nvSpPr>
          <p:cNvPr id="379" name="Google Shape;379;p70"/>
          <p:cNvSpPr txBox="1"/>
          <p:nvPr/>
        </p:nvSpPr>
        <p:spPr>
          <a:xfrm>
            <a:off x="3278375" y="4612007"/>
            <a:ext cx="37326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800">
                <a:solidFill>
                  <a:srgbClr val="000000"/>
                </a:solidFill>
                <a:latin typeface="Raleway"/>
                <a:ea typeface="Raleway"/>
                <a:cs typeface="Raleway"/>
                <a:sym typeface="Raleway"/>
              </a:rPr>
              <a:t>Psychology (Guilford, 1956)</a:t>
            </a:r>
            <a:endParaRPr sz="1800">
              <a:solidFill>
                <a:srgbClr val="000000"/>
              </a:solidFill>
              <a:latin typeface="Raleway"/>
              <a:ea typeface="Raleway"/>
              <a:cs typeface="Raleway"/>
              <a:sym typeface="Raleway"/>
            </a:endParaRPr>
          </a:p>
        </p:txBody>
      </p:sp>
      <p:sp>
        <p:nvSpPr>
          <p:cNvPr id="380" name="Google Shape;380;p70"/>
          <p:cNvSpPr txBox="1"/>
          <p:nvPr/>
        </p:nvSpPr>
        <p:spPr>
          <a:xfrm>
            <a:off x="376905" y="1257374"/>
            <a:ext cx="85206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None/>
            </a:pPr>
            <a:r>
              <a:rPr lang="en" sz="2200">
                <a:solidFill>
                  <a:schemeClr val="dk1"/>
                </a:solidFill>
                <a:latin typeface="Tenor Sans"/>
                <a:ea typeface="Tenor Sans"/>
                <a:cs typeface="Tenor Sans"/>
                <a:sym typeface="Tenor Sans"/>
              </a:rPr>
              <a:t>Divergent thinking					Convergent thinking</a:t>
            </a: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7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21</a:t>
            </a:fld>
            <a:endParaRPr/>
          </a:p>
        </p:txBody>
      </p:sp>
      <p:sp>
        <p:nvSpPr>
          <p:cNvPr id="386" name="Google Shape;386;p71"/>
          <p:cNvSpPr/>
          <p:nvPr/>
        </p:nvSpPr>
        <p:spPr>
          <a:xfrm>
            <a:off x="2280550" y="11765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 name="Google Shape;387;p71"/>
          <p:cNvSpPr/>
          <p:nvPr/>
        </p:nvSpPr>
        <p:spPr>
          <a:xfrm>
            <a:off x="4163925" y="11765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 name="Google Shape;388;p71"/>
          <p:cNvSpPr/>
          <p:nvPr/>
        </p:nvSpPr>
        <p:spPr>
          <a:xfrm rot="-2700000">
            <a:off x="4262410" y="2960236"/>
            <a:ext cx="642336" cy="147644"/>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89" name="Google Shape;389;p71"/>
          <p:cNvSpPr txBox="1"/>
          <p:nvPr/>
        </p:nvSpPr>
        <p:spPr>
          <a:xfrm>
            <a:off x="0" y="261046"/>
            <a:ext cx="9144000" cy="5727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None/>
            </a:pPr>
            <a:r>
              <a:rPr lang="en" sz="2200">
                <a:solidFill>
                  <a:schemeClr val="dk1"/>
                </a:solidFill>
                <a:latin typeface="Tenor Sans"/>
                <a:ea typeface="Tenor Sans"/>
                <a:cs typeface="Tenor Sans"/>
                <a:sym typeface="Tenor Sans"/>
              </a:rPr>
              <a:t>The night/day dichotomy has been described across fields</a:t>
            </a:r>
            <a:endParaRPr sz="2200">
              <a:solidFill>
                <a:schemeClr val="dk1"/>
              </a:solidFill>
              <a:latin typeface="Tenor Sans"/>
              <a:ea typeface="Tenor Sans"/>
              <a:cs typeface="Tenor Sans"/>
              <a:sym typeface="Tenor Sans"/>
            </a:endParaRPr>
          </a:p>
        </p:txBody>
      </p:sp>
      <p:pic>
        <p:nvPicPr>
          <p:cNvPr id="390" name="Google Shape;390;p71"/>
          <p:cNvPicPr preferRelativeResize="0"/>
          <p:nvPr/>
        </p:nvPicPr>
        <p:blipFill rotWithShape="1">
          <a:blip r:embed="rId3">
            <a:alphaModFix/>
          </a:blip>
          <a:srcRect/>
          <a:stretch/>
        </p:blipFill>
        <p:spPr>
          <a:xfrm>
            <a:off x="2482409" y="1924344"/>
            <a:ext cx="4331008" cy="2958111"/>
          </a:xfrm>
          <a:prstGeom prst="rect">
            <a:avLst/>
          </a:prstGeom>
          <a:noFill/>
          <a:ln>
            <a:noFill/>
          </a:ln>
        </p:spPr>
      </p:pic>
      <p:sp>
        <p:nvSpPr>
          <p:cNvPr id="391" name="Google Shape;391;p71"/>
          <p:cNvSpPr txBox="1">
            <a:spLocks noGrp="1"/>
          </p:cNvSpPr>
          <p:nvPr>
            <p:ph type="title"/>
          </p:nvPr>
        </p:nvSpPr>
        <p:spPr>
          <a:xfrm>
            <a:off x="235500" y="1257374"/>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2100"/>
              <a:buFont typeface="Tenor Sans"/>
              <a:buNone/>
            </a:pPr>
            <a:r>
              <a:rPr lang="en" sz="2200">
                <a:latin typeface="Tenor Sans"/>
                <a:ea typeface="Tenor Sans"/>
                <a:cs typeface="Tenor Sans"/>
                <a:sym typeface="Tenor Sans"/>
              </a:rPr>
              <a:t>Detective			Judge </a:t>
            </a:r>
            <a:endParaRPr sz="2200">
              <a:latin typeface="Tenor Sans"/>
              <a:ea typeface="Tenor Sans"/>
              <a:cs typeface="Tenor Sans"/>
              <a:sym typeface="Tenor Sans"/>
            </a:endParaRPr>
          </a:p>
        </p:txBody>
      </p:sp>
      <p:sp>
        <p:nvSpPr>
          <p:cNvPr id="392" name="Google Shape;392;p71"/>
          <p:cNvSpPr txBox="1"/>
          <p:nvPr/>
        </p:nvSpPr>
        <p:spPr>
          <a:xfrm>
            <a:off x="3449950" y="4629175"/>
            <a:ext cx="37326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800">
                <a:solidFill>
                  <a:srgbClr val="000000"/>
                </a:solidFill>
                <a:latin typeface="Raleway"/>
                <a:ea typeface="Raleway"/>
                <a:cs typeface="Raleway"/>
                <a:sym typeface="Raleway"/>
              </a:rPr>
              <a:t>Statistics (Tukey, 1977)</a:t>
            </a:r>
            <a:endParaRPr sz="1800">
              <a:solidFill>
                <a:srgbClr val="000000"/>
              </a:solidFill>
              <a:latin typeface="Raleway"/>
              <a:ea typeface="Raleway"/>
              <a:cs typeface="Raleway"/>
              <a:sym typeface="Raleway"/>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7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22</a:t>
            </a:fld>
            <a:endParaRPr/>
          </a:p>
        </p:txBody>
      </p:sp>
      <p:sp>
        <p:nvSpPr>
          <p:cNvPr id="398" name="Google Shape;398;p72"/>
          <p:cNvSpPr/>
          <p:nvPr/>
        </p:nvSpPr>
        <p:spPr>
          <a:xfrm>
            <a:off x="2280550" y="11765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p72"/>
          <p:cNvSpPr/>
          <p:nvPr/>
        </p:nvSpPr>
        <p:spPr>
          <a:xfrm>
            <a:off x="4163925" y="11765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p72"/>
          <p:cNvSpPr/>
          <p:nvPr/>
        </p:nvSpPr>
        <p:spPr>
          <a:xfrm rot="-2700000">
            <a:off x="4262410" y="2960236"/>
            <a:ext cx="642336" cy="147644"/>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01" name="Google Shape;401;p72"/>
          <p:cNvSpPr txBox="1"/>
          <p:nvPr/>
        </p:nvSpPr>
        <p:spPr>
          <a:xfrm>
            <a:off x="0" y="261046"/>
            <a:ext cx="9144000" cy="5727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None/>
            </a:pPr>
            <a:r>
              <a:rPr lang="en" sz="2200">
                <a:solidFill>
                  <a:schemeClr val="dk1"/>
                </a:solidFill>
                <a:latin typeface="Tenor Sans"/>
                <a:ea typeface="Tenor Sans"/>
                <a:cs typeface="Tenor Sans"/>
                <a:sym typeface="Tenor Sans"/>
              </a:rPr>
              <a:t>The night/day dichotomy has been described across fields</a:t>
            </a:r>
            <a:endParaRPr sz="2200">
              <a:solidFill>
                <a:schemeClr val="dk1"/>
              </a:solidFill>
              <a:latin typeface="Tenor Sans"/>
              <a:ea typeface="Tenor Sans"/>
              <a:cs typeface="Tenor Sans"/>
              <a:sym typeface="Tenor Sans"/>
            </a:endParaRPr>
          </a:p>
        </p:txBody>
      </p:sp>
      <p:pic>
        <p:nvPicPr>
          <p:cNvPr id="402" name="Google Shape;402;p72"/>
          <p:cNvPicPr preferRelativeResize="0"/>
          <p:nvPr/>
        </p:nvPicPr>
        <p:blipFill rotWithShape="1">
          <a:blip r:embed="rId3">
            <a:alphaModFix/>
          </a:blip>
          <a:srcRect l="10110" t="7664" r="51477"/>
          <a:stretch/>
        </p:blipFill>
        <p:spPr>
          <a:xfrm>
            <a:off x="2421471" y="1998484"/>
            <a:ext cx="1643528" cy="2630691"/>
          </a:xfrm>
          <a:prstGeom prst="rect">
            <a:avLst/>
          </a:prstGeom>
          <a:noFill/>
          <a:ln>
            <a:noFill/>
          </a:ln>
        </p:spPr>
      </p:pic>
      <p:pic>
        <p:nvPicPr>
          <p:cNvPr id="403" name="Google Shape;403;p72"/>
          <p:cNvPicPr preferRelativeResize="0"/>
          <p:nvPr/>
        </p:nvPicPr>
        <p:blipFill rotWithShape="1">
          <a:blip r:embed="rId4">
            <a:alphaModFix/>
          </a:blip>
          <a:srcRect t="11174" r="50020" b="15886"/>
          <a:stretch/>
        </p:blipFill>
        <p:spPr>
          <a:xfrm>
            <a:off x="4572000" y="2158739"/>
            <a:ext cx="2539075" cy="2470435"/>
          </a:xfrm>
          <a:prstGeom prst="rect">
            <a:avLst/>
          </a:prstGeom>
          <a:noFill/>
          <a:ln>
            <a:noFill/>
          </a:ln>
        </p:spPr>
      </p:pic>
      <p:sp>
        <p:nvSpPr>
          <p:cNvPr id="404" name="Google Shape;404;p72"/>
          <p:cNvSpPr txBox="1"/>
          <p:nvPr/>
        </p:nvSpPr>
        <p:spPr>
          <a:xfrm>
            <a:off x="2871475" y="4629176"/>
            <a:ext cx="37326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800">
                <a:solidFill>
                  <a:srgbClr val="000000"/>
                </a:solidFill>
                <a:latin typeface="Raleway"/>
                <a:ea typeface="Raleway"/>
                <a:cs typeface="Raleway"/>
                <a:sym typeface="Raleway"/>
              </a:rPr>
              <a:t>Entrepreneurship (Blank, 2012)</a:t>
            </a:r>
            <a:endParaRPr sz="1800">
              <a:solidFill>
                <a:srgbClr val="000000"/>
              </a:solidFill>
              <a:latin typeface="Raleway"/>
              <a:ea typeface="Raleway"/>
              <a:cs typeface="Raleway"/>
              <a:sym typeface="Raleway"/>
            </a:endParaRPr>
          </a:p>
        </p:txBody>
      </p:sp>
      <p:sp>
        <p:nvSpPr>
          <p:cNvPr id="405" name="Google Shape;405;p72"/>
          <p:cNvSpPr txBox="1"/>
          <p:nvPr/>
        </p:nvSpPr>
        <p:spPr>
          <a:xfrm>
            <a:off x="235500" y="1257374"/>
            <a:ext cx="85206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None/>
            </a:pPr>
            <a:r>
              <a:rPr lang="en" sz="2200">
                <a:solidFill>
                  <a:schemeClr val="dk1"/>
                </a:solidFill>
                <a:latin typeface="Tenor Sans"/>
                <a:ea typeface="Tenor Sans"/>
                <a:cs typeface="Tenor Sans"/>
                <a:sym typeface="Tenor Sans"/>
              </a:rPr>
              <a:t>Start-up				Corporate</a:t>
            </a:r>
            <a:endParaRPr sz="18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7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23</a:t>
            </a:fld>
            <a:endParaRPr/>
          </a:p>
        </p:txBody>
      </p:sp>
      <p:sp>
        <p:nvSpPr>
          <p:cNvPr id="411" name="Google Shape;411;p73"/>
          <p:cNvSpPr/>
          <p:nvPr/>
        </p:nvSpPr>
        <p:spPr>
          <a:xfrm>
            <a:off x="4163925" y="1367025"/>
            <a:ext cx="210600" cy="311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 name="Google Shape;412;p73"/>
          <p:cNvSpPr/>
          <p:nvPr/>
        </p:nvSpPr>
        <p:spPr>
          <a:xfrm rot="-2700000">
            <a:off x="4262410" y="3150736"/>
            <a:ext cx="642336" cy="147644"/>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413" name="Google Shape;413;p73"/>
          <p:cNvSpPr/>
          <p:nvPr/>
        </p:nvSpPr>
        <p:spPr>
          <a:xfrm>
            <a:off x="2899650" y="1133625"/>
            <a:ext cx="3091800" cy="143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4" name="Google Shape;414;p73"/>
          <p:cNvSpPr txBox="1"/>
          <p:nvPr/>
        </p:nvSpPr>
        <p:spPr>
          <a:xfrm>
            <a:off x="1347884" y="1754150"/>
            <a:ext cx="1234800" cy="492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None/>
            </a:pPr>
            <a:r>
              <a:rPr lang="en" sz="2000">
                <a:solidFill>
                  <a:schemeClr val="dk1"/>
                </a:solidFill>
                <a:latin typeface="Tenor Sans"/>
                <a:ea typeface="Tenor Sans"/>
                <a:cs typeface="Tenor Sans"/>
                <a:sym typeface="Tenor Sans"/>
              </a:rPr>
              <a:t>Music:</a:t>
            </a:r>
            <a:endParaRPr sz="2000">
              <a:solidFill>
                <a:schemeClr val="dk1"/>
              </a:solidFill>
              <a:latin typeface="Tenor Sans"/>
              <a:ea typeface="Tenor Sans"/>
              <a:cs typeface="Tenor Sans"/>
              <a:sym typeface="Tenor Sans"/>
            </a:endParaRPr>
          </a:p>
        </p:txBody>
      </p:sp>
      <p:sp>
        <p:nvSpPr>
          <p:cNvPr id="415" name="Google Shape;415;p73"/>
          <p:cNvSpPr txBox="1"/>
          <p:nvPr/>
        </p:nvSpPr>
        <p:spPr>
          <a:xfrm>
            <a:off x="6362475" y="2344828"/>
            <a:ext cx="14256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800">
                <a:solidFill>
                  <a:schemeClr val="dk1"/>
                </a:solidFill>
                <a:latin typeface="Raleway"/>
                <a:ea typeface="Raleway"/>
                <a:cs typeface="Raleway"/>
                <a:sym typeface="Raleway"/>
              </a:rPr>
              <a:t>Shakira</a:t>
            </a:r>
            <a:endParaRPr sz="1800">
              <a:solidFill>
                <a:schemeClr val="dk1"/>
              </a:solidFill>
              <a:latin typeface="Raleway"/>
              <a:ea typeface="Raleway"/>
              <a:cs typeface="Raleway"/>
              <a:sym typeface="Raleway"/>
            </a:endParaRPr>
          </a:p>
        </p:txBody>
      </p:sp>
      <p:sp>
        <p:nvSpPr>
          <p:cNvPr id="416" name="Google Shape;416;p73"/>
          <p:cNvSpPr txBox="1"/>
          <p:nvPr/>
        </p:nvSpPr>
        <p:spPr>
          <a:xfrm>
            <a:off x="1401509" y="3904525"/>
            <a:ext cx="1234800" cy="4926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None/>
            </a:pPr>
            <a:r>
              <a:rPr lang="en" sz="2000">
                <a:solidFill>
                  <a:schemeClr val="dk1"/>
                </a:solidFill>
                <a:latin typeface="Tenor Sans"/>
                <a:ea typeface="Tenor Sans"/>
                <a:cs typeface="Tenor Sans"/>
                <a:sym typeface="Tenor Sans"/>
              </a:rPr>
              <a:t>Art:</a:t>
            </a:r>
            <a:endParaRPr sz="2000">
              <a:solidFill>
                <a:schemeClr val="dk1"/>
              </a:solidFill>
              <a:latin typeface="Tenor Sans"/>
              <a:ea typeface="Tenor Sans"/>
              <a:cs typeface="Tenor Sans"/>
              <a:sym typeface="Tenor Sans"/>
            </a:endParaRPr>
          </a:p>
        </p:txBody>
      </p:sp>
      <p:sp>
        <p:nvSpPr>
          <p:cNvPr id="417" name="Google Shape;417;p73"/>
          <p:cNvSpPr/>
          <p:nvPr/>
        </p:nvSpPr>
        <p:spPr>
          <a:xfrm>
            <a:off x="2772150" y="3264475"/>
            <a:ext cx="3171600" cy="228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8" name="Google Shape;418;p73"/>
          <p:cNvSpPr txBox="1"/>
          <p:nvPr/>
        </p:nvSpPr>
        <p:spPr>
          <a:xfrm>
            <a:off x="6362475" y="4529694"/>
            <a:ext cx="14256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800">
                <a:solidFill>
                  <a:schemeClr val="dk1"/>
                </a:solidFill>
                <a:latin typeface="Raleway"/>
                <a:ea typeface="Raleway"/>
                <a:cs typeface="Raleway"/>
                <a:sym typeface="Raleway"/>
              </a:rPr>
              <a:t>Frida Kahlo</a:t>
            </a:r>
            <a:endParaRPr sz="1800">
              <a:solidFill>
                <a:schemeClr val="dk1"/>
              </a:solidFill>
              <a:latin typeface="Raleway"/>
              <a:ea typeface="Raleway"/>
              <a:cs typeface="Raleway"/>
              <a:sym typeface="Raleway"/>
            </a:endParaRPr>
          </a:p>
        </p:txBody>
      </p:sp>
      <p:sp>
        <p:nvSpPr>
          <p:cNvPr id="419" name="Google Shape;419;p73"/>
          <p:cNvSpPr txBox="1"/>
          <p:nvPr/>
        </p:nvSpPr>
        <p:spPr>
          <a:xfrm>
            <a:off x="0" y="261046"/>
            <a:ext cx="9144000" cy="5727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None/>
            </a:pPr>
            <a:r>
              <a:rPr lang="en" sz="2200">
                <a:solidFill>
                  <a:schemeClr val="dk1"/>
                </a:solidFill>
                <a:latin typeface="Tenor Sans"/>
                <a:ea typeface="Tenor Sans"/>
                <a:cs typeface="Tenor Sans"/>
                <a:sym typeface="Tenor Sans"/>
              </a:rPr>
              <a:t>The night/day dichotomy is shared with the arts</a:t>
            </a:r>
            <a:endParaRPr sz="2200">
              <a:solidFill>
                <a:schemeClr val="dk1"/>
              </a:solidFill>
              <a:latin typeface="Tenor Sans"/>
              <a:ea typeface="Tenor Sans"/>
              <a:cs typeface="Tenor Sans"/>
              <a:sym typeface="Tenor Sans"/>
            </a:endParaRPr>
          </a:p>
        </p:txBody>
      </p:sp>
      <p:sp>
        <p:nvSpPr>
          <p:cNvPr id="420" name="Google Shape;420;p73"/>
          <p:cNvSpPr txBox="1"/>
          <p:nvPr/>
        </p:nvSpPr>
        <p:spPr>
          <a:xfrm>
            <a:off x="2680113" y="803665"/>
            <a:ext cx="17235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2000">
                <a:solidFill>
                  <a:schemeClr val="dk1"/>
                </a:solidFill>
                <a:latin typeface="Tenor Sans"/>
                <a:ea typeface="Tenor Sans"/>
                <a:cs typeface="Tenor Sans"/>
                <a:sym typeface="Tenor Sans"/>
              </a:rPr>
              <a:t>Night Music</a:t>
            </a:r>
            <a:endParaRPr sz="2000">
              <a:solidFill>
                <a:schemeClr val="dk1"/>
              </a:solidFill>
              <a:latin typeface="Tenor Sans"/>
              <a:ea typeface="Tenor Sans"/>
              <a:cs typeface="Tenor Sans"/>
              <a:sym typeface="Tenor Sans"/>
            </a:endParaRPr>
          </a:p>
        </p:txBody>
      </p:sp>
      <p:sp>
        <p:nvSpPr>
          <p:cNvPr id="421" name="Google Shape;421;p73"/>
          <p:cNvSpPr txBox="1"/>
          <p:nvPr/>
        </p:nvSpPr>
        <p:spPr>
          <a:xfrm>
            <a:off x="2567100" y="3020316"/>
            <a:ext cx="20049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2000">
                <a:solidFill>
                  <a:schemeClr val="dk1"/>
                </a:solidFill>
                <a:latin typeface="Tenor Sans"/>
                <a:ea typeface="Tenor Sans"/>
                <a:cs typeface="Tenor Sans"/>
                <a:sym typeface="Tenor Sans"/>
              </a:rPr>
              <a:t>Night Painting</a:t>
            </a:r>
            <a:endParaRPr sz="2000">
              <a:solidFill>
                <a:schemeClr val="dk1"/>
              </a:solidFill>
              <a:latin typeface="Tenor Sans"/>
              <a:ea typeface="Tenor Sans"/>
              <a:cs typeface="Tenor Sans"/>
              <a:sym typeface="Tenor Sans"/>
            </a:endParaRPr>
          </a:p>
        </p:txBody>
      </p:sp>
      <p:pic>
        <p:nvPicPr>
          <p:cNvPr id="422" name="Google Shape;422;p73"/>
          <p:cNvPicPr preferRelativeResize="0"/>
          <p:nvPr/>
        </p:nvPicPr>
        <p:blipFill rotWithShape="1">
          <a:blip r:embed="rId3">
            <a:alphaModFix/>
          </a:blip>
          <a:srcRect l="33321" t="20358" r="33321" b="58045"/>
          <a:stretch/>
        </p:blipFill>
        <p:spPr>
          <a:xfrm>
            <a:off x="4806825" y="1293725"/>
            <a:ext cx="1555650" cy="1510776"/>
          </a:xfrm>
          <a:prstGeom prst="rect">
            <a:avLst/>
          </a:prstGeom>
          <a:noFill/>
          <a:ln>
            <a:noFill/>
          </a:ln>
        </p:spPr>
      </p:pic>
      <p:pic>
        <p:nvPicPr>
          <p:cNvPr id="423" name="Google Shape;423;p73"/>
          <p:cNvPicPr preferRelativeResize="0"/>
          <p:nvPr/>
        </p:nvPicPr>
        <p:blipFill rotWithShape="1">
          <a:blip r:embed="rId4">
            <a:alphaModFix/>
          </a:blip>
          <a:srcRect l="11937" t="14737" r="13923" b="3796"/>
          <a:stretch/>
        </p:blipFill>
        <p:spPr>
          <a:xfrm>
            <a:off x="2673875" y="1290800"/>
            <a:ext cx="1723576" cy="1510776"/>
          </a:xfrm>
          <a:prstGeom prst="rect">
            <a:avLst/>
          </a:prstGeom>
          <a:noFill/>
          <a:ln>
            <a:noFill/>
          </a:ln>
        </p:spPr>
      </p:pic>
      <p:pic>
        <p:nvPicPr>
          <p:cNvPr id="424" name="Google Shape;424;p73"/>
          <p:cNvPicPr preferRelativeResize="0"/>
          <p:nvPr/>
        </p:nvPicPr>
        <p:blipFill rotWithShape="1">
          <a:blip r:embed="rId5">
            <a:alphaModFix/>
          </a:blip>
          <a:srcRect t="3404" b="12548"/>
          <a:stretch/>
        </p:blipFill>
        <p:spPr>
          <a:xfrm>
            <a:off x="4806825" y="3519563"/>
            <a:ext cx="1555650" cy="1479349"/>
          </a:xfrm>
          <a:prstGeom prst="rect">
            <a:avLst/>
          </a:prstGeom>
          <a:noFill/>
          <a:ln>
            <a:noFill/>
          </a:ln>
        </p:spPr>
      </p:pic>
      <p:pic>
        <p:nvPicPr>
          <p:cNvPr id="425" name="Google Shape;425;p73"/>
          <p:cNvPicPr preferRelativeResize="0"/>
          <p:nvPr/>
        </p:nvPicPr>
        <p:blipFill rotWithShape="1">
          <a:blip r:embed="rId6">
            <a:alphaModFix/>
          </a:blip>
          <a:srcRect t="3897" b="23529"/>
          <a:stretch/>
        </p:blipFill>
        <p:spPr>
          <a:xfrm>
            <a:off x="2727500" y="3503850"/>
            <a:ext cx="1669949" cy="1510775"/>
          </a:xfrm>
          <a:prstGeom prst="rect">
            <a:avLst/>
          </a:prstGeom>
          <a:noFill/>
          <a:ln>
            <a:noFill/>
          </a:ln>
        </p:spPr>
      </p:pic>
      <p:sp>
        <p:nvSpPr>
          <p:cNvPr id="426" name="Google Shape;426;p73"/>
          <p:cNvSpPr txBox="1"/>
          <p:nvPr/>
        </p:nvSpPr>
        <p:spPr>
          <a:xfrm>
            <a:off x="4795134" y="803666"/>
            <a:ext cx="15558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2000">
                <a:solidFill>
                  <a:schemeClr val="dk1"/>
                </a:solidFill>
                <a:latin typeface="Tenor Sans"/>
                <a:ea typeface="Tenor Sans"/>
                <a:cs typeface="Tenor Sans"/>
                <a:sym typeface="Tenor Sans"/>
              </a:rPr>
              <a:t>Day Music</a:t>
            </a:r>
            <a:endParaRPr sz="2000">
              <a:solidFill>
                <a:schemeClr val="dk1"/>
              </a:solidFill>
              <a:latin typeface="Tenor Sans"/>
              <a:ea typeface="Tenor Sans"/>
              <a:cs typeface="Tenor Sans"/>
              <a:sym typeface="Tenor Sans"/>
            </a:endParaRPr>
          </a:p>
        </p:txBody>
      </p:sp>
      <p:sp>
        <p:nvSpPr>
          <p:cNvPr id="427" name="Google Shape;427;p73"/>
          <p:cNvSpPr txBox="1"/>
          <p:nvPr/>
        </p:nvSpPr>
        <p:spPr>
          <a:xfrm>
            <a:off x="4677750" y="3020316"/>
            <a:ext cx="1813800" cy="492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2000">
                <a:solidFill>
                  <a:schemeClr val="dk1"/>
                </a:solidFill>
                <a:latin typeface="Tenor Sans"/>
                <a:ea typeface="Tenor Sans"/>
                <a:cs typeface="Tenor Sans"/>
                <a:sym typeface="Tenor Sans"/>
              </a:rPr>
              <a:t>Day Painting</a:t>
            </a:r>
            <a:endParaRPr sz="2000">
              <a:solidFill>
                <a:schemeClr val="dk1"/>
              </a:solidFill>
              <a:latin typeface="Tenor Sans"/>
              <a:ea typeface="Tenor Sans"/>
              <a:cs typeface="Tenor Sans"/>
              <a:sym typeface="Tenor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graphicFrame>
        <p:nvGraphicFramePr>
          <p:cNvPr id="432" name="Google Shape;432;p74"/>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2597300">
                  <a:extLst>
                    <a:ext uri="{9D8B030D-6E8A-4147-A177-3AD203B41FA5}">
                      <a16:colId xmlns:a16="http://schemas.microsoft.com/office/drawing/2014/main" val="20000"/>
                    </a:ext>
                  </a:extLst>
                </a:gridCol>
                <a:gridCol w="2795775">
                  <a:extLst>
                    <a:ext uri="{9D8B030D-6E8A-4147-A177-3AD203B41FA5}">
                      <a16:colId xmlns:a16="http://schemas.microsoft.com/office/drawing/2014/main" val="20001"/>
                    </a:ext>
                  </a:extLst>
                </a:gridCol>
                <a:gridCol w="2379325">
                  <a:extLst>
                    <a:ext uri="{9D8B030D-6E8A-4147-A177-3AD203B41FA5}">
                      <a16:colId xmlns:a16="http://schemas.microsoft.com/office/drawing/2014/main" val="20002"/>
                    </a:ext>
                  </a:extLst>
                </a:gridCol>
              </a:tblGrid>
              <a:tr h="4529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solidFill>
                            <a:srgbClr val="333333"/>
                          </a:solidFill>
                          <a:latin typeface="Raleway"/>
                          <a:ea typeface="Raleway"/>
                          <a:cs typeface="Raleway"/>
                          <a:sym typeface="Raleway"/>
                        </a:rPr>
                        <a:t>Process:</a:t>
                      </a:r>
                      <a:endParaRPr sz="1600" b="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Open (evolution)</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Closed (exp. design)</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solidFill>
                            <a:srgbClr val="333333"/>
                          </a:solidFill>
                          <a:latin typeface="Raleway"/>
                          <a:ea typeface="Raleway"/>
                          <a:cs typeface="Raleway"/>
                          <a:sym typeface="Raleway"/>
                        </a:rPr>
                        <a:t>Mode:</a:t>
                      </a:r>
                      <a:endParaRPr sz="1600" b="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rgbClr val="333333"/>
                          </a:solidFill>
                          <a:latin typeface="Raleway"/>
                          <a:ea typeface="Raleway"/>
                          <a:cs typeface="Raleway"/>
                          <a:sym typeface="Raleway"/>
                        </a:rPr>
                        <a:t>Improvisational</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rgbClr val="333333"/>
                          </a:solidFill>
                          <a:latin typeface="Raleway"/>
                          <a:ea typeface="Raleway"/>
                          <a:cs typeface="Raleway"/>
                          <a:sym typeface="Raleway"/>
                        </a:rPr>
                        <a:t>Falsification</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solidFill>
                            <a:srgbClr val="333333"/>
                          </a:solidFill>
                          <a:latin typeface="Raleway"/>
                          <a:ea typeface="Raleway"/>
                          <a:cs typeface="Raleway"/>
                          <a:sym typeface="Raleway"/>
                        </a:rPr>
                        <a:t>Compartmentalization:</a:t>
                      </a:r>
                      <a:endParaRPr sz="1600" b="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Interdisciplinary</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Disciplinary</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solidFill>
                            <a:srgbClr val="333333"/>
                          </a:solidFill>
                          <a:latin typeface="Raleway"/>
                          <a:ea typeface="Raleway"/>
                          <a:cs typeface="Raleway"/>
                          <a:sym typeface="Raleway"/>
                        </a:rPr>
                        <a:t>Puzzle-state:</a:t>
                      </a:r>
                      <a:endParaRPr sz="1600" b="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Puzzle-switching</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rgbClr val="333333"/>
                          </a:solidFill>
                          <a:latin typeface="Raleway"/>
                          <a:ea typeface="Raleway"/>
                          <a:cs typeface="Raleway"/>
                          <a:sym typeface="Raleway"/>
                        </a:rPr>
                        <a:t>Solution-testing</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solidFill>
                            <a:srgbClr val="333333"/>
                          </a:solidFill>
                          <a:latin typeface="Raleway"/>
                          <a:ea typeface="Raleway"/>
                          <a:cs typeface="Raleway"/>
                          <a:sym typeface="Raleway"/>
                        </a:rPr>
                        <a:t>Goal:</a:t>
                      </a:r>
                      <a:endParaRPr sz="1600" b="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Hypothesis-generating</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Hypothesis-testing</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solidFill>
                            <a:srgbClr val="333333"/>
                          </a:solidFill>
                          <a:latin typeface="Raleway"/>
                          <a:ea typeface="Raleway"/>
                          <a:cs typeface="Raleway"/>
                          <a:sym typeface="Raleway"/>
                        </a:rPr>
                        <a:t>Language:</a:t>
                      </a:r>
                      <a:endParaRPr sz="1600" b="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Metaphorical</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Precise</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7877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solidFill>
                            <a:srgbClr val="333333"/>
                          </a:solidFill>
                          <a:latin typeface="Raleway"/>
                          <a:ea typeface="Raleway"/>
                          <a:cs typeface="Raleway"/>
                          <a:sym typeface="Raleway"/>
                        </a:rPr>
                        <a:t>Logic:</a:t>
                      </a:r>
                      <a:endParaRPr sz="1600" b="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Questions &amp; Contradictions</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rgbClr val="333333"/>
                          </a:solidFill>
                          <a:latin typeface="Raleway"/>
                          <a:ea typeface="Raleway"/>
                          <a:cs typeface="Raleway"/>
                          <a:sym typeface="Raleway"/>
                        </a:rPr>
                        <a:t>Consistent Answers</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97150">
                <a:tc>
                  <a:txBody>
                    <a:bodyPr/>
                    <a:lstStyle/>
                    <a:p>
                      <a:pPr marL="0" marR="0" lvl="0" indent="0" algn="r" rtl="0">
                        <a:lnSpc>
                          <a:spcPct val="100000"/>
                        </a:lnSpc>
                        <a:spcBef>
                          <a:spcPts val="20"/>
                        </a:spcBef>
                        <a:spcAft>
                          <a:spcPts val="0"/>
                        </a:spcAft>
                        <a:buClr>
                          <a:srgbClr val="000000"/>
                        </a:buClr>
                        <a:buSzPts val="1600"/>
                        <a:buFont typeface="Arial"/>
                        <a:buNone/>
                      </a:pPr>
                      <a:r>
                        <a:rPr lang="en" sz="1600" b="1">
                          <a:solidFill>
                            <a:srgbClr val="333333"/>
                          </a:solidFill>
                          <a:latin typeface="Raleway"/>
                          <a:ea typeface="Raleway"/>
                          <a:cs typeface="Raleway"/>
                          <a:sym typeface="Raleway"/>
                        </a:rPr>
                        <a:t>Dimensionality:</a:t>
                      </a:r>
                      <a:endParaRPr sz="1600" b="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rgbClr val="333333"/>
                          </a:solidFill>
                          <a:latin typeface="Raleway"/>
                          <a:ea typeface="Raleway"/>
                          <a:cs typeface="Raleway"/>
                          <a:sym typeface="Raleway"/>
                        </a:rPr>
                        <a:t>Jump between planes</a:t>
                      </a:r>
                      <a:endParaRPr sz="1600" i="1" u="none" strike="noStrike" cap="none">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rgbClr val="333333"/>
                          </a:solidFill>
                          <a:latin typeface="Raleway"/>
                          <a:ea typeface="Raleway"/>
                          <a:cs typeface="Raleway"/>
                          <a:sym typeface="Raleway"/>
                        </a:rPr>
                        <a:t>Stay on one plane</a:t>
                      </a:r>
                      <a:endParaRPr sz="1600" i="1">
                        <a:solidFill>
                          <a:srgbClr val="333333"/>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433" name="Google Shape;433;p74"/>
          <p:cNvSpPr txBox="1"/>
          <p:nvPr/>
        </p:nvSpPr>
        <p:spPr>
          <a:xfrm>
            <a:off x="3584575" y="730925"/>
            <a:ext cx="5280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1800" b="1" i="0" u="none" strike="noStrike" cap="none">
                <a:solidFill>
                  <a:srgbClr val="000000"/>
                </a:solidFill>
                <a:latin typeface="Tenor Sans"/>
                <a:ea typeface="Tenor Sans"/>
                <a:cs typeface="Tenor Sans"/>
                <a:sym typeface="Tenor Sans"/>
              </a:rPr>
              <a:t>	Night Science		</a:t>
            </a:r>
            <a:r>
              <a:rPr lang="en" sz="1800" b="1">
                <a:latin typeface="Tenor Sans"/>
                <a:ea typeface="Tenor Sans"/>
                <a:cs typeface="Tenor Sans"/>
                <a:sym typeface="Tenor Sans"/>
              </a:rPr>
              <a:t>	</a:t>
            </a:r>
            <a:r>
              <a:rPr lang="en" sz="1800" b="1" i="0" u="none" strike="noStrike" cap="none">
                <a:solidFill>
                  <a:srgbClr val="000000"/>
                </a:solidFill>
                <a:latin typeface="Tenor Sans"/>
                <a:ea typeface="Tenor Sans"/>
                <a:cs typeface="Tenor Sans"/>
                <a:sym typeface="Tenor Sans"/>
              </a:rPr>
              <a:t>Day Science</a:t>
            </a:r>
            <a:r>
              <a:rPr lang="en" sz="1800" b="0" i="0" u="none" strike="noStrike" cap="none">
                <a:solidFill>
                  <a:srgbClr val="000000"/>
                </a:solidFill>
                <a:latin typeface="Tenor Sans"/>
                <a:ea typeface="Tenor Sans"/>
                <a:cs typeface="Tenor Sans"/>
                <a:sym typeface="Tenor Sans"/>
              </a:rPr>
              <a:t>	</a:t>
            </a:r>
            <a:endParaRPr sz="1800" b="0" i="0" u="none" strike="noStrike" cap="none">
              <a:solidFill>
                <a:srgbClr val="000000"/>
              </a:solidFill>
              <a:latin typeface="Tenor Sans"/>
              <a:ea typeface="Tenor Sans"/>
              <a:cs typeface="Tenor Sans"/>
              <a:sym typeface="Tenor Sans"/>
            </a:endParaRPr>
          </a:p>
        </p:txBody>
      </p:sp>
      <p:sp>
        <p:nvSpPr>
          <p:cNvPr id="434" name="Google Shape;434;p74"/>
          <p:cNvSpPr txBox="1">
            <a:spLocks noGrp="1"/>
          </p:cNvSpPr>
          <p:nvPr>
            <p:ph type="title"/>
          </p:nvPr>
        </p:nvSpPr>
        <p:spPr>
          <a:xfrm>
            <a:off x="0" y="190500"/>
            <a:ext cx="9144000" cy="5403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2300"/>
              <a:t>The two complementary minds needed for the scientific process</a:t>
            </a:r>
            <a:endParaRPr sz="23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75"/>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25</a:t>
            </a:fld>
            <a:endParaRPr/>
          </a:p>
        </p:txBody>
      </p:sp>
      <p:sp>
        <p:nvSpPr>
          <p:cNvPr id="440" name="Google Shape;440;p75"/>
          <p:cNvSpPr txBox="1"/>
          <p:nvPr/>
        </p:nvSpPr>
        <p:spPr>
          <a:xfrm>
            <a:off x="210300" y="851170"/>
            <a:ext cx="8622000" cy="12930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Font typeface="Raleway"/>
              <a:buChar char="●"/>
            </a:pPr>
            <a:r>
              <a:rPr lang="en" sz="1800">
                <a:latin typeface="Raleway"/>
                <a:ea typeface="Raleway"/>
                <a:cs typeface="Raleway"/>
                <a:sym typeface="Raleway"/>
              </a:rPr>
              <a:t>Science has become more results-oriented and hypothesis-driven </a:t>
            </a:r>
            <a:endParaRPr sz="1800">
              <a:latin typeface="Raleway"/>
              <a:ea typeface="Raleway"/>
              <a:cs typeface="Raleway"/>
              <a:sym typeface="Raleway"/>
            </a:endParaRPr>
          </a:p>
          <a:p>
            <a:pPr marL="457200" lvl="0" indent="-342900" algn="l" rtl="0">
              <a:spcBef>
                <a:spcPts val="0"/>
              </a:spcBef>
              <a:spcAft>
                <a:spcPts val="0"/>
              </a:spcAft>
              <a:buSzPts val="1800"/>
              <a:buFont typeface="Raleway"/>
              <a:buChar char="●"/>
            </a:pPr>
            <a:r>
              <a:rPr lang="en" sz="1800">
                <a:latin typeface="Raleway"/>
                <a:ea typeface="Raleway"/>
                <a:cs typeface="Raleway"/>
                <a:sym typeface="Raleway"/>
              </a:rPr>
              <a:t>This leaves less room for exploratory and creative approaches</a:t>
            </a:r>
            <a:endParaRPr sz="1800">
              <a:latin typeface="Raleway"/>
              <a:ea typeface="Raleway"/>
              <a:cs typeface="Raleway"/>
              <a:sym typeface="Raleway"/>
            </a:endParaRPr>
          </a:p>
          <a:p>
            <a:pPr marL="457200" lvl="0" indent="-342900" algn="l" rtl="0">
              <a:spcBef>
                <a:spcPts val="0"/>
              </a:spcBef>
              <a:spcAft>
                <a:spcPts val="0"/>
              </a:spcAft>
              <a:buSzPts val="1800"/>
              <a:buFont typeface="Raleway"/>
              <a:buChar char="●"/>
            </a:pPr>
            <a:r>
              <a:rPr lang="en" sz="1800">
                <a:latin typeface="Raleway"/>
                <a:ea typeface="Raleway"/>
                <a:cs typeface="Raleway"/>
                <a:sym typeface="Raleway"/>
              </a:rPr>
              <a:t>Young scientists are not trained in being creative</a:t>
            </a:r>
            <a:endParaRPr sz="1800">
              <a:latin typeface="Raleway"/>
              <a:ea typeface="Raleway"/>
              <a:cs typeface="Raleway"/>
              <a:sym typeface="Raleway"/>
            </a:endParaRPr>
          </a:p>
          <a:p>
            <a:pPr marL="0" lvl="0" indent="0" algn="l" rtl="0">
              <a:spcBef>
                <a:spcPts val="0"/>
              </a:spcBef>
              <a:spcAft>
                <a:spcPts val="0"/>
              </a:spcAft>
              <a:buNone/>
            </a:pPr>
            <a:endParaRPr sz="1800">
              <a:latin typeface="Raleway"/>
              <a:ea typeface="Raleway"/>
              <a:cs typeface="Raleway"/>
              <a:sym typeface="Raleway"/>
            </a:endParaRPr>
          </a:p>
        </p:txBody>
      </p:sp>
      <p:sp>
        <p:nvSpPr>
          <p:cNvPr id="441" name="Google Shape;441;p75"/>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Problem: There is evidence that science is becoming less creative</a:t>
            </a:r>
            <a:endParaRPr/>
          </a:p>
        </p:txBody>
      </p:sp>
      <p:pic>
        <p:nvPicPr>
          <p:cNvPr id="442" name="Google Shape;442;p75"/>
          <p:cNvPicPr preferRelativeResize="0"/>
          <p:nvPr/>
        </p:nvPicPr>
        <p:blipFill rotWithShape="1">
          <a:blip r:embed="rId3">
            <a:alphaModFix/>
          </a:blip>
          <a:srcRect t="9469"/>
          <a:stretch/>
        </p:blipFill>
        <p:spPr>
          <a:xfrm>
            <a:off x="1123975" y="2113101"/>
            <a:ext cx="6511702" cy="3000001"/>
          </a:xfrm>
          <a:prstGeom prst="rect">
            <a:avLst/>
          </a:prstGeom>
          <a:noFill/>
          <a:ln>
            <a:noFill/>
          </a:ln>
        </p:spPr>
      </p:pic>
      <p:sp>
        <p:nvSpPr>
          <p:cNvPr id="443" name="Google Shape;443;p75"/>
          <p:cNvSpPr txBox="1"/>
          <p:nvPr/>
        </p:nvSpPr>
        <p:spPr>
          <a:xfrm rot="-5400000">
            <a:off x="7459350" y="3048563"/>
            <a:ext cx="30000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t>Park, Leahey &amp; Funk, </a:t>
            </a:r>
            <a:r>
              <a:rPr lang="en" sz="1200" i="1"/>
              <a:t>Nature</a:t>
            </a:r>
            <a:r>
              <a:rPr lang="en" sz="1200"/>
              <a:t> 2023</a:t>
            </a:r>
            <a:endParaRPr sz="1200"/>
          </a:p>
        </p:txBody>
      </p:sp>
      <p:sp>
        <p:nvSpPr>
          <p:cNvPr id="444" name="Google Shape;444;p75"/>
          <p:cNvSpPr txBox="1"/>
          <p:nvPr/>
        </p:nvSpPr>
        <p:spPr>
          <a:xfrm rot="-5400000">
            <a:off x="78275" y="3168325"/>
            <a:ext cx="17952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chemeClr val="dk2"/>
                </a:solidFill>
              </a:rPr>
              <a:t>Disruptiveness</a:t>
            </a:r>
            <a:endParaRPr sz="1500">
              <a:solidFill>
                <a:schemeClr val="dk2"/>
              </a:solidFill>
            </a:endParaRPr>
          </a:p>
        </p:txBody>
      </p:sp>
      <p:sp>
        <p:nvSpPr>
          <p:cNvPr id="445" name="Google Shape;445;p75"/>
          <p:cNvSpPr txBox="1"/>
          <p:nvPr/>
        </p:nvSpPr>
        <p:spPr>
          <a:xfrm>
            <a:off x="1930375" y="1830000"/>
            <a:ext cx="17952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chemeClr val="dk2"/>
                </a:solidFill>
              </a:rPr>
              <a:t>Papers</a:t>
            </a:r>
            <a:endParaRPr sz="1500">
              <a:solidFill>
                <a:schemeClr val="dk2"/>
              </a:solidFill>
            </a:endParaRPr>
          </a:p>
        </p:txBody>
      </p:sp>
      <p:sp>
        <p:nvSpPr>
          <p:cNvPr id="446" name="Google Shape;446;p75"/>
          <p:cNvSpPr txBox="1"/>
          <p:nvPr/>
        </p:nvSpPr>
        <p:spPr>
          <a:xfrm>
            <a:off x="5264125" y="1830000"/>
            <a:ext cx="17952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chemeClr val="dk2"/>
                </a:solidFill>
              </a:rPr>
              <a:t>Patents</a:t>
            </a:r>
            <a:endParaRPr sz="1500">
              <a:solidFill>
                <a:schemeClr val="dk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pic>
        <p:nvPicPr>
          <p:cNvPr id="451" name="Google Shape;451;p76"/>
          <p:cNvPicPr preferRelativeResize="0"/>
          <p:nvPr/>
        </p:nvPicPr>
        <p:blipFill rotWithShape="1">
          <a:blip r:embed="rId3">
            <a:alphaModFix/>
          </a:blip>
          <a:srcRect t="8221" b="20726"/>
          <a:stretch/>
        </p:blipFill>
        <p:spPr>
          <a:xfrm>
            <a:off x="1286575" y="757700"/>
            <a:ext cx="6578452" cy="3859576"/>
          </a:xfrm>
          <a:prstGeom prst="rect">
            <a:avLst/>
          </a:prstGeom>
          <a:noFill/>
          <a:ln>
            <a:noFill/>
          </a:ln>
        </p:spPr>
      </p:pic>
      <p:sp>
        <p:nvSpPr>
          <p:cNvPr id="452" name="Google Shape;452;p76"/>
          <p:cNvSpPr txBox="1"/>
          <p:nvPr/>
        </p:nvSpPr>
        <p:spPr>
          <a:xfrm>
            <a:off x="6626515" y="4790220"/>
            <a:ext cx="24924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200">
                <a:solidFill>
                  <a:schemeClr val="dk1"/>
                </a:solidFill>
                <a:latin typeface="Raleway"/>
                <a:ea typeface="Raleway"/>
                <a:cs typeface="Raleway"/>
                <a:sym typeface="Raleway"/>
              </a:rPr>
              <a:t>Future of Jobs Report 2025</a:t>
            </a:r>
            <a:endParaRPr sz="1200">
              <a:solidFill>
                <a:schemeClr val="dk1"/>
              </a:solidFill>
              <a:latin typeface="Raleway"/>
              <a:ea typeface="Raleway"/>
              <a:cs typeface="Raleway"/>
              <a:sym typeface="Raleway"/>
            </a:endParaRPr>
          </a:p>
        </p:txBody>
      </p:sp>
      <p:sp>
        <p:nvSpPr>
          <p:cNvPr id="453" name="Google Shape;453;p76"/>
          <p:cNvSpPr txBox="1">
            <a:spLocks noGrp="1"/>
          </p:cNvSpPr>
          <p:nvPr>
            <p:ph type="title"/>
          </p:nvPr>
        </p:nvSpPr>
        <p:spPr>
          <a:xfrm>
            <a:off x="152400" y="56254"/>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World Economic Forum: Core Skills in 2025</a:t>
            </a:r>
            <a:endParaRPr/>
          </a:p>
        </p:txBody>
      </p:sp>
      <p:sp>
        <p:nvSpPr>
          <p:cNvPr id="454" name="Google Shape;454;p76"/>
          <p:cNvSpPr txBox="1"/>
          <p:nvPr/>
        </p:nvSpPr>
        <p:spPr>
          <a:xfrm>
            <a:off x="3413695" y="4617280"/>
            <a:ext cx="32919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rgbClr val="17384B"/>
                </a:solidFill>
                <a:latin typeface="Raleway"/>
                <a:ea typeface="Raleway"/>
                <a:cs typeface="Raleway"/>
                <a:sym typeface="Raleway"/>
              </a:rPr>
              <a:t>Share of employers (%) who consider the stated skill to be a core skill for their workforce </a:t>
            </a:r>
            <a:endParaRPr sz="1100">
              <a:solidFill>
                <a:srgbClr val="17384B"/>
              </a:solidFill>
              <a:latin typeface="Raleway"/>
              <a:ea typeface="Raleway"/>
              <a:cs typeface="Raleway"/>
              <a:sym typeface="Raleway"/>
            </a:endParaRPr>
          </a:p>
        </p:txBody>
      </p:sp>
      <p:cxnSp>
        <p:nvCxnSpPr>
          <p:cNvPr id="455" name="Google Shape;455;p76"/>
          <p:cNvCxnSpPr/>
          <p:nvPr/>
        </p:nvCxnSpPr>
        <p:spPr>
          <a:xfrm>
            <a:off x="998810" y="1401616"/>
            <a:ext cx="623700" cy="0"/>
          </a:xfrm>
          <a:prstGeom prst="straightConnector1">
            <a:avLst/>
          </a:prstGeom>
          <a:noFill/>
          <a:ln w="9525" cap="flat" cmpd="sng">
            <a:solidFill>
              <a:schemeClr val="dk2"/>
            </a:solidFill>
            <a:prstDash val="solid"/>
            <a:round/>
            <a:headEnd type="none" w="med" len="med"/>
            <a:tailEnd type="triangle" w="med" len="med"/>
          </a:ln>
        </p:spPr>
      </p:cxnSp>
      <p:sp>
        <p:nvSpPr>
          <p:cNvPr id="456" name="Google Shape;456;p76"/>
          <p:cNvSpPr txBox="1"/>
          <p:nvPr/>
        </p:nvSpPr>
        <p:spPr>
          <a:xfrm>
            <a:off x="77200" y="1093825"/>
            <a:ext cx="921600" cy="615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a:solidFill>
                  <a:srgbClr val="17384B"/>
                </a:solidFill>
                <a:latin typeface="Raleway"/>
                <a:ea typeface="Raleway"/>
                <a:cs typeface="Raleway"/>
                <a:sym typeface="Raleway"/>
              </a:rPr>
              <a:t>Creative</a:t>
            </a:r>
            <a:br>
              <a:rPr lang="en">
                <a:solidFill>
                  <a:srgbClr val="17384B"/>
                </a:solidFill>
                <a:latin typeface="Raleway"/>
                <a:ea typeface="Raleway"/>
                <a:cs typeface="Raleway"/>
                <a:sym typeface="Raleway"/>
              </a:rPr>
            </a:br>
            <a:r>
              <a:rPr lang="en">
                <a:solidFill>
                  <a:srgbClr val="17384B"/>
                </a:solidFill>
                <a:latin typeface="Raleway"/>
                <a:ea typeface="Raleway"/>
                <a:cs typeface="Raleway"/>
                <a:sym typeface="Raleway"/>
              </a:rPr>
              <a:t>thinking</a:t>
            </a:r>
            <a:endParaRPr>
              <a:solidFill>
                <a:srgbClr val="17384B"/>
              </a:solidFill>
              <a:latin typeface="Raleway"/>
              <a:ea typeface="Raleway"/>
              <a:cs typeface="Raleway"/>
              <a:sym typeface="Raleway"/>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77"/>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Why isn’t creativity taught?</a:t>
            </a:r>
            <a:endParaRPr/>
          </a:p>
        </p:txBody>
      </p:sp>
      <p:sp>
        <p:nvSpPr>
          <p:cNvPr id="462" name="Google Shape;462;p77"/>
          <p:cNvSpPr txBox="1">
            <a:spLocks noGrp="1"/>
          </p:cNvSpPr>
          <p:nvPr>
            <p:ph type="body" idx="1"/>
          </p:nvPr>
        </p:nvSpPr>
        <p:spPr>
          <a:xfrm>
            <a:off x="311700" y="1009500"/>
            <a:ext cx="9373200" cy="396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b="1"/>
              <a:t>Myth 1: </a:t>
            </a:r>
            <a:r>
              <a:rPr lang="en"/>
              <a:t>People are born either creative or uncreative.</a:t>
            </a:r>
            <a:endParaRPr/>
          </a:p>
          <a:p>
            <a:pPr marL="0" lvl="0" indent="0" algn="l" rtl="0">
              <a:spcBef>
                <a:spcPts val="0"/>
              </a:spcBef>
              <a:spcAft>
                <a:spcPts val="0"/>
              </a:spcAft>
              <a:buClr>
                <a:schemeClr val="dk1"/>
              </a:buClr>
              <a:buSzPts val="1100"/>
              <a:buFont typeface="Arial"/>
              <a:buNone/>
            </a:pPr>
            <a:r>
              <a:rPr lang="en" b="1"/>
              <a:t>Myth 2: </a:t>
            </a:r>
            <a:r>
              <a:rPr lang="en"/>
              <a:t>Creativity is intertwined with negative aspects of psychology &amp; society.</a:t>
            </a:r>
            <a:endParaRPr/>
          </a:p>
          <a:p>
            <a:pPr marL="0" lvl="0" indent="0" algn="l" rtl="0">
              <a:spcBef>
                <a:spcPts val="0"/>
              </a:spcBef>
              <a:spcAft>
                <a:spcPts val="0"/>
              </a:spcAft>
              <a:buClr>
                <a:schemeClr val="dk1"/>
              </a:buClr>
              <a:buSzPts val="1100"/>
              <a:buFont typeface="Arial"/>
              <a:buNone/>
            </a:pPr>
            <a:r>
              <a:rPr lang="en" b="1"/>
              <a:t>Myth 3: </a:t>
            </a:r>
            <a:r>
              <a:rPr lang="en"/>
              <a:t>Creativity is a fuzzy, soft construct.</a:t>
            </a:r>
            <a:endParaRPr/>
          </a:p>
          <a:p>
            <a:pPr marL="0" lvl="0" indent="0" algn="l" rtl="0">
              <a:spcBef>
                <a:spcPts val="0"/>
              </a:spcBef>
              <a:spcAft>
                <a:spcPts val="0"/>
              </a:spcAft>
              <a:buClr>
                <a:schemeClr val="dk1"/>
              </a:buClr>
              <a:buSzPts val="1100"/>
              <a:buFont typeface="Arial"/>
              <a:buNone/>
            </a:pPr>
            <a:r>
              <a:rPr lang="en" b="1"/>
              <a:t>Myth 4: </a:t>
            </a:r>
            <a:r>
              <a:rPr lang="en"/>
              <a:t>Creativity is enhanced within a group.</a:t>
            </a:r>
            <a:endParaRPr/>
          </a:p>
          <a:p>
            <a:pPr marL="0" lvl="0" indent="0" algn="l" rtl="0">
              <a:spcBef>
                <a:spcPts val="0"/>
              </a:spcBef>
              <a:spcAft>
                <a:spcPts val="0"/>
              </a:spcAft>
              <a:buClr>
                <a:schemeClr val="dk1"/>
              </a:buClr>
              <a:buSzPts val="1100"/>
              <a:buFont typeface="Arial"/>
              <a:buNone/>
            </a:pPr>
            <a:r>
              <a:rPr lang="en" b="1"/>
              <a:t>Myth 5: </a:t>
            </a:r>
            <a:r>
              <a:rPr lang="en"/>
              <a:t>We have no idea how to teach it.</a:t>
            </a:r>
            <a:endParaRPr/>
          </a:p>
          <a:p>
            <a:pPr marL="0" lvl="0" indent="0" algn="l" rtl="0">
              <a:spcBef>
                <a:spcPts val="0"/>
              </a:spcBef>
              <a:spcAft>
                <a:spcPts val="0"/>
              </a:spcAft>
              <a:buNone/>
            </a:pPr>
            <a:endParaRPr/>
          </a:p>
        </p:txBody>
      </p:sp>
      <p:sp>
        <p:nvSpPr>
          <p:cNvPr id="463" name="Google Shape;463;p77"/>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27</a:t>
            </a:fld>
            <a:endParaRPr/>
          </a:p>
        </p:txBody>
      </p:sp>
      <p:sp>
        <p:nvSpPr>
          <p:cNvPr id="464" name="Google Shape;464;p77"/>
          <p:cNvSpPr txBox="1"/>
          <p:nvPr/>
        </p:nvSpPr>
        <p:spPr>
          <a:xfrm>
            <a:off x="2533250" y="4768625"/>
            <a:ext cx="57975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Raleway"/>
                <a:ea typeface="Raleway"/>
                <a:cs typeface="Raleway"/>
                <a:sym typeface="Raleway"/>
              </a:rPr>
              <a:t>Plucker, Beghetto &amp; Dow, Educational Psychologist 39:83 (2004)</a:t>
            </a:r>
            <a:endParaRPr sz="1200">
              <a:latin typeface="Raleway"/>
              <a:ea typeface="Raleway"/>
              <a:cs typeface="Raleway"/>
              <a:sym typeface="Raleway"/>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BE9E8"/>
        </a:solidFill>
        <a:effectLst/>
      </p:bgPr>
    </p:bg>
    <p:spTree>
      <p:nvGrpSpPr>
        <p:cNvPr id="1" name="Shape 468"/>
        <p:cNvGrpSpPr/>
        <p:nvPr/>
      </p:nvGrpSpPr>
      <p:grpSpPr>
        <a:xfrm>
          <a:off x="0" y="0"/>
          <a:ext cx="0" cy="0"/>
          <a:chOff x="0" y="0"/>
          <a:chExt cx="0" cy="0"/>
        </a:xfrm>
      </p:grpSpPr>
      <p:sp>
        <p:nvSpPr>
          <p:cNvPr id="469" name="Google Shape;469;p78"/>
          <p:cNvSpPr txBox="1">
            <a:spLocks noGrp="1"/>
          </p:cNvSpPr>
          <p:nvPr>
            <p:ph type="sldNum" idx="12"/>
          </p:nvPr>
        </p:nvSpPr>
        <p:spPr>
          <a:xfrm>
            <a:off x="8485158" y="5246742"/>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28</a:t>
            </a:fld>
            <a:endParaRPr/>
          </a:p>
        </p:txBody>
      </p:sp>
      <p:grpSp>
        <p:nvGrpSpPr>
          <p:cNvPr id="470" name="Google Shape;470;p78"/>
          <p:cNvGrpSpPr/>
          <p:nvPr/>
        </p:nvGrpSpPr>
        <p:grpSpPr>
          <a:xfrm>
            <a:off x="183875" y="762825"/>
            <a:ext cx="8690800" cy="3154280"/>
            <a:chOff x="183875" y="1152807"/>
            <a:chExt cx="8690800" cy="3154280"/>
          </a:xfrm>
        </p:grpSpPr>
        <p:pic>
          <p:nvPicPr>
            <p:cNvPr id="471" name="Google Shape;471;p78"/>
            <p:cNvPicPr preferRelativeResize="0"/>
            <p:nvPr/>
          </p:nvPicPr>
          <p:blipFill rotWithShape="1">
            <a:blip r:embed="rId3">
              <a:alphaModFix/>
            </a:blip>
            <a:srcRect l="-2020" t="121" b="28957"/>
            <a:stretch/>
          </p:blipFill>
          <p:spPr>
            <a:xfrm>
              <a:off x="183875" y="1152807"/>
              <a:ext cx="4381599" cy="3154278"/>
            </a:xfrm>
            <a:prstGeom prst="rect">
              <a:avLst/>
            </a:prstGeom>
            <a:noFill/>
            <a:ln>
              <a:noFill/>
            </a:ln>
          </p:spPr>
        </p:pic>
        <p:pic>
          <p:nvPicPr>
            <p:cNvPr id="472" name="Google Shape;472;p78"/>
            <p:cNvPicPr preferRelativeResize="0"/>
            <p:nvPr/>
          </p:nvPicPr>
          <p:blipFill rotWithShape="1">
            <a:blip r:embed="rId4">
              <a:alphaModFix/>
            </a:blip>
            <a:srcRect t="20369"/>
            <a:stretch/>
          </p:blipFill>
          <p:spPr>
            <a:xfrm>
              <a:off x="4636575" y="1152811"/>
              <a:ext cx="4238100" cy="3154276"/>
            </a:xfrm>
            <a:prstGeom prst="rect">
              <a:avLst/>
            </a:prstGeom>
            <a:noFill/>
            <a:ln>
              <a:noFill/>
            </a:ln>
          </p:spPr>
        </p:pic>
      </p:grpSp>
      <p:sp>
        <p:nvSpPr>
          <p:cNvPr id="473" name="Google Shape;473;p78"/>
          <p:cNvSpPr txBox="1">
            <a:spLocks noGrp="1"/>
          </p:cNvSpPr>
          <p:nvPr>
            <p:ph type="title"/>
          </p:nvPr>
        </p:nvSpPr>
        <p:spPr>
          <a:xfrm>
            <a:off x="473500" y="190125"/>
            <a:ext cx="8257200" cy="5727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a:t>What are the tools of the creative process in science?</a:t>
            </a:r>
            <a:endParaRPr/>
          </a:p>
          <a:p>
            <a:pPr marL="457200" lvl="0" indent="0" algn="ctr" rtl="0">
              <a:spcBef>
                <a:spcPts val="0"/>
              </a:spcBef>
              <a:spcAft>
                <a:spcPts val="0"/>
              </a:spcAft>
              <a:buNone/>
            </a:pPr>
            <a:endParaRPr/>
          </a:p>
          <a:p>
            <a:pPr marL="457200" lvl="0" indent="0" algn="l" rtl="0">
              <a:lnSpc>
                <a:spcPct val="100000"/>
              </a:lnSpc>
              <a:spcBef>
                <a:spcPts val="0"/>
              </a:spcBef>
              <a:spcAft>
                <a:spcPts val="0"/>
              </a:spcAft>
              <a:buSzPts val="990"/>
              <a:buNone/>
            </a:pPr>
            <a:endParaRPr/>
          </a:p>
        </p:txBody>
      </p:sp>
      <p:sp>
        <p:nvSpPr>
          <p:cNvPr id="474" name="Google Shape;474;p78"/>
          <p:cNvSpPr txBox="1"/>
          <p:nvPr/>
        </p:nvSpPr>
        <p:spPr>
          <a:xfrm>
            <a:off x="269325" y="4689472"/>
            <a:ext cx="4045200" cy="3906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chemeClr val="dk1"/>
              </a:buClr>
              <a:buSzPts val="2800"/>
              <a:buFont typeface="Arial"/>
              <a:buNone/>
            </a:pPr>
            <a:r>
              <a:rPr lang="en" sz="1800" b="0" i="0" u="none" strike="noStrike" cap="none">
                <a:solidFill>
                  <a:schemeClr val="dk1"/>
                </a:solidFill>
                <a:latin typeface="Raleway"/>
                <a:ea typeface="Raleway"/>
                <a:cs typeface="Raleway"/>
                <a:sym typeface="Raleway"/>
              </a:rPr>
              <a:t>The Night Science Institute</a:t>
            </a:r>
            <a:endParaRPr/>
          </a:p>
        </p:txBody>
      </p:sp>
      <p:sp>
        <p:nvSpPr>
          <p:cNvPr id="475" name="Google Shape;475;p78"/>
          <p:cNvSpPr txBox="1"/>
          <p:nvPr/>
        </p:nvSpPr>
        <p:spPr>
          <a:xfrm>
            <a:off x="5485090" y="4687041"/>
            <a:ext cx="2659200" cy="393000"/>
          </a:xfrm>
          <a:prstGeom prst="rect">
            <a:avLst/>
          </a:prstGeom>
          <a:noFill/>
          <a:ln>
            <a:noFill/>
          </a:ln>
        </p:spPr>
        <p:txBody>
          <a:bodyPr spcFirstLastPara="1" wrap="square" lIns="91425" tIns="91425" rIns="91425" bIns="91425" anchor="t" anchorCtr="0">
            <a:noAutofit/>
          </a:bodyPr>
          <a:lstStyle/>
          <a:p>
            <a:pPr marL="114300" marR="0" lvl="0" indent="0" algn="l" rtl="0">
              <a:lnSpc>
                <a:spcPct val="115000"/>
              </a:lnSpc>
              <a:spcBef>
                <a:spcPts val="0"/>
              </a:spcBef>
              <a:spcAft>
                <a:spcPts val="0"/>
              </a:spcAft>
              <a:buClr>
                <a:schemeClr val="dk2"/>
              </a:buClr>
              <a:buSzPts val="1800"/>
              <a:buFont typeface="Arial"/>
              <a:buNone/>
            </a:pPr>
            <a:r>
              <a:rPr lang="en" sz="1600" b="0" i="0" u="sng" strike="noStrike" cap="none">
                <a:solidFill>
                  <a:schemeClr val="hlink"/>
                </a:solidFill>
                <a:latin typeface="Raleway"/>
                <a:ea typeface="Raleway"/>
                <a:cs typeface="Raleway"/>
                <a:sym typeface="Raleway"/>
                <a:hlinkClick r:id="rId5"/>
              </a:rPr>
              <a:t>www.night-science.org</a:t>
            </a:r>
            <a:endParaRPr sz="1600" b="0" i="0" u="none" strike="noStrike" cap="none">
              <a:solidFill>
                <a:schemeClr val="dk2"/>
              </a:solidFill>
              <a:latin typeface="Raleway"/>
              <a:ea typeface="Raleway"/>
              <a:cs typeface="Raleway"/>
              <a:sym typeface="Raleway"/>
            </a:endParaRPr>
          </a:p>
        </p:txBody>
      </p:sp>
      <p:pic>
        <p:nvPicPr>
          <p:cNvPr id="476" name="Google Shape;476;p78" descr="A qr code with blue circles and squares&#10;&#10;AI-generated content may be incorrect."/>
          <p:cNvPicPr preferRelativeResize="0"/>
          <p:nvPr/>
        </p:nvPicPr>
        <p:blipFill rotWithShape="1">
          <a:blip r:embed="rId6">
            <a:alphaModFix/>
          </a:blip>
          <a:srcRect/>
          <a:stretch/>
        </p:blipFill>
        <p:spPr>
          <a:xfrm>
            <a:off x="4345274" y="3897948"/>
            <a:ext cx="1245551" cy="124555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pic>
        <p:nvPicPr>
          <p:cNvPr id="481" name="Google Shape;481;p79"/>
          <p:cNvPicPr preferRelativeResize="0"/>
          <p:nvPr/>
        </p:nvPicPr>
        <p:blipFill rotWithShape="1">
          <a:blip r:embed="rId3">
            <a:alphaModFix/>
          </a:blip>
          <a:srcRect t="7809"/>
          <a:stretch/>
        </p:blipFill>
        <p:spPr>
          <a:xfrm>
            <a:off x="152400" y="404160"/>
            <a:ext cx="8838252" cy="3845850"/>
          </a:xfrm>
          <a:prstGeom prst="rect">
            <a:avLst/>
          </a:prstGeom>
          <a:noFill/>
          <a:ln>
            <a:noFill/>
          </a:ln>
        </p:spPr>
      </p:pic>
      <p:sp>
        <p:nvSpPr>
          <p:cNvPr id="482" name="Google Shape;482;p79"/>
          <p:cNvSpPr txBox="1">
            <a:spLocks noGrp="1"/>
          </p:cNvSpPr>
          <p:nvPr>
            <p:ph type="title"/>
          </p:nvPr>
        </p:nvSpPr>
        <p:spPr>
          <a:xfrm>
            <a:off x="673375" y="4638548"/>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90000"/>
              </a:lnSpc>
              <a:spcBef>
                <a:spcPts val="0"/>
              </a:spcBef>
              <a:spcAft>
                <a:spcPts val="0"/>
              </a:spcAft>
              <a:buClr>
                <a:schemeClr val="dk1"/>
              </a:buClr>
              <a:buSzPct val="95455"/>
              <a:buFont typeface="Arial"/>
              <a:buNone/>
            </a:pPr>
            <a:r>
              <a:rPr lang="en">
                <a:solidFill>
                  <a:schemeClr val="dk1"/>
                </a:solidFill>
              </a:rPr>
              <a:t>Workshop attendees at the EMBO YIN PhD course, May 2025 </a:t>
            </a:r>
            <a:endParaRPr>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80"/>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30</a:t>
            </a:fld>
            <a:endParaRPr/>
          </a:p>
        </p:txBody>
      </p:sp>
      <p:pic>
        <p:nvPicPr>
          <p:cNvPr id="488" name="Google Shape;488;p80" descr="Grad students &amp; postdocs exercise creative thinking in Wintersession Night Science workshopsThe GradFUTURES® professional development initiative within the graduate school hosted Dr. Itai Yanai (Professor, NYU School of Medicine) and Dr. Martin Lercher (Professor, Heinrich Heine University), co-creators of the Night Science initiative, on January 23rd and 24th. This Wintersession 2023 event was co-sponsored by the Princeton Entrepreneurship Council." title="GradFUTURES Night Science Jan 2023 Highlights">
            <a:hlinkClick r:id="rId3"/>
          </p:cNvPr>
          <p:cNvPicPr preferRelativeResize="0"/>
          <p:nvPr/>
        </p:nvPicPr>
        <p:blipFill>
          <a:blip r:embed="rId4">
            <a:alphaModFix/>
          </a:blip>
          <a:stretch>
            <a:fillRect/>
          </a:stretch>
        </p:blipFill>
        <p:spPr>
          <a:xfrm>
            <a:off x="952500" y="858600"/>
            <a:ext cx="7363875" cy="4142175"/>
          </a:xfrm>
          <a:prstGeom prst="rect">
            <a:avLst/>
          </a:prstGeom>
          <a:noFill/>
          <a:ln>
            <a:noFill/>
          </a:ln>
        </p:spPr>
      </p:pic>
      <p:sp>
        <p:nvSpPr>
          <p:cNvPr id="489" name="Google Shape;489;p80"/>
          <p:cNvSpPr txBox="1"/>
          <p:nvPr/>
        </p:nvSpPr>
        <p:spPr>
          <a:xfrm>
            <a:off x="447200" y="152400"/>
            <a:ext cx="8168400" cy="782400"/>
          </a:xfrm>
          <a:prstGeom prst="rect">
            <a:avLst/>
          </a:prstGeom>
          <a:noFill/>
          <a:ln>
            <a:noFill/>
          </a:ln>
        </p:spPr>
        <p:txBody>
          <a:bodyPr spcFirstLastPara="1" wrap="square" lIns="91425" tIns="91425" rIns="91425" bIns="91425" anchor="t" anchorCtr="0">
            <a:spAutoFit/>
          </a:bodyPr>
          <a:lstStyle/>
          <a:p>
            <a:pPr marL="0" lvl="0" indent="0" algn="ctr" rtl="0">
              <a:lnSpc>
                <a:spcPct val="105000"/>
              </a:lnSpc>
              <a:spcBef>
                <a:spcPts val="0"/>
              </a:spcBef>
              <a:spcAft>
                <a:spcPts val="0"/>
              </a:spcAft>
              <a:buNone/>
            </a:pPr>
            <a:r>
              <a:rPr lang="en" sz="2150">
                <a:solidFill>
                  <a:schemeClr val="dk1"/>
                </a:solidFill>
                <a:latin typeface="Tenor Sans"/>
                <a:ea typeface="Tenor Sans"/>
                <a:cs typeface="Tenor Sans"/>
                <a:sym typeface="Tenor Sans"/>
              </a:rPr>
              <a:t>A Workshop on the Creative Side of the Scientific Process</a:t>
            </a:r>
            <a:endParaRPr sz="2150">
              <a:solidFill>
                <a:schemeClr val="dk1"/>
              </a:solidFill>
              <a:latin typeface="Tenor Sans"/>
              <a:ea typeface="Tenor Sans"/>
              <a:cs typeface="Tenor Sans"/>
              <a:sym typeface="Tenor Sans"/>
            </a:endParaRPr>
          </a:p>
          <a:p>
            <a:pPr marL="0" lvl="0" indent="0" algn="ctr" rtl="0">
              <a:lnSpc>
                <a:spcPct val="105000"/>
              </a:lnSpc>
              <a:spcBef>
                <a:spcPts val="0"/>
              </a:spcBef>
              <a:spcAft>
                <a:spcPts val="0"/>
              </a:spcAft>
              <a:buNone/>
            </a:pPr>
            <a:r>
              <a:rPr lang="en" sz="1625" b="1">
                <a:solidFill>
                  <a:schemeClr val="dk1"/>
                </a:solidFill>
                <a:latin typeface="Tenor Sans"/>
                <a:ea typeface="Tenor Sans"/>
                <a:cs typeface="Tenor Sans"/>
                <a:sym typeface="Tenor Sans"/>
              </a:rPr>
              <a:t>January 23-24th 2023, Princeton</a:t>
            </a:r>
            <a:endParaRPr sz="1625" b="1">
              <a:solidFill>
                <a:schemeClr val="dk1"/>
              </a:solidFill>
              <a:latin typeface="Tenor Sans"/>
              <a:ea typeface="Tenor Sans"/>
              <a:cs typeface="Tenor Sans"/>
              <a:sym typeface="Tenor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8"/>
                                        </p:tgtEl>
                                        <p:attrNameLst>
                                          <p:attrName>style.visibility</p:attrName>
                                        </p:attrNameLst>
                                      </p:cBhvr>
                                      <p:to>
                                        <p:strVal val="visible"/>
                                      </p:to>
                                    </p:set>
                                    <p:animEffect transition="in" filter="fade">
                                      <p:cBhvr>
                                        <p:cTn id="7" dur="1000"/>
                                        <p:tgtEl>
                                          <p:spTgt spid="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494" name="Google Shape;494;p81"/>
          <p:cNvPicPr preferRelativeResize="0"/>
          <p:nvPr/>
        </p:nvPicPr>
        <p:blipFill rotWithShape="1">
          <a:blip r:embed="rId3">
            <a:alphaModFix/>
          </a:blip>
          <a:srcRect t="1965" r="3082" b="2670"/>
          <a:stretch/>
        </p:blipFill>
        <p:spPr>
          <a:xfrm>
            <a:off x="0" y="670765"/>
            <a:ext cx="9059676" cy="4096175"/>
          </a:xfrm>
          <a:prstGeom prst="rect">
            <a:avLst/>
          </a:prstGeom>
          <a:noFill/>
          <a:ln>
            <a:noFill/>
          </a:ln>
        </p:spPr>
      </p:pic>
      <p:sp>
        <p:nvSpPr>
          <p:cNvPr id="495" name="Google Shape;495;p81"/>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a:t>Reviews from the Night Science Workshop</a:t>
            </a:r>
            <a:endParaRPr sz="23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499"/>
        <p:cNvGrpSpPr/>
        <p:nvPr/>
      </p:nvGrpSpPr>
      <p:grpSpPr>
        <a:xfrm>
          <a:off x="0" y="0"/>
          <a:ext cx="0" cy="0"/>
          <a:chOff x="0" y="0"/>
          <a:chExt cx="0" cy="0"/>
        </a:xfrm>
      </p:grpSpPr>
      <p:sp>
        <p:nvSpPr>
          <p:cNvPr id="500" name="Google Shape;500;p82"/>
          <p:cNvSpPr txBox="1"/>
          <p:nvPr/>
        </p:nvSpPr>
        <p:spPr>
          <a:xfrm>
            <a:off x="531514" y="-59269"/>
            <a:ext cx="72114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None/>
            </a:pPr>
            <a:r>
              <a:rPr lang="en" sz="2200">
                <a:solidFill>
                  <a:schemeClr val="lt1"/>
                </a:solidFill>
                <a:latin typeface="Tenor Sans"/>
                <a:ea typeface="Tenor Sans"/>
                <a:cs typeface="Tenor Sans"/>
                <a:sym typeface="Tenor Sans"/>
              </a:rPr>
              <a:t>The Night Science Podcast</a:t>
            </a:r>
            <a:endParaRPr sz="2200">
              <a:solidFill>
                <a:schemeClr val="lt1"/>
              </a:solidFill>
              <a:latin typeface="Tenor Sans"/>
              <a:ea typeface="Tenor Sans"/>
              <a:cs typeface="Tenor Sans"/>
              <a:sym typeface="Tenor Sans"/>
            </a:endParaRPr>
          </a:p>
        </p:txBody>
      </p:sp>
      <p:pic>
        <p:nvPicPr>
          <p:cNvPr id="501" name="Google Shape;501;p82"/>
          <p:cNvPicPr preferRelativeResize="0"/>
          <p:nvPr/>
        </p:nvPicPr>
        <p:blipFill rotWithShape="1">
          <a:blip r:embed="rId3">
            <a:alphaModFix/>
          </a:blip>
          <a:srcRect/>
          <a:stretch/>
        </p:blipFill>
        <p:spPr>
          <a:xfrm>
            <a:off x="7994750" y="3937101"/>
            <a:ext cx="1054000" cy="1054000"/>
          </a:xfrm>
          <a:prstGeom prst="rect">
            <a:avLst/>
          </a:prstGeom>
          <a:noFill/>
          <a:ln>
            <a:noFill/>
          </a:ln>
        </p:spPr>
      </p:pic>
      <p:pic>
        <p:nvPicPr>
          <p:cNvPr id="502" name="Google Shape;502;p82"/>
          <p:cNvPicPr preferRelativeResize="0"/>
          <p:nvPr/>
        </p:nvPicPr>
        <p:blipFill>
          <a:blip r:embed="rId4">
            <a:alphaModFix/>
          </a:blip>
          <a:stretch>
            <a:fillRect/>
          </a:stretch>
        </p:blipFill>
        <p:spPr>
          <a:xfrm>
            <a:off x="1057300" y="552831"/>
            <a:ext cx="6782382" cy="437476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83"/>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2300"/>
              <a:t>The Night Science Podcast – Episode 74 with Martin Schwartz</a:t>
            </a:r>
            <a:endParaRPr sz="2300"/>
          </a:p>
        </p:txBody>
      </p:sp>
      <p:pic>
        <p:nvPicPr>
          <p:cNvPr id="508" name="Google Shape;508;p83" title="Schwartz2.mp4">
            <a:hlinkClick r:id="rId3"/>
          </p:cNvPr>
          <p:cNvPicPr preferRelativeResize="0"/>
          <p:nvPr/>
        </p:nvPicPr>
        <p:blipFill>
          <a:blip r:embed="rId4">
            <a:alphaModFix/>
          </a:blip>
          <a:stretch>
            <a:fillRect/>
          </a:stretch>
        </p:blipFill>
        <p:spPr>
          <a:xfrm>
            <a:off x="1105872" y="789125"/>
            <a:ext cx="7470182" cy="42019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8"/>
                                        </p:tgtEl>
                                        <p:attrNameLst>
                                          <p:attrName>style.visibility</p:attrName>
                                        </p:attrNameLst>
                                      </p:cBhvr>
                                      <p:to>
                                        <p:strVal val="visible"/>
                                      </p:to>
                                    </p:set>
                                    <p:animEffect transition="in" filter="fade">
                                      <p:cBhvr>
                                        <p:cTn id="7" dur="1000"/>
                                        <p:tgtEl>
                                          <p:spTgt spid="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2300"/>
              <a:t>The Night Science Podcast – Episode 48 with Carolyn Bertozzi</a:t>
            </a:r>
            <a:endParaRPr sz="2300"/>
          </a:p>
        </p:txBody>
      </p:sp>
      <p:pic>
        <p:nvPicPr>
          <p:cNvPr id="514" name="Google Shape;514;p84" title="Bertozzi2.mp4">
            <a:hlinkClick r:id="rId3"/>
          </p:cNvPr>
          <p:cNvPicPr preferRelativeResize="0"/>
          <p:nvPr/>
        </p:nvPicPr>
        <p:blipFill>
          <a:blip r:embed="rId4">
            <a:alphaModFix/>
          </a:blip>
          <a:stretch>
            <a:fillRect/>
          </a:stretch>
        </p:blipFill>
        <p:spPr>
          <a:xfrm>
            <a:off x="1105875" y="781187"/>
            <a:ext cx="7470168" cy="42019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pic>
        <p:nvPicPr>
          <p:cNvPr id="519" name="Google Shape;519;p85"/>
          <p:cNvPicPr preferRelativeResize="0"/>
          <p:nvPr/>
        </p:nvPicPr>
        <p:blipFill>
          <a:blip r:embed="rId3">
            <a:alphaModFix/>
          </a:blip>
          <a:stretch>
            <a:fillRect/>
          </a:stretch>
        </p:blipFill>
        <p:spPr>
          <a:xfrm>
            <a:off x="1276025" y="526500"/>
            <a:ext cx="7049324" cy="4579550"/>
          </a:xfrm>
          <a:prstGeom prst="rect">
            <a:avLst/>
          </a:prstGeom>
          <a:noFill/>
          <a:ln>
            <a:noFill/>
          </a:ln>
        </p:spPr>
      </p:pic>
      <p:sp>
        <p:nvSpPr>
          <p:cNvPr id="520" name="Google Shape;520;p85"/>
          <p:cNvSpPr txBox="1">
            <a:spLocks noGrp="1"/>
          </p:cNvSpPr>
          <p:nvPr>
            <p:ph type="title"/>
          </p:nvPr>
        </p:nvSpPr>
        <p:spPr>
          <a:xfrm>
            <a:off x="2253325" y="0"/>
            <a:ext cx="49884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 Night Science mission</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pic>
        <p:nvPicPr>
          <p:cNvPr id="525" name="Google Shape;525;p86"/>
          <p:cNvPicPr preferRelativeResize="0"/>
          <p:nvPr/>
        </p:nvPicPr>
        <p:blipFill>
          <a:blip r:embed="rId3">
            <a:alphaModFix/>
          </a:blip>
          <a:stretch>
            <a:fillRect/>
          </a:stretch>
        </p:blipFill>
        <p:spPr>
          <a:xfrm>
            <a:off x="1365285" y="789125"/>
            <a:ext cx="6508569" cy="4341926"/>
          </a:xfrm>
          <a:prstGeom prst="rect">
            <a:avLst/>
          </a:prstGeom>
          <a:noFill/>
          <a:ln>
            <a:noFill/>
          </a:ln>
        </p:spPr>
      </p:pic>
      <p:pic>
        <p:nvPicPr>
          <p:cNvPr id="526" name="Google Shape;526;p86" descr="A qr code with blue circles and squares&#10;&#10;AI-generated content may be incorrect."/>
          <p:cNvPicPr preferRelativeResize="0"/>
          <p:nvPr/>
        </p:nvPicPr>
        <p:blipFill rotWithShape="1">
          <a:blip r:embed="rId4">
            <a:alphaModFix/>
          </a:blip>
          <a:srcRect/>
          <a:stretch/>
        </p:blipFill>
        <p:spPr>
          <a:xfrm>
            <a:off x="7456315" y="3537299"/>
            <a:ext cx="1504681" cy="1504681"/>
          </a:xfrm>
          <a:prstGeom prst="rect">
            <a:avLst/>
          </a:prstGeom>
          <a:noFill/>
          <a:ln>
            <a:noFill/>
          </a:ln>
        </p:spPr>
      </p:pic>
      <p:sp>
        <p:nvSpPr>
          <p:cNvPr id="527" name="Google Shape;527;p86"/>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a:t>www.night-science.org</a:t>
            </a:r>
            <a:endParaRPr sz="23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87"/>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37</a:t>
            </a:fld>
            <a:endParaRPr/>
          </a:p>
        </p:txBody>
      </p:sp>
      <p:sp>
        <p:nvSpPr>
          <p:cNvPr id="533" name="Google Shape;533;p87"/>
          <p:cNvSpPr txBox="1">
            <a:spLocks noGrp="1"/>
          </p:cNvSpPr>
          <p:nvPr>
            <p:ph type="body" idx="1"/>
          </p:nvPr>
        </p:nvSpPr>
        <p:spPr>
          <a:xfrm>
            <a:off x="361750" y="1363225"/>
            <a:ext cx="8670000" cy="3169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i="1">
                <a:solidFill>
                  <a:schemeClr val="dk1"/>
                </a:solidFill>
              </a:rPr>
              <a:t>What?</a:t>
            </a:r>
            <a:r>
              <a:rPr lang="en">
                <a:solidFill>
                  <a:schemeClr val="dk1"/>
                </a:solidFill>
              </a:rPr>
              <a:t> 	Teaching the process and the tools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b="1" i="1"/>
              <a:t>Why?</a:t>
            </a:r>
            <a:r>
              <a:rPr lang="en"/>
              <a:t> 	For more discoveries and better satisfaction in our time doing science</a:t>
            </a:r>
            <a:endParaRPr/>
          </a:p>
          <a:p>
            <a:pPr marL="0" lvl="0" indent="0" algn="l" rtl="0">
              <a:spcBef>
                <a:spcPts val="0"/>
              </a:spcBef>
              <a:spcAft>
                <a:spcPts val="0"/>
              </a:spcAft>
              <a:buNone/>
            </a:pPr>
            <a:endParaRPr/>
          </a:p>
          <a:p>
            <a:pPr marL="0" lvl="0" indent="0" algn="l" rtl="0">
              <a:spcBef>
                <a:spcPts val="0"/>
              </a:spcBef>
              <a:spcAft>
                <a:spcPts val="0"/>
              </a:spcAft>
              <a:buNone/>
            </a:pPr>
            <a:r>
              <a:rPr lang="en" b="1" i="1"/>
              <a:t>Where?</a:t>
            </a:r>
            <a:r>
              <a:rPr lang="en"/>
              <a:t> 	At your home institute – and anywhere!</a:t>
            </a:r>
            <a:endParaRPr/>
          </a:p>
          <a:p>
            <a:pPr marL="0" lvl="0" indent="0" algn="l" rtl="0">
              <a:spcBef>
                <a:spcPts val="0"/>
              </a:spcBef>
              <a:spcAft>
                <a:spcPts val="0"/>
              </a:spcAft>
              <a:buNone/>
            </a:pPr>
            <a:endParaRPr/>
          </a:p>
          <a:p>
            <a:pPr marL="0" lvl="0" indent="0" algn="l" rtl="0">
              <a:spcBef>
                <a:spcPts val="0"/>
              </a:spcBef>
              <a:spcAft>
                <a:spcPts val="0"/>
              </a:spcAft>
              <a:buNone/>
            </a:pPr>
            <a:r>
              <a:rPr lang="en" b="1" i="1"/>
              <a:t>When? 	</a:t>
            </a:r>
            <a:r>
              <a:rPr lang="en"/>
              <a:t>During courses, group meetings, retreats</a:t>
            </a:r>
            <a:endParaRPr/>
          </a:p>
          <a:p>
            <a:pPr marL="0" lvl="0" indent="0" algn="l" rtl="0">
              <a:spcBef>
                <a:spcPts val="0"/>
              </a:spcBef>
              <a:spcAft>
                <a:spcPts val="0"/>
              </a:spcAft>
              <a:buNone/>
            </a:pPr>
            <a:endParaRPr/>
          </a:p>
          <a:p>
            <a:pPr marL="0" lvl="0" indent="0" algn="l" rtl="0">
              <a:spcBef>
                <a:spcPts val="0"/>
              </a:spcBef>
              <a:spcAft>
                <a:spcPts val="0"/>
              </a:spcAft>
              <a:buNone/>
            </a:pPr>
            <a:r>
              <a:rPr lang="en" b="1" i="1"/>
              <a:t>How? 	</a:t>
            </a:r>
            <a:r>
              <a:rPr lang="en"/>
              <a:t>This event will get you ready to teach it </a:t>
            </a:r>
            <a:endParaRPr/>
          </a:p>
        </p:txBody>
      </p:sp>
      <p:sp>
        <p:nvSpPr>
          <p:cNvPr id="534" name="Google Shape;534;p87"/>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is this ‘Train the Trainer’ about? </a:t>
            </a:r>
            <a:endParaRPr/>
          </a:p>
          <a:p>
            <a:pPr marL="0" lvl="0" indent="0" algn="ctr" rtl="0">
              <a:spcBef>
                <a:spcPts val="0"/>
              </a:spcBef>
              <a:spcAft>
                <a:spcPts val="0"/>
              </a:spcAft>
              <a:buNone/>
            </a:pPr>
            <a:r>
              <a:rPr lang="en"/>
              <a:t>How together, we change the culture of science!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88"/>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A vision for improving the culture of science</a:t>
            </a: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540" name="Google Shape;540;p88"/>
          <p:cNvPicPr preferRelativeResize="0"/>
          <p:nvPr/>
        </p:nvPicPr>
        <p:blipFill>
          <a:blip r:embed="rId3">
            <a:alphaModFix/>
          </a:blip>
          <a:stretch>
            <a:fillRect/>
          </a:stretch>
        </p:blipFill>
        <p:spPr>
          <a:xfrm>
            <a:off x="2566275" y="987650"/>
            <a:ext cx="3858125" cy="384477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44"/>
        <p:cNvGrpSpPr/>
        <p:nvPr/>
      </p:nvGrpSpPr>
      <p:grpSpPr>
        <a:xfrm>
          <a:off x="0" y="0"/>
          <a:ext cx="0" cy="0"/>
          <a:chOff x="0" y="0"/>
          <a:chExt cx="0" cy="0"/>
        </a:xfrm>
      </p:grpSpPr>
      <p:sp>
        <p:nvSpPr>
          <p:cNvPr id="545" name="Google Shape;545;p89"/>
          <p:cNvSpPr txBox="1"/>
          <p:nvPr/>
        </p:nvSpPr>
        <p:spPr>
          <a:xfrm>
            <a:off x="0" y="3869250"/>
            <a:ext cx="9144000" cy="1247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a:solidFill>
                  <a:srgbClr val="FFFFFF"/>
                </a:solidFill>
                <a:latin typeface="Tenor Sans"/>
                <a:ea typeface="Tenor Sans"/>
                <a:cs typeface="Tenor Sans"/>
                <a:sym typeface="Tenor Sans"/>
              </a:rPr>
              <a:t>Openness guides discoveries</a:t>
            </a:r>
            <a:endParaRPr sz="3200" b="1">
              <a:solidFill>
                <a:srgbClr val="FFFFFF"/>
              </a:solidFill>
              <a:latin typeface="Tenor Sans"/>
              <a:ea typeface="Tenor Sans"/>
              <a:cs typeface="Tenor Sans"/>
              <a:sym typeface="Tenor Sans"/>
            </a:endParaRPr>
          </a:p>
          <a:p>
            <a:pPr marL="0" lvl="0" indent="0" algn="ctr" rtl="0">
              <a:lnSpc>
                <a:spcPct val="115000"/>
              </a:lnSpc>
              <a:spcBef>
                <a:spcPts val="0"/>
              </a:spcBef>
              <a:spcAft>
                <a:spcPts val="0"/>
              </a:spcAft>
              <a:buClr>
                <a:srgbClr val="000000"/>
              </a:buClr>
              <a:buSzPts val="3200"/>
              <a:buFont typeface="Arial"/>
              <a:buNone/>
            </a:pPr>
            <a:br>
              <a:rPr lang="en" sz="1500" b="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Openness guides discovery. </a:t>
            </a:r>
            <a:r>
              <a:rPr lang="en" sz="1500" b="1" i="1">
                <a:solidFill>
                  <a:schemeClr val="lt1"/>
                </a:solidFill>
                <a:latin typeface="Tenor Sans"/>
                <a:ea typeface="Tenor Sans"/>
                <a:cs typeface="Tenor Sans"/>
                <a:sym typeface="Tenor Sans"/>
              </a:rPr>
              <a:t>Nature Biotech</a:t>
            </a:r>
            <a:r>
              <a:rPr lang="en" sz="1500" b="1">
                <a:solidFill>
                  <a:schemeClr val="lt1"/>
                </a:solidFill>
                <a:latin typeface="Tenor Sans"/>
                <a:ea typeface="Tenor Sans"/>
                <a:cs typeface="Tenor Sans"/>
                <a:sym typeface="Tenor Sans"/>
              </a:rPr>
              <a:t> 43:667 (2025)</a:t>
            </a:r>
            <a:endParaRPr sz="3200" b="1">
              <a:solidFill>
                <a:srgbClr val="FFFFFF"/>
              </a:solidFill>
              <a:latin typeface="Tenor Sans"/>
              <a:ea typeface="Tenor Sans"/>
              <a:cs typeface="Tenor Sans"/>
              <a:sym typeface="Tenor Sans"/>
            </a:endParaRPr>
          </a:p>
        </p:txBody>
      </p:sp>
      <p:sp>
        <p:nvSpPr>
          <p:cNvPr id="546" name="Google Shape;546;p8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39</a:t>
            </a:fld>
            <a:endParaRPr/>
          </a:p>
        </p:txBody>
      </p:sp>
      <p:pic>
        <p:nvPicPr>
          <p:cNvPr id="547" name="Google Shape;547;p89"/>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2F2E7"/>
        </a:solidFill>
        <a:effectLst/>
      </p:bgPr>
    </p:bg>
    <p:spTree>
      <p:nvGrpSpPr>
        <p:cNvPr id="1" name="Shape 551"/>
        <p:cNvGrpSpPr/>
        <p:nvPr/>
      </p:nvGrpSpPr>
      <p:grpSpPr>
        <a:xfrm>
          <a:off x="0" y="0"/>
          <a:ext cx="0" cy="0"/>
          <a:chOff x="0" y="0"/>
          <a:chExt cx="0" cy="0"/>
        </a:xfrm>
      </p:grpSpPr>
      <p:pic>
        <p:nvPicPr>
          <p:cNvPr id="552" name="Google Shape;552;p90"/>
          <p:cNvPicPr preferRelativeResize="0"/>
          <p:nvPr/>
        </p:nvPicPr>
        <p:blipFill rotWithShape="1">
          <a:blip r:embed="rId3">
            <a:alphaModFix/>
          </a:blip>
          <a:srcRect t="10258" r="86572"/>
          <a:stretch/>
        </p:blipFill>
        <p:spPr>
          <a:xfrm>
            <a:off x="890538" y="1069960"/>
            <a:ext cx="980793" cy="3567750"/>
          </a:xfrm>
          <a:prstGeom prst="rect">
            <a:avLst/>
          </a:prstGeom>
          <a:noFill/>
          <a:ln>
            <a:noFill/>
          </a:ln>
        </p:spPr>
      </p:pic>
      <p:sp>
        <p:nvSpPr>
          <p:cNvPr id="553" name="Google Shape;553;p90"/>
          <p:cNvSpPr txBox="1">
            <a:spLocks noGrp="1"/>
          </p:cNvSpPr>
          <p:nvPr>
            <p:ph type="title"/>
          </p:nvPr>
        </p:nvSpPr>
        <p:spPr>
          <a:xfrm>
            <a:off x="449300" y="176400"/>
            <a:ext cx="83388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SzPts val="990"/>
              <a:buNone/>
            </a:pPr>
            <a:r>
              <a:rPr lang="en" sz="2200"/>
              <a:t>Funding agencies &amp; thesis committees </a:t>
            </a:r>
            <a:br>
              <a:rPr lang="en" sz="2200"/>
            </a:br>
            <a:r>
              <a:rPr lang="en" sz="2200"/>
              <a:t>require elaborate research plans for a project’s progress</a:t>
            </a:r>
            <a:endParaRPr sz="2200"/>
          </a:p>
        </p:txBody>
      </p:sp>
      <p:sp>
        <p:nvSpPr>
          <p:cNvPr id="554" name="Google Shape;554;p90"/>
          <p:cNvSpPr/>
          <p:nvPr/>
        </p:nvSpPr>
        <p:spPr>
          <a:xfrm>
            <a:off x="936975" y="1123125"/>
            <a:ext cx="199500" cy="3732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5" name="Google Shape;555;p90"/>
          <p:cNvSpPr txBox="1"/>
          <p:nvPr/>
        </p:nvSpPr>
        <p:spPr>
          <a:xfrm>
            <a:off x="606055" y="4561508"/>
            <a:ext cx="84423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800" b="0" i="0" u="none" strike="noStrike" cap="none">
                <a:solidFill>
                  <a:srgbClr val="000000"/>
                </a:solidFill>
                <a:latin typeface="Raleway"/>
                <a:ea typeface="Raleway"/>
                <a:cs typeface="Raleway"/>
                <a:sym typeface="Raleway"/>
              </a:rPr>
              <a:t>	Plan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2F2E7"/>
        </a:solidFill>
        <a:effectLst/>
      </p:bgPr>
    </p:bg>
    <p:spTree>
      <p:nvGrpSpPr>
        <p:cNvPr id="1" name="Shape 559"/>
        <p:cNvGrpSpPr/>
        <p:nvPr/>
      </p:nvGrpSpPr>
      <p:grpSpPr>
        <a:xfrm>
          <a:off x="0" y="0"/>
          <a:ext cx="0" cy="0"/>
          <a:chOff x="0" y="0"/>
          <a:chExt cx="0" cy="0"/>
        </a:xfrm>
      </p:grpSpPr>
      <p:pic>
        <p:nvPicPr>
          <p:cNvPr id="560" name="Google Shape;560;p91"/>
          <p:cNvPicPr preferRelativeResize="0"/>
          <p:nvPr/>
        </p:nvPicPr>
        <p:blipFill rotWithShape="1">
          <a:blip r:embed="rId3">
            <a:alphaModFix/>
          </a:blip>
          <a:srcRect t="10258" r="42026"/>
          <a:stretch/>
        </p:blipFill>
        <p:spPr>
          <a:xfrm>
            <a:off x="890538" y="1069960"/>
            <a:ext cx="4234354" cy="3567750"/>
          </a:xfrm>
          <a:prstGeom prst="rect">
            <a:avLst/>
          </a:prstGeom>
          <a:noFill/>
          <a:ln>
            <a:noFill/>
          </a:ln>
        </p:spPr>
      </p:pic>
      <p:sp>
        <p:nvSpPr>
          <p:cNvPr id="561" name="Google Shape;561;p91"/>
          <p:cNvSpPr txBox="1">
            <a:spLocks noGrp="1"/>
          </p:cNvSpPr>
          <p:nvPr>
            <p:ph type="title"/>
          </p:nvPr>
        </p:nvSpPr>
        <p:spPr>
          <a:xfrm>
            <a:off x="449300" y="176400"/>
            <a:ext cx="83388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1100"/>
              <a:buNone/>
            </a:pPr>
            <a:r>
              <a:rPr lang="en" sz="2200"/>
              <a:t>But science in the making evolves</a:t>
            </a:r>
            <a:endParaRPr sz="2200"/>
          </a:p>
          <a:p>
            <a:pPr marL="0" marR="0" lvl="0" indent="0" algn="l" rtl="0">
              <a:lnSpc>
                <a:spcPct val="100000"/>
              </a:lnSpc>
              <a:spcBef>
                <a:spcPts val="0"/>
              </a:spcBef>
              <a:spcAft>
                <a:spcPts val="0"/>
              </a:spcAft>
              <a:buSzPts val="990"/>
              <a:buNone/>
            </a:pPr>
            <a:endParaRPr sz="2300"/>
          </a:p>
        </p:txBody>
      </p:sp>
      <p:sp>
        <p:nvSpPr>
          <p:cNvPr id="562" name="Google Shape;562;p91"/>
          <p:cNvSpPr/>
          <p:nvPr/>
        </p:nvSpPr>
        <p:spPr>
          <a:xfrm>
            <a:off x="936975" y="1123125"/>
            <a:ext cx="199500" cy="3732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p91"/>
          <p:cNvSpPr/>
          <p:nvPr/>
        </p:nvSpPr>
        <p:spPr>
          <a:xfrm>
            <a:off x="2113075" y="1123125"/>
            <a:ext cx="199500" cy="3732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p91"/>
          <p:cNvSpPr txBox="1"/>
          <p:nvPr/>
        </p:nvSpPr>
        <p:spPr>
          <a:xfrm>
            <a:off x="606055" y="4561508"/>
            <a:ext cx="84423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800" b="0" i="0" u="none" strike="noStrike" cap="none">
                <a:solidFill>
                  <a:srgbClr val="000000"/>
                </a:solidFill>
                <a:latin typeface="Raleway"/>
                <a:ea typeface="Raleway"/>
                <a:cs typeface="Raleway"/>
                <a:sym typeface="Raleway"/>
              </a:rPr>
              <a:t>	Plan			Process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2F2E7"/>
        </a:solidFill>
        <a:effectLst/>
      </p:bgPr>
    </p:bg>
    <p:spTree>
      <p:nvGrpSpPr>
        <p:cNvPr id="1" name="Shape 568"/>
        <p:cNvGrpSpPr/>
        <p:nvPr/>
      </p:nvGrpSpPr>
      <p:grpSpPr>
        <a:xfrm>
          <a:off x="0" y="0"/>
          <a:ext cx="0" cy="0"/>
          <a:chOff x="0" y="0"/>
          <a:chExt cx="0" cy="0"/>
        </a:xfrm>
      </p:grpSpPr>
      <p:pic>
        <p:nvPicPr>
          <p:cNvPr id="569" name="Google Shape;569;p92"/>
          <p:cNvPicPr preferRelativeResize="0"/>
          <p:nvPr/>
        </p:nvPicPr>
        <p:blipFill rotWithShape="1">
          <a:blip r:embed="rId3">
            <a:alphaModFix/>
          </a:blip>
          <a:srcRect t="10258"/>
          <a:stretch/>
        </p:blipFill>
        <p:spPr>
          <a:xfrm>
            <a:off x="890538" y="1071005"/>
            <a:ext cx="7303926" cy="3567750"/>
          </a:xfrm>
          <a:prstGeom prst="rect">
            <a:avLst/>
          </a:prstGeom>
          <a:noFill/>
          <a:ln>
            <a:noFill/>
          </a:ln>
        </p:spPr>
      </p:pic>
      <p:sp>
        <p:nvSpPr>
          <p:cNvPr id="570" name="Google Shape;570;p92"/>
          <p:cNvSpPr txBox="1">
            <a:spLocks noGrp="1"/>
          </p:cNvSpPr>
          <p:nvPr>
            <p:ph type="title"/>
          </p:nvPr>
        </p:nvSpPr>
        <p:spPr>
          <a:xfrm>
            <a:off x="449300" y="176400"/>
            <a:ext cx="83388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1100"/>
              <a:buNone/>
            </a:pPr>
            <a:r>
              <a:rPr lang="en" sz="2200"/>
              <a:t>Why don’t papers look like this?</a:t>
            </a:r>
            <a:endParaRPr sz="2200"/>
          </a:p>
        </p:txBody>
      </p:sp>
      <p:sp>
        <p:nvSpPr>
          <p:cNvPr id="571" name="Google Shape;571;p92"/>
          <p:cNvSpPr/>
          <p:nvPr/>
        </p:nvSpPr>
        <p:spPr>
          <a:xfrm>
            <a:off x="6686250" y="1856555"/>
            <a:ext cx="1191000" cy="13224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p92"/>
          <p:cNvSpPr/>
          <p:nvPr/>
        </p:nvSpPr>
        <p:spPr>
          <a:xfrm>
            <a:off x="7159625" y="2191155"/>
            <a:ext cx="1191000" cy="14304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92"/>
          <p:cNvSpPr/>
          <p:nvPr/>
        </p:nvSpPr>
        <p:spPr>
          <a:xfrm>
            <a:off x="6548575" y="2716605"/>
            <a:ext cx="947100" cy="3732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p92"/>
          <p:cNvSpPr/>
          <p:nvPr/>
        </p:nvSpPr>
        <p:spPr>
          <a:xfrm>
            <a:off x="5513900" y="2928005"/>
            <a:ext cx="682800" cy="14061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p92"/>
          <p:cNvSpPr/>
          <p:nvPr/>
        </p:nvSpPr>
        <p:spPr>
          <a:xfrm>
            <a:off x="5827975" y="3287780"/>
            <a:ext cx="720600" cy="14304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6" name="Google Shape;576;p92"/>
          <p:cNvSpPr/>
          <p:nvPr/>
        </p:nvSpPr>
        <p:spPr>
          <a:xfrm>
            <a:off x="6145225" y="3709130"/>
            <a:ext cx="720600" cy="8580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p92"/>
          <p:cNvSpPr/>
          <p:nvPr/>
        </p:nvSpPr>
        <p:spPr>
          <a:xfrm>
            <a:off x="6367025" y="3999530"/>
            <a:ext cx="720600" cy="7155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p92"/>
          <p:cNvSpPr/>
          <p:nvPr/>
        </p:nvSpPr>
        <p:spPr>
          <a:xfrm rot="-2471156">
            <a:off x="6266553" y="3711195"/>
            <a:ext cx="720724" cy="639079"/>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p92"/>
          <p:cNvSpPr/>
          <p:nvPr/>
        </p:nvSpPr>
        <p:spPr>
          <a:xfrm rot="-1968177">
            <a:off x="5019457" y="2435666"/>
            <a:ext cx="1219932" cy="1406169"/>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0" name="Google Shape;580;p92"/>
          <p:cNvSpPr/>
          <p:nvPr/>
        </p:nvSpPr>
        <p:spPr>
          <a:xfrm rot="-1672628">
            <a:off x="6934938" y="4026702"/>
            <a:ext cx="310537" cy="639322"/>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1" name="Google Shape;581;p92"/>
          <p:cNvSpPr txBox="1"/>
          <p:nvPr/>
        </p:nvSpPr>
        <p:spPr>
          <a:xfrm>
            <a:off x="606055" y="4561508"/>
            <a:ext cx="84423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800" b="0" i="0" u="none" strike="noStrike" cap="none">
                <a:solidFill>
                  <a:srgbClr val="000000"/>
                </a:solidFill>
                <a:latin typeface="Raleway"/>
                <a:ea typeface="Raleway"/>
                <a:cs typeface="Raleway"/>
                <a:sym typeface="Raleway"/>
              </a:rPr>
              <a:t>	Plan			Process							Publication</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2F2E7"/>
        </a:solidFill>
        <a:effectLst/>
      </p:bgPr>
    </p:bg>
    <p:spTree>
      <p:nvGrpSpPr>
        <p:cNvPr id="1" name="Shape 585"/>
        <p:cNvGrpSpPr/>
        <p:nvPr/>
      </p:nvGrpSpPr>
      <p:grpSpPr>
        <a:xfrm>
          <a:off x="0" y="0"/>
          <a:ext cx="0" cy="0"/>
          <a:chOff x="0" y="0"/>
          <a:chExt cx="0" cy="0"/>
        </a:xfrm>
      </p:grpSpPr>
      <p:pic>
        <p:nvPicPr>
          <p:cNvPr id="586" name="Google Shape;586;p93"/>
          <p:cNvPicPr preferRelativeResize="0"/>
          <p:nvPr/>
        </p:nvPicPr>
        <p:blipFill rotWithShape="1">
          <a:blip r:embed="rId3">
            <a:alphaModFix/>
          </a:blip>
          <a:srcRect t="10258"/>
          <a:stretch/>
        </p:blipFill>
        <p:spPr>
          <a:xfrm>
            <a:off x="890538" y="1071005"/>
            <a:ext cx="7303926" cy="3567750"/>
          </a:xfrm>
          <a:prstGeom prst="rect">
            <a:avLst/>
          </a:prstGeom>
          <a:noFill/>
          <a:ln>
            <a:noFill/>
          </a:ln>
        </p:spPr>
      </p:pic>
      <p:sp>
        <p:nvSpPr>
          <p:cNvPr id="587" name="Google Shape;587;p93"/>
          <p:cNvSpPr txBox="1">
            <a:spLocks noGrp="1"/>
          </p:cNvSpPr>
          <p:nvPr>
            <p:ph type="title"/>
          </p:nvPr>
        </p:nvSpPr>
        <p:spPr>
          <a:xfrm>
            <a:off x="0" y="176400"/>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1100"/>
              <a:buNone/>
            </a:pPr>
            <a:r>
              <a:rPr lang="en" sz="2200"/>
              <a:t>Publications describe the discovery as it ideally should have happened – if it could have been predicted</a:t>
            </a:r>
            <a:endParaRPr sz="2200"/>
          </a:p>
        </p:txBody>
      </p:sp>
      <p:sp>
        <p:nvSpPr>
          <p:cNvPr id="588" name="Google Shape;588;p93"/>
          <p:cNvSpPr/>
          <p:nvPr/>
        </p:nvSpPr>
        <p:spPr>
          <a:xfrm>
            <a:off x="936975" y="1123125"/>
            <a:ext cx="199500" cy="3732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9" name="Google Shape;589;p93"/>
          <p:cNvSpPr/>
          <p:nvPr/>
        </p:nvSpPr>
        <p:spPr>
          <a:xfrm>
            <a:off x="2113075" y="1123125"/>
            <a:ext cx="199500" cy="3732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0" name="Google Shape;590;p93"/>
          <p:cNvSpPr/>
          <p:nvPr/>
        </p:nvSpPr>
        <p:spPr>
          <a:xfrm>
            <a:off x="5258525" y="1123125"/>
            <a:ext cx="199500" cy="373200"/>
          </a:xfrm>
          <a:prstGeom prst="rect">
            <a:avLst/>
          </a:prstGeom>
          <a:solidFill>
            <a:srgbClr val="F3F1E6"/>
          </a:solidFill>
          <a:ln w="9525" cap="flat" cmpd="sng">
            <a:solidFill>
              <a:srgbClr val="F3F1E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1" name="Google Shape;591;p93"/>
          <p:cNvSpPr txBox="1"/>
          <p:nvPr/>
        </p:nvSpPr>
        <p:spPr>
          <a:xfrm>
            <a:off x="606055" y="4561508"/>
            <a:ext cx="84423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1800" b="0" i="0" u="none" strike="noStrike" cap="none">
                <a:solidFill>
                  <a:srgbClr val="000000"/>
                </a:solidFill>
                <a:latin typeface="Raleway"/>
                <a:ea typeface="Raleway"/>
                <a:cs typeface="Raleway"/>
                <a:sym typeface="Raleway"/>
              </a:rPr>
              <a:t>	Plan			Process							Publication</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pic>
        <p:nvPicPr>
          <p:cNvPr id="596" name="Google Shape;596;p94"/>
          <p:cNvPicPr preferRelativeResize="0"/>
          <p:nvPr/>
        </p:nvPicPr>
        <p:blipFill rotWithShape="1">
          <a:blip r:embed="rId3">
            <a:alphaModFix/>
          </a:blip>
          <a:srcRect l="23985" t="1741" r="5033" b="61300"/>
          <a:stretch/>
        </p:blipFill>
        <p:spPr>
          <a:xfrm>
            <a:off x="122913" y="1010825"/>
            <a:ext cx="8846287" cy="3649799"/>
          </a:xfrm>
          <a:prstGeom prst="rect">
            <a:avLst/>
          </a:prstGeom>
          <a:noFill/>
          <a:ln>
            <a:noFill/>
          </a:ln>
        </p:spPr>
      </p:pic>
      <p:sp>
        <p:nvSpPr>
          <p:cNvPr id="597" name="Google Shape;597;p94"/>
          <p:cNvSpPr txBox="1">
            <a:spLocks noGrp="1"/>
          </p:cNvSpPr>
          <p:nvPr>
            <p:ph type="title"/>
          </p:nvPr>
        </p:nvSpPr>
        <p:spPr>
          <a:xfrm>
            <a:off x="235500" y="21642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200"/>
              <a:t>Psychologists quantify the ‘</a:t>
            </a:r>
            <a:r>
              <a:rPr lang="en" sz="2200" b="1"/>
              <a:t>Big Five</a:t>
            </a:r>
            <a:r>
              <a:rPr lang="en" sz="2200"/>
              <a:t>’ Personality Traits</a:t>
            </a:r>
            <a:endParaRPr sz="22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pic>
        <p:nvPicPr>
          <p:cNvPr id="602" name="Google Shape;602;p95"/>
          <p:cNvPicPr preferRelativeResize="0"/>
          <p:nvPr/>
        </p:nvPicPr>
        <p:blipFill rotWithShape="1">
          <a:blip r:embed="rId3">
            <a:alphaModFix/>
          </a:blip>
          <a:srcRect t="4879" b="16307"/>
          <a:stretch/>
        </p:blipFill>
        <p:spPr>
          <a:xfrm>
            <a:off x="1225875" y="648576"/>
            <a:ext cx="6569726" cy="4102974"/>
          </a:xfrm>
          <a:prstGeom prst="rect">
            <a:avLst/>
          </a:prstGeom>
          <a:noFill/>
          <a:ln>
            <a:noFill/>
          </a:ln>
        </p:spPr>
      </p:pic>
      <p:sp>
        <p:nvSpPr>
          <p:cNvPr id="603" name="Google Shape;603;p95"/>
          <p:cNvSpPr txBox="1">
            <a:spLocks noGrp="1"/>
          </p:cNvSpPr>
          <p:nvPr>
            <p:ph type="title"/>
          </p:nvPr>
        </p:nvSpPr>
        <p:spPr>
          <a:xfrm>
            <a:off x="0" y="142175"/>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100"/>
              <a:buNone/>
            </a:pPr>
            <a:r>
              <a:rPr lang="en" sz="2200"/>
              <a:t>How do they correlate with creativity measures?</a:t>
            </a:r>
            <a:endParaRPr sz="2200"/>
          </a:p>
          <a:p>
            <a:pPr marL="0" lvl="0" indent="0" algn="ctr" rtl="0">
              <a:lnSpc>
                <a:spcPct val="115000"/>
              </a:lnSpc>
              <a:spcBef>
                <a:spcPts val="0"/>
              </a:spcBef>
              <a:spcAft>
                <a:spcPts val="0"/>
              </a:spcAft>
              <a:buClr>
                <a:schemeClr val="dk1"/>
              </a:buClr>
              <a:buSzPts val="1100"/>
              <a:buFont typeface="Arial"/>
              <a:buNone/>
            </a:pPr>
            <a:endParaRPr sz="2200"/>
          </a:p>
          <a:p>
            <a:pPr marL="0" lvl="0" indent="0" algn="ctr" rtl="0">
              <a:lnSpc>
                <a:spcPct val="115000"/>
              </a:lnSpc>
              <a:spcBef>
                <a:spcPts val="0"/>
              </a:spcBef>
              <a:spcAft>
                <a:spcPts val="0"/>
              </a:spcAft>
              <a:buSzPts val="2800"/>
              <a:buNone/>
            </a:pPr>
            <a:endParaRPr sz="2200"/>
          </a:p>
        </p:txBody>
      </p:sp>
      <p:sp>
        <p:nvSpPr>
          <p:cNvPr id="604" name="Google Shape;604;p95"/>
          <p:cNvSpPr txBox="1"/>
          <p:nvPr/>
        </p:nvSpPr>
        <p:spPr>
          <a:xfrm>
            <a:off x="874750" y="3692175"/>
            <a:ext cx="35481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605" name="Google Shape;605;p95"/>
          <p:cNvSpPr txBox="1"/>
          <p:nvPr/>
        </p:nvSpPr>
        <p:spPr>
          <a:xfrm>
            <a:off x="2961897" y="4751550"/>
            <a:ext cx="6182100" cy="338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000"/>
              <a:t>Dollinger, S. J., Urban, K. K., &amp; James, T. A. (2004). Creativity Research Journal, 16, 35–47.</a:t>
            </a:r>
            <a:endParaRPr sz="10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pic>
        <p:nvPicPr>
          <p:cNvPr id="610" name="Google Shape;610;p96"/>
          <p:cNvPicPr preferRelativeResize="0"/>
          <p:nvPr/>
        </p:nvPicPr>
        <p:blipFill rotWithShape="1">
          <a:blip r:embed="rId3">
            <a:alphaModFix/>
          </a:blip>
          <a:srcRect t="4879" b="16307"/>
          <a:stretch/>
        </p:blipFill>
        <p:spPr>
          <a:xfrm>
            <a:off x="1225875" y="648576"/>
            <a:ext cx="6569726" cy="4102974"/>
          </a:xfrm>
          <a:prstGeom prst="rect">
            <a:avLst/>
          </a:prstGeom>
          <a:noFill/>
          <a:ln>
            <a:noFill/>
          </a:ln>
        </p:spPr>
      </p:pic>
      <p:sp>
        <p:nvSpPr>
          <p:cNvPr id="611" name="Google Shape;611;p96"/>
          <p:cNvSpPr txBox="1">
            <a:spLocks noGrp="1"/>
          </p:cNvSpPr>
          <p:nvPr>
            <p:ph type="title"/>
          </p:nvPr>
        </p:nvSpPr>
        <p:spPr>
          <a:xfrm>
            <a:off x="0" y="142175"/>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100"/>
              <a:buNone/>
            </a:pPr>
            <a:r>
              <a:rPr lang="en" sz="2200"/>
              <a:t>Only </a:t>
            </a:r>
            <a:r>
              <a:rPr lang="en"/>
              <a:t>‘</a:t>
            </a:r>
            <a:r>
              <a:rPr lang="en" sz="2200"/>
              <a:t>Openness to experience</a:t>
            </a:r>
            <a:r>
              <a:rPr lang="en"/>
              <a:t>’</a:t>
            </a:r>
            <a:r>
              <a:rPr lang="en" sz="2200"/>
              <a:t> correlates with creativity</a:t>
            </a:r>
            <a:endParaRPr sz="2200"/>
          </a:p>
          <a:p>
            <a:pPr marL="0" lvl="0" indent="0" algn="ctr" rtl="0">
              <a:lnSpc>
                <a:spcPct val="115000"/>
              </a:lnSpc>
              <a:spcBef>
                <a:spcPts val="0"/>
              </a:spcBef>
              <a:spcAft>
                <a:spcPts val="0"/>
              </a:spcAft>
              <a:buClr>
                <a:schemeClr val="dk1"/>
              </a:buClr>
              <a:buSzPts val="1100"/>
              <a:buFont typeface="Arial"/>
              <a:buNone/>
            </a:pPr>
            <a:endParaRPr sz="2200"/>
          </a:p>
          <a:p>
            <a:pPr marL="0" lvl="0" indent="0" algn="ctr" rtl="0">
              <a:lnSpc>
                <a:spcPct val="115000"/>
              </a:lnSpc>
              <a:spcBef>
                <a:spcPts val="0"/>
              </a:spcBef>
              <a:spcAft>
                <a:spcPts val="0"/>
              </a:spcAft>
              <a:buSzPts val="2800"/>
              <a:buNone/>
            </a:pPr>
            <a:endParaRPr sz="2200"/>
          </a:p>
        </p:txBody>
      </p:sp>
      <p:sp>
        <p:nvSpPr>
          <p:cNvPr id="612" name="Google Shape;612;p96"/>
          <p:cNvSpPr txBox="1"/>
          <p:nvPr/>
        </p:nvSpPr>
        <p:spPr>
          <a:xfrm>
            <a:off x="874750" y="3692175"/>
            <a:ext cx="35481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pic>
        <p:nvPicPr>
          <p:cNvPr id="613" name="Google Shape;613;p96"/>
          <p:cNvPicPr preferRelativeResize="0"/>
          <p:nvPr/>
        </p:nvPicPr>
        <p:blipFill rotWithShape="1">
          <a:blip r:embed="rId3">
            <a:alphaModFix/>
          </a:blip>
          <a:srcRect l="56289" t="50209" r="34227" b="17464"/>
          <a:stretch/>
        </p:blipFill>
        <p:spPr>
          <a:xfrm>
            <a:off x="4517571" y="1665514"/>
            <a:ext cx="1295702" cy="3499757"/>
          </a:xfrm>
          <a:prstGeom prst="rect">
            <a:avLst/>
          </a:prstGeom>
          <a:solidFill>
            <a:schemeClr val="dk1"/>
          </a:solidFill>
          <a:ln w="9525" cap="flat" cmpd="sng">
            <a:solidFill>
              <a:schemeClr val="dk1"/>
            </a:solidFill>
            <a:prstDash val="solid"/>
            <a:round/>
            <a:headEnd type="none" w="sm" len="sm"/>
            <a:tailEnd type="none" w="sm" len="sm"/>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17"/>
        <p:cNvGrpSpPr/>
        <p:nvPr/>
      </p:nvGrpSpPr>
      <p:grpSpPr>
        <a:xfrm>
          <a:off x="0" y="0"/>
          <a:ext cx="0" cy="0"/>
          <a:chOff x="0" y="0"/>
          <a:chExt cx="0" cy="0"/>
        </a:xfrm>
      </p:grpSpPr>
      <p:sp>
        <p:nvSpPr>
          <p:cNvPr id="618" name="Google Shape;618;p97"/>
          <p:cNvSpPr txBox="1"/>
          <p:nvPr/>
        </p:nvSpPr>
        <p:spPr>
          <a:xfrm>
            <a:off x="0" y="3869250"/>
            <a:ext cx="9144000" cy="1247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i="0" u="none" strike="noStrike" cap="none">
                <a:solidFill>
                  <a:srgbClr val="FFFFFF"/>
                </a:solidFill>
                <a:latin typeface="Tenor Sans"/>
                <a:ea typeface="Tenor Sans"/>
                <a:cs typeface="Tenor Sans"/>
                <a:sym typeface="Tenor Sans"/>
              </a:rPr>
              <a:t>It takes two to think</a:t>
            </a:r>
            <a:br>
              <a:rPr lang="en" sz="3200" b="1" i="0" u="none" strike="noStrike" cap="none">
                <a:solidFill>
                  <a:srgbClr val="FFFFFF"/>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It takes two to think. </a:t>
            </a:r>
            <a:r>
              <a:rPr lang="en" sz="1500" b="1" i="1">
                <a:solidFill>
                  <a:schemeClr val="lt1"/>
                </a:solidFill>
                <a:latin typeface="Tenor Sans"/>
                <a:ea typeface="Tenor Sans"/>
                <a:cs typeface="Tenor Sans"/>
                <a:sym typeface="Tenor Sans"/>
              </a:rPr>
              <a:t>Nature Biotechnology </a:t>
            </a:r>
            <a:br>
              <a:rPr lang="en" sz="1500" b="1" i="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Improvisational science. </a:t>
            </a:r>
            <a:r>
              <a:rPr lang="en" sz="1500" b="1" i="1">
                <a:solidFill>
                  <a:schemeClr val="lt1"/>
                </a:solidFill>
                <a:latin typeface="Tenor Sans"/>
                <a:ea typeface="Tenor Sans"/>
                <a:cs typeface="Tenor Sans"/>
                <a:sym typeface="Tenor Sans"/>
              </a:rPr>
              <a:t>Genome Biology</a:t>
            </a:r>
            <a:endParaRPr sz="3200" b="1" i="1">
              <a:solidFill>
                <a:srgbClr val="FFFFFF"/>
              </a:solidFill>
              <a:latin typeface="Tenor Sans"/>
              <a:ea typeface="Tenor Sans"/>
              <a:cs typeface="Tenor Sans"/>
              <a:sym typeface="Tenor Sans"/>
            </a:endParaRPr>
          </a:p>
        </p:txBody>
      </p:sp>
      <p:sp>
        <p:nvSpPr>
          <p:cNvPr id="619" name="Google Shape;619;p9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47</a:t>
            </a:fld>
            <a:endParaRPr/>
          </a:p>
        </p:txBody>
      </p:sp>
      <p:pic>
        <p:nvPicPr>
          <p:cNvPr id="620" name="Google Shape;620;p97"/>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98"/>
          <p:cNvSpPr txBox="1">
            <a:spLocks noGrp="1"/>
          </p:cNvSpPr>
          <p:nvPr>
            <p:ph type="title"/>
          </p:nvPr>
        </p:nvSpPr>
        <p:spPr>
          <a:xfrm>
            <a:off x="235500" y="292625"/>
            <a:ext cx="85206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300"/>
              <a:t>Taking a walk with a friend has always been a crucial part of the scientific method</a:t>
            </a:r>
            <a:endParaRPr sz="2300"/>
          </a:p>
        </p:txBody>
      </p:sp>
      <p:sp>
        <p:nvSpPr>
          <p:cNvPr id="626" name="Google Shape;626;p98"/>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48</a:t>
            </a:fld>
            <a:endParaRPr/>
          </a:p>
        </p:txBody>
      </p:sp>
      <p:pic>
        <p:nvPicPr>
          <p:cNvPr id="627" name="Google Shape;627;p98"/>
          <p:cNvPicPr preferRelativeResize="0"/>
          <p:nvPr/>
        </p:nvPicPr>
        <p:blipFill>
          <a:blip r:embed="rId3">
            <a:alphaModFix/>
          </a:blip>
          <a:stretch>
            <a:fillRect/>
          </a:stretch>
        </p:blipFill>
        <p:spPr>
          <a:xfrm>
            <a:off x="568700" y="1170125"/>
            <a:ext cx="8056141" cy="349309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31"/>
        <p:cNvGrpSpPr/>
        <p:nvPr/>
      </p:nvGrpSpPr>
      <p:grpSpPr>
        <a:xfrm>
          <a:off x="0" y="0"/>
          <a:ext cx="0" cy="0"/>
          <a:chOff x="0" y="0"/>
          <a:chExt cx="0" cy="0"/>
        </a:xfrm>
      </p:grpSpPr>
      <p:sp>
        <p:nvSpPr>
          <p:cNvPr id="632" name="Google Shape;632;p99"/>
          <p:cNvSpPr txBox="1">
            <a:spLocks noGrp="1"/>
          </p:cNvSpPr>
          <p:nvPr>
            <p:ph type="title"/>
          </p:nvPr>
        </p:nvSpPr>
        <p:spPr>
          <a:xfrm>
            <a:off x="311700" y="216425"/>
            <a:ext cx="85206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lt1"/>
              </a:buClr>
              <a:buSzPts val="2100"/>
              <a:buFont typeface="Arial"/>
              <a:buNone/>
            </a:pPr>
            <a:r>
              <a:rPr lang="en" sz="2300">
                <a:solidFill>
                  <a:schemeClr val="lt1"/>
                </a:solidFill>
                <a:highlight>
                  <a:schemeClr val="dk1"/>
                </a:highlight>
              </a:rPr>
              <a:t>You need someone to talk to</a:t>
            </a:r>
            <a:endParaRPr sz="2300">
              <a:solidFill>
                <a:schemeClr val="lt1"/>
              </a:solidFill>
              <a:highlight>
                <a:schemeClr val="dk1"/>
              </a:highlight>
            </a:endParaRPr>
          </a:p>
        </p:txBody>
      </p:sp>
      <p:sp>
        <p:nvSpPr>
          <p:cNvPr id="633" name="Google Shape;633;p99"/>
          <p:cNvSpPr txBox="1"/>
          <p:nvPr/>
        </p:nvSpPr>
        <p:spPr>
          <a:xfrm>
            <a:off x="22400" y="4819500"/>
            <a:ext cx="3225300" cy="4002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pic>
        <p:nvPicPr>
          <p:cNvPr id="634" name="Google Shape;634;p99"/>
          <p:cNvPicPr preferRelativeResize="0"/>
          <p:nvPr/>
        </p:nvPicPr>
        <p:blipFill rotWithShape="1">
          <a:blip r:embed="rId3">
            <a:alphaModFix/>
          </a:blip>
          <a:srcRect/>
          <a:stretch/>
        </p:blipFill>
        <p:spPr>
          <a:xfrm>
            <a:off x="2950286" y="889256"/>
            <a:ext cx="2953875" cy="437717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100"/>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300"/>
              <a:t>Traditional brainstorming is not ideal</a:t>
            </a:r>
            <a:endParaRPr sz="2300"/>
          </a:p>
        </p:txBody>
      </p:sp>
      <p:sp>
        <p:nvSpPr>
          <p:cNvPr id="640" name="Google Shape;640;p100"/>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50</a:t>
            </a:fld>
            <a:endParaRPr/>
          </a:p>
        </p:txBody>
      </p:sp>
      <p:pic>
        <p:nvPicPr>
          <p:cNvPr id="641" name="Google Shape;641;p100"/>
          <p:cNvPicPr preferRelativeResize="0"/>
          <p:nvPr/>
        </p:nvPicPr>
        <p:blipFill>
          <a:blip r:embed="rId3">
            <a:alphaModFix/>
          </a:blip>
          <a:stretch>
            <a:fillRect/>
          </a:stretch>
        </p:blipFill>
        <p:spPr>
          <a:xfrm>
            <a:off x="1829575" y="1052550"/>
            <a:ext cx="5553675" cy="31826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101"/>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300"/>
              <a:t>A particular problem with brainstorming is ‘group think’</a:t>
            </a:r>
            <a:endParaRPr sz="2300"/>
          </a:p>
          <a:p>
            <a:pPr marL="0" lvl="0" indent="0" algn="ctr" rtl="0">
              <a:lnSpc>
                <a:spcPct val="115000"/>
              </a:lnSpc>
              <a:spcBef>
                <a:spcPts val="0"/>
              </a:spcBef>
              <a:spcAft>
                <a:spcPts val="0"/>
              </a:spcAft>
              <a:buClr>
                <a:schemeClr val="dk1"/>
              </a:buClr>
              <a:buSzPts val="1100"/>
              <a:buFont typeface="Arial"/>
              <a:buNone/>
            </a:pPr>
            <a:endParaRPr sz="2300"/>
          </a:p>
          <a:p>
            <a:pPr marL="0" lvl="0" indent="0" algn="ctr" rtl="0">
              <a:lnSpc>
                <a:spcPct val="115000"/>
              </a:lnSpc>
              <a:spcBef>
                <a:spcPts val="0"/>
              </a:spcBef>
              <a:spcAft>
                <a:spcPts val="0"/>
              </a:spcAft>
              <a:buNone/>
            </a:pPr>
            <a:endParaRPr sz="2300"/>
          </a:p>
        </p:txBody>
      </p:sp>
      <p:sp>
        <p:nvSpPr>
          <p:cNvPr id="647" name="Google Shape;647;p101"/>
          <p:cNvSpPr txBox="1">
            <a:spLocks noGrp="1"/>
          </p:cNvSpPr>
          <p:nvPr>
            <p:ph type="body" idx="1"/>
          </p:nvPr>
        </p:nvSpPr>
        <p:spPr>
          <a:xfrm>
            <a:off x="2822575" y="4413275"/>
            <a:ext cx="4195200" cy="815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Solomon Asch Experiment (1951)</a:t>
            </a:r>
            <a:endParaRPr sz="1800">
              <a:solidFill>
                <a:schemeClr val="dk1"/>
              </a:solidFill>
            </a:endParaRPr>
          </a:p>
        </p:txBody>
      </p:sp>
      <p:pic>
        <p:nvPicPr>
          <p:cNvPr id="648" name="Google Shape;648;p101"/>
          <p:cNvPicPr preferRelativeResize="0"/>
          <p:nvPr/>
        </p:nvPicPr>
        <p:blipFill>
          <a:blip r:embed="rId3">
            <a:alphaModFix/>
          </a:blip>
          <a:stretch>
            <a:fillRect/>
          </a:stretch>
        </p:blipFill>
        <p:spPr>
          <a:xfrm>
            <a:off x="2367676" y="789125"/>
            <a:ext cx="4418800" cy="3642525"/>
          </a:xfrm>
          <a:prstGeom prst="rect">
            <a:avLst/>
          </a:prstGeom>
          <a:noFill/>
          <a:ln>
            <a:noFill/>
          </a:ln>
        </p:spPr>
      </p:pic>
      <p:sp>
        <p:nvSpPr>
          <p:cNvPr id="649" name="Google Shape;649;p101"/>
          <p:cNvSpPr txBox="1"/>
          <p:nvPr/>
        </p:nvSpPr>
        <p:spPr>
          <a:xfrm>
            <a:off x="22400" y="4819500"/>
            <a:ext cx="3225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650" name="Google Shape;650;p101"/>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51</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pic>
        <p:nvPicPr>
          <p:cNvPr id="655" name="Google Shape;655;p102"/>
          <p:cNvPicPr preferRelativeResize="0"/>
          <p:nvPr/>
        </p:nvPicPr>
        <p:blipFill rotWithShape="1">
          <a:blip r:embed="rId3">
            <a:alphaModFix/>
          </a:blip>
          <a:srcRect t="50271"/>
          <a:stretch/>
        </p:blipFill>
        <p:spPr>
          <a:xfrm>
            <a:off x="395300" y="789125"/>
            <a:ext cx="8215148" cy="1212800"/>
          </a:xfrm>
          <a:prstGeom prst="rect">
            <a:avLst/>
          </a:prstGeom>
          <a:noFill/>
          <a:ln>
            <a:noFill/>
          </a:ln>
        </p:spPr>
      </p:pic>
      <p:sp>
        <p:nvSpPr>
          <p:cNvPr id="656" name="Google Shape;656;p102"/>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300"/>
              <a:t>What is the ideal group size?</a:t>
            </a:r>
            <a:endParaRPr sz="2300"/>
          </a:p>
        </p:txBody>
      </p:sp>
      <p:sp>
        <p:nvSpPr>
          <p:cNvPr id="657" name="Google Shape;657;p102"/>
          <p:cNvSpPr txBox="1"/>
          <p:nvPr/>
        </p:nvSpPr>
        <p:spPr>
          <a:xfrm>
            <a:off x="7867775" y="4819500"/>
            <a:ext cx="5038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Nature, 2019</a:t>
            </a:r>
            <a:endParaRPr/>
          </a:p>
        </p:txBody>
      </p:sp>
      <p:pic>
        <p:nvPicPr>
          <p:cNvPr id="658" name="Google Shape;658;p102"/>
          <p:cNvPicPr preferRelativeResize="0"/>
          <p:nvPr/>
        </p:nvPicPr>
        <p:blipFill rotWithShape="1">
          <a:blip r:embed="rId4">
            <a:alphaModFix/>
          </a:blip>
          <a:srcRect l="-2992" t="13375" r="67870"/>
          <a:stretch/>
        </p:blipFill>
        <p:spPr>
          <a:xfrm>
            <a:off x="2236550" y="2179325"/>
            <a:ext cx="4184628" cy="29641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62"/>
        <p:cNvGrpSpPr/>
        <p:nvPr/>
      </p:nvGrpSpPr>
      <p:grpSpPr>
        <a:xfrm>
          <a:off x="0" y="0"/>
          <a:ext cx="0" cy="0"/>
          <a:chOff x="0" y="0"/>
          <a:chExt cx="0" cy="0"/>
        </a:xfrm>
      </p:grpSpPr>
      <p:sp>
        <p:nvSpPr>
          <p:cNvPr id="663" name="Google Shape;663;p103"/>
          <p:cNvSpPr txBox="1"/>
          <p:nvPr/>
        </p:nvSpPr>
        <p:spPr>
          <a:xfrm>
            <a:off x="22400" y="4819500"/>
            <a:ext cx="3225300" cy="4002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endParaRPr sz="1400">
              <a:solidFill>
                <a:srgbClr val="000000"/>
              </a:solidFill>
              <a:latin typeface="Arial"/>
              <a:ea typeface="Arial"/>
              <a:cs typeface="Arial"/>
              <a:sym typeface="Arial"/>
            </a:endParaRPr>
          </a:p>
        </p:txBody>
      </p:sp>
      <p:pic>
        <p:nvPicPr>
          <p:cNvPr id="664" name="Google Shape;664;p103"/>
          <p:cNvPicPr preferRelativeResize="0"/>
          <p:nvPr/>
        </p:nvPicPr>
        <p:blipFill rotWithShape="1">
          <a:blip r:embed="rId3">
            <a:alphaModFix/>
          </a:blip>
          <a:srcRect/>
          <a:stretch/>
        </p:blipFill>
        <p:spPr>
          <a:xfrm>
            <a:off x="1729948" y="1219219"/>
            <a:ext cx="2795700" cy="2795700"/>
          </a:xfrm>
          <a:prstGeom prst="roundRect">
            <a:avLst>
              <a:gd name="adj" fmla="val 8594"/>
            </a:avLst>
          </a:prstGeom>
          <a:solidFill>
            <a:srgbClr val="ECECEC"/>
          </a:solidFill>
          <a:ln>
            <a:noFill/>
          </a:ln>
          <a:effectLst>
            <a:reflection stA="38000" endPos="28000" dist="5000" dir="5400000" fadeDir="5400012" sy="-100000" algn="bl" rotWithShape="0"/>
          </a:effectLst>
        </p:spPr>
      </p:pic>
      <p:sp>
        <p:nvSpPr>
          <p:cNvPr id="665" name="Google Shape;665;p103"/>
          <p:cNvSpPr txBox="1">
            <a:spLocks noGrp="1"/>
          </p:cNvSpPr>
          <p:nvPr>
            <p:ph type="body" idx="1"/>
          </p:nvPr>
        </p:nvSpPr>
        <p:spPr>
          <a:xfrm>
            <a:off x="4797539" y="1082137"/>
            <a:ext cx="5445000" cy="3510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400"/>
              </a:spcBef>
              <a:spcAft>
                <a:spcPts val="0"/>
              </a:spcAft>
              <a:buClr>
                <a:schemeClr val="lt1"/>
              </a:buClr>
              <a:buSzPts val="1200"/>
              <a:buNone/>
            </a:pPr>
            <a:r>
              <a:rPr lang="en">
                <a:solidFill>
                  <a:schemeClr val="lt1"/>
                </a:solidFill>
              </a:rPr>
              <a:t>Your </a:t>
            </a:r>
            <a:r>
              <a:rPr lang="en" b="1">
                <a:solidFill>
                  <a:schemeClr val="lt1"/>
                </a:solidFill>
              </a:rPr>
              <a:t>science buddy </a:t>
            </a:r>
            <a:r>
              <a:rPr lang="en">
                <a:solidFill>
                  <a:schemeClr val="lt1"/>
                </a:solidFill>
              </a:rPr>
              <a:t>can:</a:t>
            </a:r>
            <a:endParaRPr>
              <a:solidFill>
                <a:schemeClr val="lt1"/>
              </a:solidFill>
            </a:endParaRPr>
          </a:p>
          <a:p>
            <a:pPr marL="342900" lvl="0" indent="-342900" algn="l" rtl="0">
              <a:lnSpc>
                <a:spcPct val="115000"/>
              </a:lnSpc>
              <a:spcBef>
                <a:spcPts val="400"/>
              </a:spcBef>
              <a:spcAft>
                <a:spcPts val="0"/>
              </a:spcAft>
              <a:buClr>
                <a:schemeClr val="lt1"/>
              </a:buClr>
              <a:buSzPts val="1200"/>
              <a:buChar char="●"/>
            </a:pPr>
            <a:r>
              <a:rPr lang="en">
                <a:solidFill>
                  <a:schemeClr val="lt1"/>
                </a:solidFill>
              </a:rPr>
              <a:t>encourage you</a:t>
            </a:r>
            <a:endParaRPr>
              <a:solidFill>
                <a:schemeClr val="lt1"/>
              </a:solidFill>
            </a:endParaRPr>
          </a:p>
          <a:p>
            <a:pPr marL="342900" lvl="0" indent="-342900" algn="l" rtl="0">
              <a:lnSpc>
                <a:spcPct val="115000"/>
              </a:lnSpc>
              <a:spcBef>
                <a:spcPts val="400"/>
              </a:spcBef>
              <a:spcAft>
                <a:spcPts val="0"/>
              </a:spcAft>
              <a:buClr>
                <a:schemeClr val="lt1"/>
              </a:buClr>
              <a:buSzPts val="1200"/>
              <a:buChar char="●"/>
            </a:pPr>
            <a:r>
              <a:rPr lang="en">
                <a:solidFill>
                  <a:schemeClr val="lt1"/>
                </a:solidFill>
              </a:rPr>
              <a:t>pool information</a:t>
            </a:r>
            <a:endParaRPr>
              <a:solidFill>
                <a:schemeClr val="lt1"/>
              </a:solidFill>
            </a:endParaRPr>
          </a:p>
          <a:p>
            <a:pPr marL="342900" lvl="0" indent="-342900" algn="l" rtl="0">
              <a:lnSpc>
                <a:spcPct val="115000"/>
              </a:lnSpc>
              <a:spcBef>
                <a:spcPts val="400"/>
              </a:spcBef>
              <a:spcAft>
                <a:spcPts val="0"/>
              </a:spcAft>
              <a:buClr>
                <a:schemeClr val="lt1"/>
              </a:buClr>
              <a:buSzPts val="1200"/>
              <a:buChar char="●"/>
            </a:pPr>
            <a:r>
              <a:rPr lang="en">
                <a:solidFill>
                  <a:schemeClr val="lt1"/>
                </a:solidFill>
              </a:rPr>
              <a:t>question reasoning errors</a:t>
            </a:r>
            <a:endParaRPr>
              <a:solidFill>
                <a:schemeClr val="lt1"/>
              </a:solidFill>
            </a:endParaRPr>
          </a:p>
          <a:p>
            <a:pPr marL="342900" lvl="0" indent="-342900" algn="l" rtl="0">
              <a:lnSpc>
                <a:spcPct val="115000"/>
              </a:lnSpc>
              <a:spcBef>
                <a:spcPts val="400"/>
              </a:spcBef>
              <a:spcAft>
                <a:spcPts val="0"/>
              </a:spcAft>
              <a:buClr>
                <a:schemeClr val="lt1"/>
              </a:buClr>
              <a:buSzPts val="1200"/>
              <a:buChar char="●"/>
            </a:pPr>
            <a:r>
              <a:rPr lang="en">
                <a:solidFill>
                  <a:schemeClr val="lt1"/>
                </a:solidFill>
              </a:rPr>
              <a:t>challenge your assumptions</a:t>
            </a:r>
            <a:endParaRPr>
              <a:solidFill>
                <a:schemeClr val="lt1"/>
              </a:solidFill>
            </a:endParaRPr>
          </a:p>
          <a:p>
            <a:pPr marL="342900" lvl="0" indent="-342900" algn="l" rtl="0">
              <a:lnSpc>
                <a:spcPct val="115000"/>
              </a:lnSpc>
              <a:spcBef>
                <a:spcPts val="800"/>
              </a:spcBef>
              <a:spcAft>
                <a:spcPts val="400"/>
              </a:spcAft>
              <a:buClr>
                <a:schemeClr val="lt1"/>
              </a:buClr>
              <a:buSzPts val="1200"/>
              <a:buChar char="●"/>
            </a:pPr>
            <a:r>
              <a:rPr lang="en">
                <a:solidFill>
                  <a:schemeClr val="lt1"/>
                </a:solidFill>
              </a:rPr>
              <a:t>keep you focused</a:t>
            </a:r>
            <a:endParaRPr>
              <a:solidFill>
                <a:schemeClr val="lt1"/>
              </a:solidFill>
            </a:endParaRPr>
          </a:p>
        </p:txBody>
      </p:sp>
      <p:sp>
        <p:nvSpPr>
          <p:cNvPr id="666" name="Google Shape;666;p103"/>
          <p:cNvSpPr txBox="1">
            <a:spLocks noGrp="1"/>
          </p:cNvSpPr>
          <p:nvPr>
            <p:ph type="title"/>
          </p:nvPr>
        </p:nvSpPr>
        <p:spPr>
          <a:xfrm>
            <a:off x="311700" y="216425"/>
            <a:ext cx="85206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lt1"/>
              </a:buClr>
              <a:buSzPts val="2100"/>
              <a:buFont typeface="Arial"/>
              <a:buNone/>
            </a:pPr>
            <a:r>
              <a:rPr lang="en" sz="2300">
                <a:solidFill>
                  <a:schemeClr val="lt1"/>
                </a:solidFill>
                <a:highlight>
                  <a:schemeClr val="dk1"/>
                </a:highlight>
              </a:rPr>
              <a:t>Discussions are best one-on-one</a:t>
            </a:r>
            <a:endParaRPr sz="2300">
              <a:solidFill>
                <a:schemeClr val="lt1"/>
              </a:solidFill>
              <a:highlight>
                <a:schemeClr val="dk1"/>
              </a:highlight>
            </a:endParaRPr>
          </a:p>
          <a:p>
            <a:pPr marL="0" marR="0" lvl="0" indent="0" algn="ctr" rtl="0">
              <a:lnSpc>
                <a:spcPct val="115000"/>
              </a:lnSpc>
              <a:spcBef>
                <a:spcPts val="0"/>
              </a:spcBef>
              <a:spcAft>
                <a:spcPts val="0"/>
              </a:spcAft>
              <a:buClr>
                <a:schemeClr val="lt1"/>
              </a:buClr>
              <a:buSzPts val="2100"/>
              <a:buFont typeface="Arial"/>
              <a:buNone/>
            </a:pPr>
            <a:endParaRPr sz="2300">
              <a:solidFill>
                <a:schemeClr val="lt1"/>
              </a:solidFill>
              <a:highlight>
                <a:schemeClr val="dk1"/>
              </a:high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670"/>
        <p:cNvGrpSpPr/>
        <p:nvPr/>
      </p:nvGrpSpPr>
      <p:grpSpPr>
        <a:xfrm>
          <a:off x="0" y="0"/>
          <a:ext cx="0" cy="0"/>
          <a:chOff x="0" y="0"/>
          <a:chExt cx="0" cy="0"/>
        </a:xfrm>
      </p:grpSpPr>
      <p:pic>
        <p:nvPicPr>
          <p:cNvPr id="671" name="Google Shape;671;p104"/>
          <p:cNvPicPr preferRelativeResize="0"/>
          <p:nvPr/>
        </p:nvPicPr>
        <p:blipFill rotWithShape="1">
          <a:blip r:embed="rId3">
            <a:alphaModFix/>
          </a:blip>
          <a:srcRect r="6306" b="15060"/>
          <a:stretch/>
        </p:blipFill>
        <p:spPr>
          <a:xfrm>
            <a:off x="1118004" y="789125"/>
            <a:ext cx="6850020" cy="4135725"/>
          </a:xfrm>
          <a:prstGeom prst="rect">
            <a:avLst/>
          </a:prstGeom>
          <a:noFill/>
          <a:ln>
            <a:noFill/>
          </a:ln>
        </p:spPr>
      </p:pic>
      <p:sp>
        <p:nvSpPr>
          <p:cNvPr id="672" name="Google Shape;672;p104"/>
          <p:cNvSpPr txBox="1"/>
          <p:nvPr/>
        </p:nvSpPr>
        <p:spPr>
          <a:xfrm>
            <a:off x="1175976" y="1618369"/>
            <a:ext cx="30000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800">
                <a:solidFill>
                  <a:schemeClr val="lt1"/>
                </a:solidFill>
                <a:latin typeface="Raleway"/>
                <a:ea typeface="Raleway"/>
                <a:cs typeface="Raleway"/>
                <a:sym typeface="Raleway"/>
              </a:rPr>
              <a:t>“Yes, and …”</a:t>
            </a:r>
            <a:endParaRPr sz="1800">
              <a:solidFill>
                <a:schemeClr val="lt1"/>
              </a:solidFill>
              <a:latin typeface="Raleway"/>
              <a:ea typeface="Raleway"/>
              <a:cs typeface="Raleway"/>
              <a:sym typeface="Raleway"/>
            </a:endParaRPr>
          </a:p>
        </p:txBody>
      </p:sp>
      <p:sp>
        <p:nvSpPr>
          <p:cNvPr id="673" name="Google Shape;673;p104"/>
          <p:cNvSpPr txBox="1">
            <a:spLocks noGrp="1"/>
          </p:cNvSpPr>
          <p:nvPr>
            <p:ph type="title"/>
          </p:nvPr>
        </p:nvSpPr>
        <p:spPr>
          <a:xfrm>
            <a:off x="311700" y="21642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300">
                <a:solidFill>
                  <a:schemeClr val="lt1"/>
                </a:solidFill>
              </a:rPr>
              <a:t>Creative discussions are improvisations</a:t>
            </a:r>
            <a:endParaRPr sz="2300">
              <a:solidFill>
                <a:schemeClr val="lt1"/>
              </a:solidFill>
            </a:endParaRPr>
          </a:p>
          <a:p>
            <a:pPr marL="0" marR="0" lvl="0" indent="0" algn="l" rtl="0">
              <a:lnSpc>
                <a:spcPct val="115000"/>
              </a:lnSpc>
              <a:spcBef>
                <a:spcPts val="0"/>
              </a:spcBef>
              <a:spcAft>
                <a:spcPts val="0"/>
              </a:spcAft>
              <a:buClr>
                <a:schemeClr val="lt1"/>
              </a:buClr>
              <a:buSzPts val="2100"/>
              <a:buFont typeface="Arial"/>
              <a:buNone/>
            </a:pPr>
            <a:endParaRPr sz="2300">
              <a:solidFill>
                <a:schemeClr val="lt1"/>
              </a:solidFill>
              <a:highlight>
                <a:schemeClr val="dk1"/>
              </a:highligh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77"/>
        <p:cNvGrpSpPr/>
        <p:nvPr/>
      </p:nvGrpSpPr>
      <p:grpSpPr>
        <a:xfrm>
          <a:off x="0" y="0"/>
          <a:ext cx="0" cy="0"/>
          <a:chOff x="0" y="0"/>
          <a:chExt cx="0" cy="0"/>
        </a:xfrm>
      </p:grpSpPr>
      <p:pic>
        <p:nvPicPr>
          <p:cNvPr id="678" name="Google Shape;678;p105"/>
          <p:cNvPicPr preferRelativeResize="0"/>
          <p:nvPr/>
        </p:nvPicPr>
        <p:blipFill rotWithShape="1">
          <a:blip r:embed="rId3">
            <a:alphaModFix/>
          </a:blip>
          <a:srcRect/>
          <a:stretch/>
        </p:blipFill>
        <p:spPr>
          <a:xfrm>
            <a:off x="1474563" y="863975"/>
            <a:ext cx="6194875" cy="4133150"/>
          </a:xfrm>
          <a:prstGeom prst="rect">
            <a:avLst/>
          </a:prstGeom>
          <a:noFill/>
          <a:ln>
            <a:noFill/>
          </a:ln>
        </p:spPr>
      </p:pic>
      <p:sp>
        <p:nvSpPr>
          <p:cNvPr id="679" name="Google Shape;679;p105"/>
          <p:cNvSpPr txBox="1">
            <a:spLocks noGrp="1"/>
          </p:cNvSpPr>
          <p:nvPr>
            <p:ph type="title"/>
          </p:nvPr>
        </p:nvSpPr>
        <p:spPr>
          <a:xfrm>
            <a:off x="311700" y="21642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300">
                <a:solidFill>
                  <a:schemeClr val="lt1"/>
                </a:solidFill>
                <a:highlight>
                  <a:schemeClr val="dk1"/>
                </a:highlight>
              </a:rPr>
              <a:t>Make the other person feel comfortable</a:t>
            </a:r>
            <a:endParaRPr sz="2300">
              <a:solidFill>
                <a:schemeClr val="lt1"/>
              </a:solidFill>
              <a:highlight>
                <a:schemeClr val="dk1"/>
              </a:highlight>
            </a:endParaRPr>
          </a:p>
          <a:p>
            <a:pPr marL="0" marR="0" lvl="0" indent="0" algn="l" rtl="0">
              <a:lnSpc>
                <a:spcPct val="115000"/>
              </a:lnSpc>
              <a:spcBef>
                <a:spcPts val="0"/>
              </a:spcBef>
              <a:spcAft>
                <a:spcPts val="0"/>
              </a:spcAft>
              <a:buClr>
                <a:schemeClr val="lt1"/>
              </a:buClr>
              <a:buSzPts val="2100"/>
              <a:buFont typeface="Arial"/>
              <a:buNone/>
            </a:pPr>
            <a:endParaRPr sz="2300">
              <a:solidFill>
                <a:schemeClr val="lt1"/>
              </a:solidFill>
              <a:highlight>
                <a:schemeClr val="dk1"/>
              </a:highligh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83"/>
        <p:cNvGrpSpPr/>
        <p:nvPr/>
      </p:nvGrpSpPr>
      <p:grpSpPr>
        <a:xfrm>
          <a:off x="0" y="0"/>
          <a:ext cx="0" cy="0"/>
          <a:chOff x="0" y="0"/>
          <a:chExt cx="0" cy="0"/>
        </a:xfrm>
      </p:grpSpPr>
      <p:sp>
        <p:nvSpPr>
          <p:cNvPr id="684" name="Google Shape;684;p106"/>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500" b="1">
                <a:solidFill>
                  <a:schemeClr val="lt1"/>
                </a:solidFill>
              </a:rPr>
              <a:t>Exercise: ‘</a:t>
            </a:r>
            <a:r>
              <a:rPr lang="en" sz="2500">
                <a:solidFill>
                  <a:schemeClr val="lt1"/>
                </a:solidFill>
              </a:rPr>
              <a:t>What’s your worst idea?’</a:t>
            </a:r>
            <a:endParaRPr sz="2500">
              <a:solidFill>
                <a:schemeClr val="lt1"/>
              </a:solidFill>
            </a:endParaRPr>
          </a:p>
        </p:txBody>
      </p:sp>
      <p:sp>
        <p:nvSpPr>
          <p:cNvPr id="685" name="Google Shape;685;p106"/>
          <p:cNvSpPr txBox="1">
            <a:spLocks noGrp="1"/>
          </p:cNvSpPr>
          <p:nvPr>
            <p:ph type="body" idx="1"/>
          </p:nvPr>
        </p:nvSpPr>
        <p:spPr>
          <a:xfrm>
            <a:off x="311700" y="1009496"/>
            <a:ext cx="8520600" cy="3964800"/>
          </a:xfrm>
          <a:prstGeom prst="rect">
            <a:avLst/>
          </a:prstGeom>
          <a:noFill/>
          <a:ln>
            <a:noFill/>
          </a:ln>
        </p:spPr>
        <p:txBody>
          <a:bodyPr spcFirstLastPara="1" wrap="square" lIns="91425" tIns="91425" rIns="91425" bIns="91425" anchor="t" anchorCtr="0">
            <a:noAutofit/>
          </a:bodyPr>
          <a:lstStyle/>
          <a:p>
            <a:pPr marL="101600" marR="0" lvl="0" indent="0" algn="l" rtl="0">
              <a:lnSpc>
                <a:spcPct val="115000"/>
              </a:lnSpc>
              <a:spcBef>
                <a:spcPts val="0"/>
              </a:spcBef>
              <a:spcAft>
                <a:spcPts val="0"/>
              </a:spcAft>
              <a:buClr>
                <a:schemeClr val="dk1"/>
              </a:buClr>
              <a:buSzPts val="2000"/>
              <a:buNone/>
            </a:pPr>
            <a:r>
              <a:rPr lang="en" b="1">
                <a:solidFill>
                  <a:schemeClr val="lt1"/>
                </a:solidFill>
              </a:rPr>
              <a:t>Pairs: </a:t>
            </a:r>
            <a:r>
              <a:rPr lang="en">
                <a:solidFill>
                  <a:schemeClr val="lt1"/>
                </a:solidFill>
              </a:rPr>
              <a:t>We will get into pairs;</a:t>
            </a:r>
            <a:endParaRPr>
              <a:solidFill>
                <a:schemeClr val="lt1"/>
              </a:solidFill>
            </a:endParaRPr>
          </a:p>
          <a:p>
            <a:pPr marL="101600" marR="0" lvl="0" indent="355600" algn="l" rtl="0">
              <a:lnSpc>
                <a:spcPct val="115000"/>
              </a:lnSpc>
              <a:spcBef>
                <a:spcPts val="0"/>
              </a:spcBef>
              <a:spcAft>
                <a:spcPts val="0"/>
              </a:spcAft>
              <a:buClr>
                <a:schemeClr val="dk1"/>
              </a:buClr>
              <a:buSzPts val="2000"/>
              <a:buNone/>
            </a:pPr>
            <a:r>
              <a:rPr lang="en">
                <a:solidFill>
                  <a:schemeClr val="lt1"/>
                </a:solidFill>
              </a:rPr>
              <a:t>Spend two minutes getting to know each other</a:t>
            </a:r>
            <a:endParaRPr>
              <a:solidFill>
                <a:schemeClr val="lt1"/>
              </a:solidFill>
            </a:endParaRPr>
          </a:p>
          <a:p>
            <a:pPr marL="101600" marR="0" lvl="0" indent="355600" algn="l" rtl="0">
              <a:lnSpc>
                <a:spcPct val="115000"/>
              </a:lnSpc>
              <a:spcBef>
                <a:spcPts val="0"/>
              </a:spcBef>
              <a:spcAft>
                <a:spcPts val="0"/>
              </a:spcAft>
              <a:buClr>
                <a:schemeClr val="dk1"/>
              </a:buClr>
              <a:buSzPts val="2000"/>
              <a:buNone/>
            </a:pPr>
            <a:endParaRPr>
              <a:solidFill>
                <a:schemeClr val="lt1"/>
              </a:solidFill>
            </a:endParaRPr>
          </a:p>
          <a:p>
            <a:pPr marL="101600" marR="0" lvl="0" indent="0" algn="l" rtl="0">
              <a:lnSpc>
                <a:spcPct val="115000"/>
              </a:lnSpc>
              <a:spcBef>
                <a:spcPts val="0"/>
              </a:spcBef>
              <a:spcAft>
                <a:spcPts val="0"/>
              </a:spcAft>
              <a:buClr>
                <a:schemeClr val="dk1"/>
              </a:buClr>
              <a:buSzPts val="2000"/>
              <a:buNone/>
            </a:pPr>
            <a:r>
              <a:rPr lang="en" b="1">
                <a:solidFill>
                  <a:schemeClr val="lt1"/>
                </a:solidFill>
              </a:rPr>
              <a:t>Improvise</a:t>
            </a:r>
            <a:r>
              <a:rPr lang="en">
                <a:solidFill>
                  <a:schemeClr val="lt1"/>
                </a:solidFill>
              </a:rPr>
              <a:t> a project together: </a:t>
            </a:r>
            <a:r>
              <a:rPr lang="en" i="1">
                <a:solidFill>
                  <a:schemeClr val="lt1"/>
                </a:solidFill>
              </a:rPr>
              <a:t>‘What’s your worst idea for a project?’</a:t>
            </a:r>
            <a:endParaRPr i="1">
              <a:solidFill>
                <a:schemeClr val="lt1"/>
              </a:solidFill>
            </a:endParaRPr>
          </a:p>
          <a:p>
            <a:pPr marL="0" lvl="2" indent="457200" algn="l" rtl="0">
              <a:lnSpc>
                <a:spcPct val="115000"/>
              </a:lnSpc>
              <a:spcBef>
                <a:spcPts val="0"/>
              </a:spcBef>
              <a:spcAft>
                <a:spcPts val="0"/>
              </a:spcAft>
              <a:buClr>
                <a:schemeClr val="dk1"/>
              </a:buClr>
              <a:buSzPts val="1800"/>
              <a:buNone/>
            </a:pPr>
            <a:r>
              <a:rPr lang="en" sz="1800">
                <a:solidFill>
                  <a:schemeClr val="lt1"/>
                </a:solidFill>
              </a:rPr>
              <a:t>How would you extend/advance your project in a new direction? </a:t>
            </a:r>
            <a:endParaRPr sz="1800">
              <a:solidFill>
                <a:schemeClr val="lt1"/>
              </a:solidFill>
            </a:endParaRPr>
          </a:p>
          <a:p>
            <a:pPr marL="0" marR="0" lvl="2" indent="457200" algn="l" rtl="0">
              <a:lnSpc>
                <a:spcPct val="115000"/>
              </a:lnSpc>
              <a:spcBef>
                <a:spcPts val="0"/>
              </a:spcBef>
              <a:spcAft>
                <a:spcPts val="0"/>
              </a:spcAft>
              <a:buClr>
                <a:schemeClr val="dk1"/>
              </a:buClr>
              <a:buSzPts val="1800"/>
              <a:buNone/>
            </a:pPr>
            <a:r>
              <a:rPr lang="en" sz="1800">
                <a:solidFill>
                  <a:schemeClr val="lt1"/>
                </a:solidFill>
              </a:rPr>
              <a:t>Something attractive to you, but may seem crazy/impossible</a:t>
            </a:r>
            <a:endParaRPr sz="1800">
              <a:solidFill>
                <a:schemeClr val="lt1"/>
              </a:solidFill>
            </a:endParaRPr>
          </a:p>
          <a:p>
            <a:pPr marL="0" marR="0" lvl="2" indent="457200" algn="l" rtl="0">
              <a:lnSpc>
                <a:spcPct val="115000"/>
              </a:lnSpc>
              <a:spcBef>
                <a:spcPts val="0"/>
              </a:spcBef>
              <a:spcAft>
                <a:spcPts val="0"/>
              </a:spcAft>
              <a:buClr>
                <a:schemeClr val="dk1"/>
              </a:buClr>
              <a:buSzPts val="1800"/>
              <a:buNone/>
            </a:pPr>
            <a:r>
              <a:rPr lang="en" sz="1800">
                <a:solidFill>
                  <a:schemeClr val="lt1"/>
                </a:solidFill>
              </a:rPr>
              <a:t>Something you haven’t done yet, but might be interesting</a:t>
            </a:r>
            <a:endParaRPr sz="1800">
              <a:solidFill>
                <a:schemeClr val="lt1"/>
              </a:solidFill>
            </a:endParaRPr>
          </a:p>
          <a:p>
            <a:pPr marL="1028700" marR="0" lvl="2" indent="0" algn="l" rtl="0">
              <a:lnSpc>
                <a:spcPct val="115000"/>
              </a:lnSpc>
              <a:spcBef>
                <a:spcPts val="0"/>
              </a:spcBef>
              <a:spcAft>
                <a:spcPts val="0"/>
              </a:spcAft>
              <a:buClr>
                <a:schemeClr val="dk1"/>
              </a:buClr>
              <a:buSzPts val="1800"/>
              <a:buNone/>
            </a:pPr>
            <a:endParaRPr sz="1800">
              <a:solidFill>
                <a:schemeClr val="lt1"/>
              </a:solidFill>
            </a:endParaRPr>
          </a:p>
          <a:p>
            <a:pPr marL="101600" marR="0" lvl="0" indent="0" algn="l" rtl="0">
              <a:lnSpc>
                <a:spcPct val="115000"/>
              </a:lnSpc>
              <a:spcBef>
                <a:spcPts val="0"/>
              </a:spcBef>
              <a:spcAft>
                <a:spcPts val="0"/>
              </a:spcAft>
              <a:buClr>
                <a:schemeClr val="dk1"/>
              </a:buClr>
              <a:buSzPts val="2000"/>
              <a:buNone/>
            </a:pPr>
            <a:r>
              <a:rPr lang="en" b="1">
                <a:solidFill>
                  <a:schemeClr val="lt1"/>
                </a:solidFill>
              </a:rPr>
              <a:t>Remember </a:t>
            </a:r>
            <a:r>
              <a:rPr lang="en">
                <a:solidFill>
                  <a:schemeClr val="lt1"/>
                </a:solidFill>
              </a:rPr>
              <a:t>to use:</a:t>
            </a:r>
            <a:endParaRPr>
              <a:solidFill>
                <a:schemeClr val="lt1"/>
              </a:solidFill>
            </a:endParaRPr>
          </a:p>
          <a:p>
            <a:pPr marL="0" marR="0" lvl="0" indent="457200" algn="l" rtl="0">
              <a:lnSpc>
                <a:spcPct val="115000"/>
              </a:lnSpc>
              <a:spcBef>
                <a:spcPts val="0"/>
              </a:spcBef>
              <a:spcAft>
                <a:spcPts val="0"/>
              </a:spcAft>
              <a:buNone/>
            </a:pPr>
            <a:r>
              <a:rPr lang="en" sz="1800">
                <a:solidFill>
                  <a:schemeClr val="lt1"/>
                </a:solidFill>
              </a:rPr>
              <a:t>“Yes, and …” (avoiding “No” and “but”)</a:t>
            </a:r>
            <a:endParaRPr>
              <a:solidFill>
                <a:schemeClr val="lt1"/>
              </a:solidFill>
            </a:endParaRPr>
          </a:p>
          <a:p>
            <a:pPr marL="0" marR="0" lvl="0" indent="457200" algn="l" rtl="0">
              <a:lnSpc>
                <a:spcPct val="115000"/>
              </a:lnSpc>
              <a:spcBef>
                <a:spcPts val="0"/>
              </a:spcBef>
              <a:spcAft>
                <a:spcPts val="0"/>
              </a:spcAft>
              <a:buNone/>
            </a:pPr>
            <a:r>
              <a:rPr lang="en" sz="1800">
                <a:solidFill>
                  <a:schemeClr val="lt1"/>
                </a:solidFill>
              </a:rPr>
              <a:t>Make the other person feel comfortable</a:t>
            </a:r>
            <a:endParaRPr sz="1800">
              <a:solidFill>
                <a:schemeClr val="lt1"/>
              </a:solidFill>
            </a:endParaRPr>
          </a:p>
          <a:p>
            <a:pPr marL="101600" lvl="0" indent="0" algn="l" rtl="0">
              <a:lnSpc>
                <a:spcPct val="115000"/>
              </a:lnSpc>
              <a:spcBef>
                <a:spcPts val="0"/>
              </a:spcBef>
              <a:spcAft>
                <a:spcPts val="0"/>
              </a:spcAft>
              <a:buClr>
                <a:schemeClr val="dk1"/>
              </a:buClr>
              <a:buSzPts val="2000"/>
              <a:buNone/>
            </a:pPr>
            <a:r>
              <a:rPr lang="en" b="1">
                <a:solidFill>
                  <a:schemeClr val="lt1"/>
                </a:solidFill>
              </a:rPr>
              <a:t>Swap</a:t>
            </a:r>
            <a:r>
              <a:rPr lang="en">
                <a:solidFill>
                  <a:schemeClr val="lt1"/>
                </a:solidFill>
              </a:rPr>
              <a:t> roles and repeat.</a:t>
            </a:r>
            <a:endParaRPr>
              <a:solidFill>
                <a:schemeClr val="lt1"/>
              </a:solidFill>
            </a:endParaRPr>
          </a:p>
        </p:txBody>
      </p:sp>
      <p:sp>
        <p:nvSpPr>
          <p:cNvPr id="686" name="Google Shape;686;p106"/>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56</a:t>
            </a:fld>
            <a:endParaRPr/>
          </a:p>
        </p:txBody>
      </p:sp>
      <p:sp>
        <p:nvSpPr>
          <p:cNvPr id="687" name="Google Shape;687;p106"/>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chemeClr val="accent4"/>
              </a:highlight>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pic>
        <p:nvPicPr>
          <p:cNvPr id="692" name="Google Shape;692;p107"/>
          <p:cNvPicPr preferRelativeResize="0"/>
          <p:nvPr/>
        </p:nvPicPr>
        <p:blipFill rotWithShape="1">
          <a:blip r:embed="rId3">
            <a:alphaModFix/>
          </a:blip>
          <a:srcRect/>
          <a:stretch/>
        </p:blipFill>
        <p:spPr>
          <a:xfrm>
            <a:off x="5640892" y="-11049"/>
            <a:ext cx="1256232" cy="1191658"/>
          </a:xfrm>
          <a:prstGeom prst="rect">
            <a:avLst/>
          </a:prstGeom>
          <a:noFill/>
          <a:ln>
            <a:noFill/>
          </a:ln>
        </p:spPr>
      </p:pic>
      <p:graphicFrame>
        <p:nvGraphicFramePr>
          <p:cNvPr id="693" name="Google Shape;693;p107"/>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2597300">
                  <a:extLst>
                    <a:ext uri="{9D8B030D-6E8A-4147-A177-3AD203B41FA5}">
                      <a16:colId xmlns:a16="http://schemas.microsoft.com/office/drawing/2014/main" val="20000"/>
                    </a:ext>
                  </a:extLst>
                </a:gridCol>
                <a:gridCol w="2795775">
                  <a:extLst>
                    <a:ext uri="{9D8B030D-6E8A-4147-A177-3AD203B41FA5}">
                      <a16:colId xmlns:a16="http://schemas.microsoft.com/office/drawing/2014/main" val="20001"/>
                    </a:ext>
                  </a:extLst>
                </a:gridCol>
                <a:gridCol w="2379325">
                  <a:extLst>
                    <a:ext uri="{9D8B030D-6E8A-4147-A177-3AD203B41FA5}">
                      <a16:colId xmlns:a16="http://schemas.microsoft.com/office/drawing/2014/main" val="20002"/>
                    </a:ext>
                  </a:extLst>
                </a:gridCol>
              </a:tblGrid>
              <a:tr h="4529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Process:</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Open (evolution)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Closed (exp. design)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Mode: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Improvisational</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Falsification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Compartmentalization:</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Interdisciplinary</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Disciplinary</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Puzzle-state: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Puzzle-switching</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Solution-testing</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Goal:</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Hypothesis-generating</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Hypothesis-testing</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Language: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Metaphorical</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Precise</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7877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Logic:</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Questions &amp; Contradictions</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Consistent Answers</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97150">
                <a:tc>
                  <a:txBody>
                    <a:bodyPr/>
                    <a:lstStyle/>
                    <a:p>
                      <a:pPr marL="0" marR="0" lvl="0" indent="0" algn="r" rtl="0">
                        <a:lnSpc>
                          <a:spcPct val="100000"/>
                        </a:lnSpc>
                        <a:spcBef>
                          <a:spcPts val="20"/>
                        </a:spcBef>
                        <a:spcAft>
                          <a:spcPts val="0"/>
                        </a:spcAft>
                        <a:buClr>
                          <a:srgbClr val="000000"/>
                        </a:buClr>
                        <a:buSzPts val="1600"/>
                        <a:buFont typeface="Arial"/>
                        <a:buNone/>
                      </a:pPr>
                      <a:r>
                        <a:rPr lang="en" sz="1600" b="1">
                          <a:latin typeface="Raleway"/>
                          <a:ea typeface="Raleway"/>
                          <a:cs typeface="Raleway"/>
                          <a:sym typeface="Raleway"/>
                        </a:rPr>
                        <a:t>Dimensionality:</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Jump between planes</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Stay on one plane</a:t>
                      </a:r>
                      <a:endParaRPr sz="1600" i="1">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694" name="Google Shape;694;p107"/>
          <p:cNvSpPr txBox="1"/>
          <p:nvPr/>
        </p:nvSpPr>
        <p:spPr>
          <a:xfrm>
            <a:off x="3584575" y="730925"/>
            <a:ext cx="5280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1800" b="1" i="0" u="none" strike="noStrike" cap="none">
                <a:solidFill>
                  <a:srgbClr val="000000"/>
                </a:solidFill>
                <a:latin typeface="Tenor Sans"/>
                <a:ea typeface="Tenor Sans"/>
                <a:cs typeface="Tenor Sans"/>
                <a:sym typeface="Tenor Sans"/>
              </a:rPr>
              <a:t>	Night Science		</a:t>
            </a:r>
            <a:r>
              <a:rPr lang="en" sz="1800" b="1">
                <a:latin typeface="Tenor Sans"/>
                <a:ea typeface="Tenor Sans"/>
                <a:cs typeface="Tenor Sans"/>
                <a:sym typeface="Tenor Sans"/>
              </a:rPr>
              <a:t>	</a:t>
            </a:r>
            <a:r>
              <a:rPr lang="en" sz="1800" b="1" i="0" u="none" strike="noStrike" cap="none">
                <a:solidFill>
                  <a:srgbClr val="000000"/>
                </a:solidFill>
                <a:latin typeface="Tenor Sans"/>
                <a:ea typeface="Tenor Sans"/>
                <a:cs typeface="Tenor Sans"/>
                <a:sym typeface="Tenor Sans"/>
              </a:rPr>
              <a:t>Day Science</a:t>
            </a:r>
            <a:r>
              <a:rPr lang="en" sz="1800" b="0" i="0" u="none" strike="noStrike" cap="none">
                <a:solidFill>
                  <a:srgbClr val="000000"/>
                </a:solidFill>
                <a:latin typeface="Tenor Sans"/>
                <a:ea typeface="Tenor Sans"/>
                <a:cs typeface="Tenor Sans"/>
                <a:sym typeface="Tenor Sans"/>
              </a:rPr>
              <a:t>	</a:t>
            </a:r>
            <a:endParaRPr sz="1800" b="0" i="0" u="none" strike="noStrike" cap="none">
              <a:solidFill>
                <a:srgbClr val="000000"/>
              </a:solidFill>
              <a:latin typeface="Tenor Sans"/>
              <a:ea typeface="Tenor Sans"/>
              <a:cs typeface="Tenor Sans"/>
              <a:sym typeface="Tenor San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108"/>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You can do ‘it takes two to think’ with AI</a:t>
            </a:r>
            <a:endParaRPr/>
          </a:p>
          <a:p>
            <a:pPr marL="0" lvl="0" indent="0" algn="ctr" rtl="0">
              <a:spcBef>
                <a:spcPts val="0"/>
              </a:spcBef>
              <a:spcAft>
                <a:spcPts val="0"/>
              </a:spcAft>
              <a:buNone/>
            </a:pPr>
            <a:endParaRPr/>
          </a:p>
        </p:txBody>
      </p:sp>
      <p:sp>
        <p:nvSpPr>
          <p:cNvPr id="700" name="Google Shape;700;p108"/>
          <p:cNvSpPr txBox="1">
            <a:spLocks noGrp="1"/>
          </p:cNvSpPr>
          <p:nvPr>
            <p:ph type="body" idx="1"/>
          </p:nvPr>
        </p:nvSpPr>
        <p:spPr>
          <a:xfrm>
            <a:off x="311700" y="1009496"/>
            <a:ext cx="8520600" cy="3964800"/>
          </a:xfrm>
          <a:prstGeom prst="rect">
            <a:avLst/>
          </a:prstGeom>
        </p:spPr>
        <p:txBody>
          <a:bodyPr spcFirstLastPara="1" wrap="square" lIns="91425" tIns="91425" rIns="91425" bIns="91425" anchor="t" anchorCtr="0">
            <a:normAutofit/>
          </a:bodyPr>
          <a:lstStyle/>
          <a:p>
            <a:pPr marL="457200" lvl="0" indent="0" algn="l" rtl="0">
              <a:spcBef>
                <a:spcPts val="0"/>
              </a:spcBef>
              <a:spcAft>
                <a:spcPts val="0"/>
              </a:spcAft>
              <a:buNone/>
            </a:pPr>
            <a:endParaRPr>
              <a:solidFill>
                <a:schemeClr val="dk1"/>
              </a:solidFill>
            </a:endParaRPr>
          </a:p>
          <a:p>
            <a:pPr marL="457200" lvl="0" indent="0" algn="l" rtl="0">
              <a:spcBef>
                <a:spcPts val="0"/>
              </a:spcBef>
              <a:spcAft>
                <a:spcPts val="0"/>
              </a:spcAft>
              <a:buNone/>
            </a:pPr>
            <a:r>
              <a:rPr lang="en" i="1">
                <a:solidFill>
                  <a:schemeClr val="dk1"/>
                </a:solidFill>
              </a:rPr>
              <a:t>Quantum physicist: 	</a:t>
            </a:r>
            <a:br>
              <a:rPr lang="en" i="1">
                <a:solidFill>
                  <a:schemeClr val="dk1"/>
                </a:solidFill>
              </a:rPr>
            </a:br>
            <a:r>
              <a:rPr lang="en" i="1">
                <a:solidFill>
                  <a:schemeClr val="dk1"/>
                </a:solidFill>
              </a:rPr>
              <a:t>	</a:t>
            </a:r>
            <a:r>
              <a:rPr lang="en">
                <a:solidFill>
                  <a:schemeClr val="dk1"/>
                </a:solidFill>
              </a:rPr>
              <a:t>“All my good ideas come from talking with ChatGPT in voice mode.”</a:t>
            </a:r>
            <a:endParaRPr>
              <a:solidFill>
                <a:schemeClr val="dk1"/>
              </a:solidFill>
            </a:endParaRPr>
          </a:p>
          <a:p>
            <a:pPr marL="457200" lvl="0" indent="0" algn="l" rtl="0">
              <a:spcBef>
                <a:spcPts val="1200"/>
              </a:spcBef>
              <a:spcAft>
                <a:spcPts val="0"/>
              </a:spcAft>
              <a:buNone/>
            </a:pPr>
            <a:r>
              <a:rPr lang="en" i="1">
                <a:solidFill>
                  <a:schemeClr val="dk1"/>
                </a:solidFill>
              </a:rPr>
              <a:t>Ethan Mollick</a:t>
            </a:r>
            <a:r>
              <a:rPr lang="en">
                <a:solidFill>
                  <a:schemeClr val="dk1"/>
                </a:solidFill>
              </a:rPr>
              <a:t>: </a:t>
            </a:r>
            <a:br>
              <a:rPr lang="en">
                <a:solidFill>
                  <a:schemeClr val="dk1"/>
                </a:solidFill>
              </a:rPr>
            </a:br>
            <a:r>
              <a:rPr lang="en">
                <a:solidFill>
                  <a:schemeClr val="dk1"/>
                </a:solidFill>
              </a:rPr>
              <a:t>	“But is ChatGPT good at quantum physics?”</a:t>
            </a:r>
            <a:endParaRPr>
              <a:solidFill>
                <a:schemeClr val="dk1"/>
              </a:solidFill>
            </a:endParaRPr>
          </a:p>
          <a:p>
            <a:pPr marL="457200" lvl="0" indent="0" algn="l" rtl="0">
              <a:spcBef>
                <a:spcPts val="1200"/>
              </a:spcBef>
              <a:spcAft>
                <a:spcPts val="0"/>
              </a:spcAft>
              <a:buNone/>
            </a:pPr>
            <a:r>
              <a:rPr lang="en" i="1">
                <a:solidFill>
                  <a:schemeClr val="dk1"/>
                </a:solidFill>
              </a:rPr>
              <a:t>Quantum physicist: </a:t>
            </a:r>
            <a:br>
              <a:rPr lang="en" i="1">
                <a:solidFill>
                  <a:schemeClr val="dk1"/>
                </a:solidFill>
              </a:rPr>
            </a:br>
            <a:r>
              <a:rPr lang="en" i="1">
                <a:solidFill>
                  <a:schemeClr val="dk1"/>
                </a:solidFill>
              </a:rPr>
              <a:t>	</a:t>
            </a:r>
            <a:r>
              <a:rPr lang="en">
                <a:solidFill>
                  <a:schemeClr val="dk1"/>
                </a:solidFill>
              </a:rPr>
              <a:t>“No, but it asks the right questions.”</a:t>
            </a:r>
            <a:endParaRPr>
              <a:solidFill>
                <a:schemeClr val="dk1"/>
              </a:solidFill>
            </a:endParaRPr>
          </a:p>
          <a:p>
            <a:pPr marL="457200" lvl="0" indent="0" algn="l" rtl="0">
              <a:spcBef>
                <a:spcPts val="1200"/>
              </a:spcBef>
              <a:spcAft>
                <a:spcPts val="0"/>
              </a:spcAft>
              <a:buNone/>
            </a:pPr>
            <a:r>
              <a:rPr lang="en">
                <a:solidFill>
                  <a:schemeClr val="dk1"/>
                </a:solidFill>
              </a:rPr>
              <a:t> </a:t>
            </a:r>
            <a:endParaRPr>
              <a:solidFill>
                <a:schemeClr val="dk1"/>
              </a:solidFill>
            </a:endParaRPr>
          </a:p>
          <a:p>
            <a:pPr marL="457200" lvl="0" indent="0" algn="l" rtl="0">
              <a:spcBef>
                <a:spcPts val="1200"/>
              </a:spcBef>
              <a:spcAft>
                <a:spcPts val="1200"/>
              </a:spcAft>
              <a:buNone/>
            </a:pPr>
            <a:r>
              <a:rPr lang="en">
                <a:solidFill>
                  <a:schemeClr val="dk1"/>
                </a:solidFill>
              </a:rPr>
              <a:t>(Ethan Mollick on the Night Science Podcast)</a:t>
            </a:r>
            <a:endParaRPr>
              <a:solidFill>
                <a:schemeClr val="dk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109"/>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Workshop buddies</a:t>
            </a:r>
            <a:endParaRPr/>
          </a:p>
        </p:txBody>
      </p:sp>
      <p:pic>
        <p:nvPicPr>
          <p:cNvPr id="706" name="Google Shape;706;p109"/>
          <p:cNvPicPr preferRelativeResize="0"/>
          <p:nvPr/>
        </p:nvPicPr>
        <p:blipFill>
          <a:blip r:embed="rId3">
            <a:alphaModFix/>
          </a:blip>
          <a:stretch>
            <a:fillRect/>
          </a:stretch>
        </p:blipFill>
        <p:spPr>
          <a:xfrm>
            <a:off x="7201275" y="868050"/>
            <a:ext cx="1604949" cy="1646925"/>
          </a:xfrm>
          <a:prstGeom prst="rect">
            <a:avLst/>
          </a:prstGeom>
          <a:noFill/>
          <a:ln>
            <a:noFill/>
          </a:ln>
        </p:spPr>
      </p:pic>
      <p:pic>
        <p:nvPicPr>
          <p:cNvPr id="707" name="Google Shape;707;p109"/>
          <p:cNvPicPr preferRelativeResize="0"/>
          <p:nvPr/>
        </p:nvPicPr>
        <p:blipFill>
          <a:blip r:embed="rId4">
            <a:alphaModFix/>
          </a:blip>
          <a:stretch>
            <a:fillRect/>
          </a:stretch>
        </p:blipFill>
        <p:spPr>
          <a:xfrm>
            <a:off x="2066475" y="868050"/>
            <a:ext cx="5011051" cy="375665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11"/>
        <p:cNvGrpSpPr/>
        <p:nvPr/>
      </p:nvGrpSpPr>
      <p:grpSpPr>
        <a:xfrm>
          <a:off x="0" y="0"/>
          <a:ext cx="0" cy="0"/>
          <a:chOff x="0" y="0"/>
          <a:chExt cx="0" cy="0"/>
        </a:xfrm>
      </p:grpSpPr>
      <p:sp>
        <p:nvSpPr>
          <p:cNvPr id="712" name="Google Shape;712;p110"/>
          <p:cNvSpPr txBox="1"/>
          <p:nvPr/>
        </p:nvSpPr>
        <p:spPr>
          <a:xfrm>
            <a:off x="0" y="3869250"/>
            <a:ext cx="9144000" cy="1243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rgbClr val="FFFFFF"/>
                </a:solidFill>
                <a:latin typeface="Tenor Sans"/>
                <a:ea typeface="Tenor Sans"/>
                <a:cs typeface="Tenor Sans"/>
                <a:sym typeface="Tenor Sans"/>
              </a:rPr>
              <a:t>The anatomy of a session</a:t>
            </a:r>
            <a:endParaRPr sz="3200" b="1">
              <a:solidFill>
                <a:srgbClr val="FFFFFF"/>
              </a:solidFill>
              <a:latin typeface="Tenor Sans"/>
              <a:ea typeface="Tenor Sans"/>
              <a:cs typeface="Tenor Sans"/>
              <a:sym typeface="Tenor Sans"/>
            </a:endParaRPr>
          </a:p>
          <a:p>
            <a:pPr marL="0" lvl="0" indent="0" algn="ctr" rtl="0">
              <a:lnSpc>
                <a:spcPct val="115000"/>
              </a:lnSpc>
              <a:spcBef>
                <a:spcPts val="0"/>
              </a:spcBef>
              <a:spcAft>
                <a:spcPts val="0"/>
              </a:spcAft>
              <a:buNone/>
            </a:pPr>
            <a:r>
              <a:rPr lang="en" sz="3200" b="1">
                <a:solidFill>
                  <a:srgbClr val="FFFFFF"/>
                </a:solidFill>
                <a:latin typeface="Tenor Sans"/>
                <a:ea typeface="Tenor Sans"/>
                <a:cs typeface="Tenor Sans"/>
                <a:sym typeface="Tenor Sans"/>
              </a:rPr>
              <a:t>in a Night Science workshop</a:t>
            </a:r>
            <a:endParaRPr sz="3200" b="1">
              <a:solidFill>
                <a:srgbClr val="FFFFFF"/>
              </a:solidFill>
              <a:latin typeface="Tenor Sans"/>
              <a:ea typeface="Tenor Sans"/>
              <a:cs typeface="Tenor Sans"/>
              <a:sym typeface="Tenor Sans"/>
            </a:endParaRPr>
          </a:p>
        </p:txBody>
      </p:sp>
      <p:sp>
        <p:nvSpPr>
          <p:cNvPr id="713" name="Google Shape;713;p1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60</a:t>
            </a:fld>
            <a:endParaRPr/>
          </a:p>
        </p:txBody>
      </p:sp>
      <p:pic>
        <p:nvPicPr>
          <p:cNvPr id="714" name="Google Shape;714;p110"/>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
        <p:nvSpPr>
          <p:cNvPr id="715" name="Google Shape;715;p110"/>
          <p:cNvSpPr txBox="1"/>
          <p:nvPr/>
        </p:nvSpPr>
        <p:spPr>
          <a:xfrm>
            <a:off x="2996993" y="369950"/>
            <a:ext cx="3000000" cy="67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chemeClr val="lt1"/>
                </a:solidFill>
                <a:latin typeface="Tenor Sans"/>
                <a:ea typeface="Tenor Sans"/>
                <a:cs typeface="Tenor Sans"/>
                <a:sym typeface="Tenor Sans"/>
              </a:rPr>
              <a:t>Part 2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19"/>
        <p:cNvGrpSpPr/>
        <p:nvPr/>
      </p:nvGrpSpPr>
      <p:grpSpPr>
        <a:xfrm>
          <a:off x="0" y="0"/>
          <a:ext cx="0" cy="0"/>
          <a:chOff x="0" y="0"/>
          <a:chExt cx="0" cy="0"/>
        </a:xfrm>
      </p:grpSpPr>
      <p:sp>
        <p:nvSpPr>
          <p:cNvPr id="720" name="Google Shape;720;p111"/>
          <p:cNvSpPr txBox="1">
            <a:spLocks noGrp="1"/>
          </p:cNvSpPr>
          <p:nvPr>
            <p:ph type="title"/>
          </p:nvPr>
        </p:nvSpPr>
        <p:spPr>
          <a:xfrm>
            <a:off x="616500" y="216425"/>
            <a:ext cx="78669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t>The anatomy of a Night Science workshop session</a:t>
            </a:r>
            <a:endParaRPr>
              <a:latin typeface="Tenor Sans"/>
              <a:ea typeface="Tenor Sans"/>
              <a:cs typeface="Tenor Sans"/>
              <a:sym typeface="Tenor Sans"/>
            </a:endParaRPr>
          </a:p>
        </p:txBody>
      </p:sp>
      <p:sp>
        <p:nvSpPr>
          <p:cNvPr id="721" name="Google Shape;721;p111"/>
          <p:cNvSpPr txBox="1">
            <a:spLocks noGrp="1"/>
          </p:cNvSpPr>
          <p:nvPr>
            <p:ph type="title"/>
          </p:nvPr>
        </p:nvSpPr>
        <p:spPr>
          <a:xfrm>
            <a:off x="5238750" y="1159575"/>
            <a:ext cx="3468300" cy="37893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Font typeface="Raleway"/>
              <a:buAutoNum type="arabicPeriod"/>
            </a:pPr>
            <a:r>
              <a:rPr lang="en" sz="1800" b="1">
                <a:latin typeface="Raleway"/>
                <a:ea typeface="Raleway"/>
                <a:cs typeface="Raleway"/>
                <a:sym typeface="Raleway"/>
              </a:rPr>
              <a:t>Lecture</a:t>
            </a:r>
            <a:endParaRPr sz="1800" b="1">
              <a:latin typeface="Raleway"/>
              <a:ea typeface="Raleway"/>
              <a:cs typeface="Raleway"/>
              <a:sym typeface="Raleway"/>
            </a:endParaRPr>
          </a:p>
          <a:p>
            <a:pPr marL="914400" lvl="1" indent="-342900" algn="l" rtl="0">
              <a:lnSpc>
                <a:spcPct val="115000"/>
              </a:lnSpc>
              <a:spcBef>
                <a:spcPts val="0"/>
              </a:spcBef>
              <a:spcAft>
                <a:spcPts val="0"/>
              </a:spcAft>
              <a:buSzPts val="1800"/>
              <a:buFont typeface="Raleway"/>
              <a:buAutoNum type="alphaLcPeriod"/>
            </a:pPr>
            <a:r>
              <a:rPr lang="en" sz="1800">
                <a:latin typeface="Raleway"/>
                <a:ea typeface="Raleway"/>
                <a:cs typeface="Raleway"/>
                <a:sym typeface="Raleway"/>
              </a:rPr>
              <a:t>Story</a:t>
            </a:r>
            <a:endParaRPr sz="1800">
              <a:latin typeface="Raleway"/>
              <a:ea typeface="Raleway"/>
              <a:cs typeface="Raleway"/>
              <a:sym typeface="Raleway"/>
            </a:endParaRPr>
          </a:p>
          <a:p>
            <a:pPr marL="914400" lvl="1" indent="-342900" algn="l" rtl="0">
              <a:lnSpc>
                <a:spcPct val="115000"/>
              </a:lnSpc>
              <a:spcBef>
                <a:spcPts val="0"/>
              </a:spcBef>
              <a:spcAft>
                <a:spcPts val="0"/>
              </a:spcAft>
              <a:buSzPts val="1800"/>
              <a:buFont typeface="Raleway"/>
              <a:buAutoNum type="alphaLcPeriod"/>
            </a:pPr>
            <a:r>
              <a:rPr lang="en" sz="1800">
                <a:latin typeface="Raleway"/>
                <a:ea typeface="Raleway"/>
                <a:cs typeface="Raleway"/>
                <a:sym typeface="Raleway"/>
              </a:rPr>
              <a:t>Teach</a:t>
            </a:r>
            <a:endParaRPr sz="1800">
              <a:latin typeface="Raleway"/>
              <a:ea typeface="Raleway"/>
              <a:cs typeface="Raleway"/>
              <a:sym typeface="Raleway"/>
            </a:endParaRPr>
          </a:p>
          <a:p>
            <a:pPr marL="457200" lvl="0" indent="-342900" algn="l" rtl="0">
              <a:lnSpc>
                <a:spcPct val="115000"/>
              </a:lnSpc>
              <a:spcBef>
                <a:spcPts val="0"/>
              </a:spcBef>
              <a:spcAft>
                <a:spcPts val="0"/>
              </a:spcAft>
              <a:buSzPts val="1800"/>
              <a:buFont typeface="Raleway"/>
              <a:buAutoNum type="arabicPeriod"/>
            </a:pPr>
            <a:r>
              <a:rPr lang="en" sz="1800" b="1">
                <a:latin typeface="Raleway"/>
                <a:ea typeface="Raleway"/>
                <a:cs typeface="Raleway"/>
                <a:sym typeface="Raleway"/>
              </a:rPr>
              <a:t>Tool </a:t>
            </a:r>
            <a:endParaRPr sz="1800" b="1">
              <a:latin typeface="Raleway"/>
              <a:ea typeface="Raleway"/>
              <a:cs typeface="Raleway"/>
              <a:sym typeface="Raleway"/>
            </a:endParaRPr>
          </a:p>
          <a:p>
            <a:pPr marL="914400" lvl="1" indent="-342900" algn="l" rtl="0">
              <a:lnSpc>
                <a:spcPct val="115000"/>
              </a:lnSpc>
              <a:spcBef>
                <a:spcPts val="0"/>
              </a:spcBef>
              <a:spcAft>
                <a:spcPts val="0"/>
              </a:spcAft>
              <a:buSzPts val="1800"/>
              <a:buFont typeface="Raleway"/>
              <a:buAutoNum type="alphaLcPeriod"/>
            </a:pPr>
            <a:r>
              <a:rPr lang="en" sz="1800">
                <a:latin typeface="Raleway"/>
                <a:ea typeface="Raleway"/>
                <a:cs typeface="Raleway"/>
                <a:sym typeface="Raleway"/>
              </a:rPr>
              <a:t>Description</a:t>
            </a:r>
            <a:endParaRPr sz="1800">
              <a:latin typeface="Raleway"/>
              <a:ea typeface="Raleway"/>
              <a:cs typeface="Raleway"/>
              <a:sym typeface="Raleway"/>
            </a:endParaRPr>
          </a:p>
          <a:p>
            <a:pPr marL="914400" lvl="1" indent="-342900" algn="l" rtl="0">
              <a:lnSpc>
                <a:spcPct val="115000"/>
              </a:lnSpc>
              <a:spcBef>
                <a:spcPts val="0"/>
              </a:spcBef>
              <a:spcAft>
                <a:spcPts val="0"/>
              </a:spcAft>
              <a:buSzPts val="1800"/>
              <a:buFont typeface="Raleway"/>
              <a:buAutoNum type="alphaLcPeriod"/>
            </a:pPr>
            <a:r>
              <a:rPr lang="en" sz="1800">
                <a:latin typeface="Raleway"/>
                <a:ea typeface="Raleway"/>
                <a:cs typeface="Raleway"/>
                <a:sym typeface="Raleway"/>
              </a:rPr>
              <a:t>Demonstration</a:t>
            </a:r>
            <a:endParaRPr sz="1800">
              <a:latin typeface="Raleway"/>
              <a:ea typeface="Raleway"/>
              <a:cs typeface="Raleway"/>
              <a:sym typeface="Raleway"/>
            </a:endParaRPr>
          </a:p>
          <a:p>
            <a:pPr marL="914400" lvl="1" indent="-342900" algn="l" rtl="0">
              <a:lnSpc>
                <a:spcPct val="115000"/>
              </a:lnSpc>
              <a:spcBef>
                <a:spcPts val="0"/>
              </a:spcBef>
              <a:spcAft>
                <a:spcPts val="0"/>
              </a:spcAft>
              <a:buSzPts val="1800"/>
              <a:buFont typeface="Raleway"/>
              <a:buAutoNum type="alphaLcPeriod"/>
            </a:pPr>
            <a:r>
              <a:rPr lang="en" sz="1800">
                <a:latin typeface="Raleway"/>
                <a:ea typeface="Raleway"/>
                <a:cs typeface="Raleway"/>
                <a:sym typeface="Raleway"/>
              </a:rPr>
              <a:t>Exercise</a:t>
            </a:r>
            <a:endParaRPr sz="1800">
              <a:latin typeface="Raleway"/>
              <a:ea typeface="Raleway"/>
              <a:cs typeface="Raleway"/>
              <a:sym typeface="Raleway"/>
            </a:endParaRPr>
          </a:p>
          <a:p>
            <a:pPr marL="914400" lvl="1" indent="-342900" algn="l" rtl="0">
              <a:lnSpc>
                <a:spcPct val="115000"/>
              </a:lnSpc>
              <a:spcBef>
                <a:spcPts val="0"/>
              </a:spcBef>
              <a:spcAft>
                <a:spcPts val="0"/>
              </a:spcAft>
              <a:buSzPts val="1800"/>
              <a:buFont typeface="Raleway"/>
              <a:buAutoNum type="alphaLcPeriod"/>
            </a:pPr>
            <a:r>
              <a:rPr lang="en" sz="1800">
                <a:latin typeface="Raleway"/>
                <a:ea typeface="Raleway"/>
                <a:cs typeface="Raleway"/>
                <a:sym typeface="Raleway"/>
              </a:rPr>
              <a:t>Debrief/Discussion</a:t>
            </a:r>
            <a:endParaRPr sz="1800">
              <a:latin typeface="Raleway"/>
              <a:ea typeface="Raleway"/>
              <a:cs typeface="Raleway"/>
              <a:sym typeface="Raleway"/>
            </a:endParaRPr>
          </a:p>
        </p:txBody>
      </p:sp>
      <p:pic>
        <p:nvPicPr>
          <p:cNvPr id="722" name="Google Shape;722;p111"/>
          <p:cNvPicPr preferRelativeResize="0"/>
          <p:nvPr/>
        </p:nvPicPr>
        <p:blipFill rotWithShape="1">
          <a:blip r:embed="rId3">
            <a:alphaModFix/>
          </a:blip>
          <a:srcRect t="9918"/>
          <a:stretch/>
        </p:blipFill>
        <p:spPr>
          <a:xfrm>
            <a:off x="1348725" y="998525"/>
            <a:ext cx="2801750" cy="38576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726"/>
        <p:cNvGrpSpPr/>
        <p:nvPr/>
      </p:nvGrpSpPr>
      <p:grpSpPr>
        <a:xfrm>
          <a:off x="0" y="0"/>
          <a:ext cx="0" cy="0"/>
          <a:chOff x="0" y="0"/>
          <a:chExt cx="0" cy="0"/>
        </a:xfrm>
      </p:grpSpPr>
      <p:sp>
        <p:nvSpPr>
          <p:cNvPr id="727" name="Google Shape;727;p112"/>
          <p:cNvSpPr txBox="1">
            <a:spLocks noGrp="1"/>
          </p:cNvSpPr>
          <p:nvPr>
            <p:ph type="title"/>
          </p:nvPr>
        </p:nvSpPr>
        <p:spPr>
          <a:xfrm>
            <a:off x="220975" y="104670"/>
            <a:ext cx="85206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a:t>You will have the slides</a:t>
            </a:r>
            <a:endParaRPr sz="2200">
              <a:latin typeface="Calibri"/>
              <a:ea typeface="Calibri"/>
              <a:cs typeface="Calibri"/>
              <a:sym typeface="Calibri"/>
            </a:endParaRPr>
          </a:p>
        </p:txBody>
      </p:sp>
      <p:pic>
        <p:nvPicPr>
          <p:cNvPr id="728" name="Google Shape;728;p112"/>
          <p:cNvPicPr preferRelativeResize="0"/>
          <p:nvPr/>
        </p:nvPicPr>
        <p:blipFill>
          <a:blip r:embed="rId3">
            <a:alphaModFix/>
          </a:blip>
          <a:stretch>
            <a:fillRect/>
          </a:stretch>
        </p:blipFill>
        <p:spPr>
          <a:xfrm>
            <a:off x="152400" y="725100"/>
            <a:ext cx="8839204" cy="4018212"/>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732"/>
        <p:cNvGrpSpPr/>
        <p:nvPr/>
      </p:nvGrpSpPr>
      <p:grpSpPr>
        <a:xfrm>
          <a:off x="0" y="0"/>
          <a:ext cx="0" cy="0"/>
          <a:chOff x="0" y="0"/>
          <a:chExt cx="0" cy="0"/>
        </a:xfrm>
      </p:grpSpPr>
      <p:sp>
        <p:nvSpPr>
          <p:cNvPr id="733" name="Google Shape;733;p113"/>
          <p:cNvSpPr txBox="1"/>
          <p:nvPr/>
        </p:nvSpPr>
        <p:spPr>
          <a:xfrm>
            <a:off x="0" y="3869250"/>
            <a:ext cx="9144000" cy="1512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rgbClr val="000000"/>
              </a:buClr>
              <a:buSzPts val="3200"/>
              <a:buFont typeface="Arial"/>
              <a:buNone/>
            </a:pPr>
            <a:r>
              <a:rPr lang="en" sz="3200" b="1">
                <a:solidFill>
                  <a:schemeClr val="lt1"/>
                </a:solidFill>
                <a:latin typeface="Tenor Sans"/>
                <a:ea typeface="Tenor Sans"/>
                <a:cs typeface="Tenor Sans"/>
                <a:sym typeface="Tenor Sans"/>
              </a:rPr>
              <a:t>The Import / Export Tool</a:t>
            </a:r>
            <a:endParaRPr sz="3200" b="1">
              <a:solidFill>
                <a:schemeClr val="lt1"/>
              </a:solidFill>
              <a:latin typeface="Tenor Sans"/>
              <a:ea typeface="Tenor Sans"/>
              <a:cs typeface="Tenor Sans"/>
              <a:sym typeface="Tenor Sans"/>
            </a:endParaRPr>
          </a:p>
          <a:p>
            <a:pPr marL="0" lvl="0" indent="0" algn="ctr" rtl="0">
              <a:lnSpc>
                <a:spcPct val="115000"/>
              </a:lnSpc>
              <a:spcBef>
                <a:spcPts val="0"/>
              </a:spcBef>
              <a:spcAft>
                <a:spcPts val="0"/>
              </a:spcAft>
              <a:buClr>
                <a:srgbClr val="000000"/>
              </a:buClr>
              <a:buSzPts val="3200"/>
              <a:buFont typeface="Arial"/>
              <a:buNone/>
            </a:pPr>
            <a:br>
              <a:rPr lang="en" sz="1500" b="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Renaissance minds in 21st century science. </a:t>
            </a:r>
            <a:r>
              <a:rPr lang="en" sz="1500" b="1" i="1">
                <a:solidFill>
                  <a:schemeClr val="lt1"/>
                </a:solidFill>
                <a:latin typeface="Tenor Sans"/>
                <a:ea typeface="Tenor Sans"/>
                <a:cs typeface="Tenor Sans"/>
                <a:sym typeface="Tenor Sans"/>
              </a:rPr>
              <a:t>Genome Biology</a:t>
            </a:r>
            <a:r>
              <a:rPr lang="en" sz="1500" b="1">
                <a:solidFill>
                  <a:schemeClr val="lt1"/>
                </a:solidFill>
                <a:latin typeface="Tenor Sans"/>
                <a:ea typeface="Tenor Sans"/>
                <a:cs typeface="Tenor Sans"/>
                <a:sym typeface="Tenor Sans"/>
              </a:rPr>
              <a:t> 21:67 (2020)</a:t>
            </a:r>
            <a:endParaRPr sz="1500" b="1">
              <a:solidFill>
                <a:schemeClr val="lt1"/>
              </a:solidFill>
              <a:latin typeface="Tenor Sans"/>
              <a:ea typeface="Tenor Sans"/>
              <a:cs typeface="Tenor Sans"/>
              <a:sym typeface="Tenor Sans"/>
            </a:endParaRPr>
          </a:p>
          <a:p>
            <a:pPr marL="0" lvl="0" indent="0" algn="ctr" rtl="0">
              <a:lnSpc>
                <a:spcPct val="115000"/>
              </a:lnSpc>
              <a:spcBef>
                <a:spcPts val="0"/>
              </a:spcBef>
              <a:spcAft>
                <a:spcPts val="0"/>
              </a:spcAft>
              <a:buClr>
                <a:srgbClr val="000000"/>
              </a:buClr>
              <a:buSzPts val="3200"/>
              <a:buFont typeface="Arial"/>
              <a:buNone/>
            </a:pPr>
            <a:endParaRPr sz="1500" b="1">
              <a:solidFill>
                <a:schemeClr val="lt1"/>
              </a:solidFill>
              <a:latin typeface="Tenor Sans"/>
              <a:ea typeface="Tenor Sans"/>
              <a:cs typeface="Tenor Sans"/>
              <a:sym typeface="Tenor Sans"/>
            </a:endParaRPr>
          </a:p>
        </p:txBody>
      </p:sp>
      <p:sp>
        <p:nvSpPr>
          <p:cNvPr id="734" name="Google Shape;734;p1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63</a:t>
            </a:fld>
            <a:endParaRPr/>
          </a:p>
        </p:txBody>
      </p:sp>
      <p:pic>
        <p:nvPicPr>
          <p:cNvPr id="735" name="Google Shape;735;p113"/>
          <p:cNvPicPr preferRelativeResize="0"/>
          <p:nvPr/>
        </p:nvPicPr>
        <p:blipFill rotWithShape="1">
          <a:blip r:embed="rId3">
            <a:alphaModFix/>
          </a:blip>
          <a:srcRect l="34835" t="28596" r="34670" b="40810"/>
          <a:stretch/>
        </p:blipFill>
        <p:spPr>
          <a:xfrm>
            <a:off x="3255742" y="1094229"/>
            <a:ext cx="2588467" cy="259689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p1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64</a:t>
            </a:fld>
            <a:endParaRPr/>
          </a:p>
        </p:txBody>
      </p:sp>
      <p:grpSp>
        <p:nvGrpSpPr>
          <p:cNvPr id="741" name="Google Shape;741;p114"/>
          <p:cNvGrpSpPr/>
          <p:nvPr/>
        </p:nvGrpSpPr>
        <p:grpSpPr>
          <a:xfrm>
            <a:off x="2077184" y="976429"/>
            <a:ext cx="4904859" cy="1955455"/>
            <a:chOff x="899049" y="1342918"/>
            <a:chExt cx="7327246" cy="2921206"/>
          </a:xfrm>
        </p:grpSpPr>
        <p:pic>
          <p:nvPicPr>
            <p:cNvPr id="742" name="Google Shape;742;p114"/>
            <p:cNvPicPr preferRelativeResize="0"/>
            <p:nvPr/>
          </p:nvPicPr>
          <p:blipFill rotWithShape="1">
            <a:blip r:embed="rId3">
              <a:alphaModFix/>
            </a:blip>
            <a:srcRect r="29058"/>
            <a:stretch/>
          </p:blipFill>
          <p:spPr>
            <a:xfrm>
              <a:off x="899049" y="1350724"/>
              <a:ext cx="5814502" cy="2913400"/>
            </a:xfrm>
            <a:prstGeom prst="rect">
              <a:avLst/>
            </a:prstGeom>
            <a:noFill/>
            <a:ln>
              <a:noFill/>
            </a:ln>
          </p:spPr>
        </p:pic>
        <p:pic>
          <p:nvPicPr>
            <p:cNvPr id="743" name="Google Shape;743;p114"/>
            <p:cNvPicPr preferRelativeResize="0"/>
            <p:nvPr/>
          </p:nvPicPr>
          <p:blipFill rotWithShape="1">
            <a:blip r:embed="rId4">
              <a:alphaModFix/>
            </a:blip>
            <a:srcRect/>
            <a:stretch/>
          </p:blipFill>
          <p:spPr>
            <a:xfrm>
              <a:off x="3049874" y="1350724"/>
              <a:ext cx="5176421" cy="2913399"/>
            </a:xfrm>
            <a:prstGeom prst="rect">
              <a:avLst/>
            </a:prstGeom>
            <a:noFill/>
            <a:ln>
              <a:noFill/>
            </a:ln>
          </p:spPr>
        </p:pic>
        <p:sp>
          <p:nvSpPr>
            <p:cNvPr id="744" name="Google Shape;744;p114"/>
            <p:cNvSpPr txBox="1"/>
            <p:nvPr/>
          </p:nvSpPr>
          <p:spPr>
            <a:xfrm>
              <a:off x="2049189" y="1342918"/>
              <a:ext cx="17505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1"/>
                  </a:solidFill>
                  <a:latin typeface="Arial"/>
                  <a:ea typeface="Arial"/>
                  <a:cs typeface="Arial"/>
                  <a:sym typeface="Arial"/>
                </a:rPr>
                <a:t>Folk	</a:t>
              </a:r>
              <a:endParaRPr sz="1800" b="0" i="0" u="none" strike="noStrike" cap="none">
                <a:solidFill>
                  <a:schemeClr val="dk1"/>
                </a:solidFill>
                <a:latin typeface="Arial"/>
                <a:ea typeface="Arial"/>
                <a:cs typeface="Arial"/>
                <a:sym typeface="Arial"/>
              </a:endParaRPr>
            </a:p>
          </p:txBody>
        </p:sp>
        <p:sp>
          <p:nvSpPr>
            <p:cNvPr id="745" name="Google Shape;745;p114"/>
            <p:cNvSpPr txBox="1"/>
            <p:nvPr/>
          </p:nvSpPr>
          <p:spPr>
            <a:xfrm>
              <a:off x="6839006" y="1342919"/>
              <a:ext cx="1256700" cy="11313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chemeClr val="lt1"/>
                  </a:solidFill>
                  <a:latin typeface="Arial"/>
                  <a:ea typeface="Arial"/>
                  <a:cs typeface="Arial"/>
                  <a:sym typeface="Arial"/>
                </a:rPr>
                <a:t>Rock </a:t>
              </a:r>
              <a:endParaRPr sz="1800" b="0" i="0" u="none" strike="noStrike" cap="none">
                <a:solidFill>
                  <a:schemeClr val="lt1"/>
                </a:solidFill>
                <a:latin typeface="Arial"/>
                <a:ea typeface="Arial"/>
                <a:cs typeface="Arial"/>
                <a:sym typeface="Arial"/>
              </a:endParaRPr>
            </a:p>
          </p:txBody>
        </p:sp>
      </p:grpSp>
      <p:sp>
        <p:nvSpPr>
          <p:cNvPr id="746" name="Google Shape;746;p114"/>
          <p:cNvSpPr txBox="1"/>
          <p:nvPr/>
        </p:nvSpPr>
        <p:spPr>
          <a:xfrm>
            <a:off x="311700" y="1392556"/>
            <a:ext cx="1497000" cy="572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2800"/>
              <a:buFont typeface="Arial"/>
              <a:buNone/>
            </a:pPr>
            <a:r>
              <a:rPr lang="en" sz="1800" b="0" i="0" u="none" strike="noStrike" cap="none">
                <a:solidFill>
                  <a:schemeClr val="dk1"/>
                </a:solidFill>
                <a:latin typeface="Arial"/>
                <a:ea typeface="Arial"/>
                <a:cs typeface="Arial"/>
                <a:sym typeface="Arial"/>
              </a:rPr>
              <a:t>Bob Dylan</a:t>
            </a:r>
            <a:endParaRPr/>
          </a:p>
          <a:p>
            <a:pPr marL="0" marR="0" lvl="0" indent="0" algn="r" rtl="0">
              <a:lnSpc>
                <a:spcPct val="115000"/>
              </a:lnSpc>
              <a:spcBef>
                <a:spcPts val="0"/>
              </a:spcBef>
              <a:spcAft>
                <a:spcPts val="0"/>
              </a:spcAft>
              <a:buClr>
                <a:schemeClr val="dk1"/>
              </a:buClr>
              <a:buSzPts val="2800"/>
              <a:buFont typeface="Arial"/>
              <a:buNone/>
            </a:pPr>
            <a:r>
              <a:rPr lang="en" sz="1800" b="0" i="0" u="none" strike="noStrike" cap="none">
                <a:solidFill>
                  <a:schemeClr val="dk1"/>
                </a:solidFill>
                <a:latin typeface="Arial"/>
                <a:ea typeface="Arial"/>
                <a:cs typeface="Arial"/>
                <a:sym typeface="Arial"/>
              </a:rPr>
              <a:t>1965</a:t>
            </a:r>
            <a:endParaRPr/>
          </a:p>
        </p:txBody>
      </p:sp>
      <p:sp>
        <p:nvSpPr>
          <p:cNvPr id="747" name="Google Shape;747;p114"/>
          <p:cNvSpPr/>
          <p:nvPr/>
        </p:nvSpPr>
        <p:spPr>
          <a:xfrm>
            <a:off x="3514040" y="1369286"/>
            <a:ext cx="693300" cy="230400"/>
          </a:xfrm>
          <a:prstGeom prst="right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48" name="Google Shape;748;p114"/>
          <p:cNvSpPr txBox="1">
            <a:spLocks noGrp="1"/>
          </p:cNvSpPr>
          <p:nvPr>
            <p:ph type="title"/>
          </p:nvPr>
        </p:nvSpPr>
        <p:spPr>
          <a:xfrm>
            <a:off x="616500" y="216425"/>
            <a:ext cx="78669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300">
                <a:latin typeface="Tenor Sans"/>
                <a:ea typeface="Tenor Sans"/>
                <a:cs typeface="Tenor Sans"/>
                <a:sym typeface="Tenor Sans"/>
              </a:rPr>
              <a:t>Musicians sometimes jump from one genre to another</a:t>
            </a:r>
            <a:endParaRPr sz="2300">
              <a:latin typeface="Tenor Sans"/>
              <a:ea typeface="Tenor Sans"/>
              <a:cs typeface="Tenor Sans"/>
              <a:sym typeface="Tenor San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1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65</a:t>
            </a:fld>
            <a:endParaRPr/>
          </a:p>
        </p:txBody>
      </p:sp>
      <p:grpSp>
        <p:nvGrpSpPr>
          <p:cNvPr id="754" name="Google Shape;754;p115"/>
          <p:cNvGrpSpPr/>
          <p:nvPr/>
        </p:nvGrpSpPr>
        <p:grpSpPr>
          <a:xfrm>
            <a:off x="2077184" y="976429"/>
            <a:ext cx="4904859" cy="1955455"/>
            <a:chOff x="899049" y="1342918"/>
            <a:chExt cx="7327246" cy="2921206"/>
          </a:xfrm>
        </p:grpSpPr>
        <p:pic>
          <p:nvPicPr>
            <p:cNvPr id="755" name="Google Shape;755;p115"/>
            <p:cNvPicPr preferRelativeResize="0"/>
            <p:nvPr/>
          </p:nvPicPr>
          <p:blipFill rotWithShape="1">
            <a:blip r:embed="rId3">
              <a:alphaModFix/>
            </a:blip>
            <a:srcRect r="29058"/>
            <a:stretch/>
          </p:blipFill>
          <p:spPr>
            <a:xfrm>
              <a:off x="899049" y="1350724"/>
              <a:ext cx="5814502" cy="2913400"/>
            </a:xfrm>
            <a:prstGeom prst="rect">
              <a:avLst/>
            </a:prstGeom>
            <a:noFill/>
            <a:ln>
              <a:noFill/>
            </a:ln>
          </p:spPr>
        </p:pic>
        <p:pic>
          <p:nvPicPr>
            <p:cNvPr id="756" name="Google Shape;756;p115"/>
            <p:cNvPicPr preferRelativeResize="0"/>
            <p:nvPr/>
          </p:nvPicPr>
          <p:blipFill rotWithShape="1">
            <a:blip r:embed="rId4">
              <a:alphaModFix/>
            </a:blip>
            <a:srcRect/>
            <a:stretch/>
          </p:blipFill>
          <p:spPr>
            <a:xfrm>
              <a:off x="3049874" y="1350724"/>
              <a:ext cx="5176421" cy="2913399"/>
            </a:xfrm>
            <a:prstGeom prst="rect">
              <a:avLst/>
            </a:prstGeom>
            <a:noFill/>
            <a:ln>
              <a:noFill/>
            </a:ln>
          </p:spPr>
        </p:pic>
        <p:sp>
          <p:nvSpPr>
            <p:cNvPr id="757" name="Google Shape;757;p115"/>
            <p:cNvSpPr txBox="1"/>
            <p:nvPr/>
          </p:nvSpPr>
          <p:spPr>
            <a:xfrm>
              <a:off x="2049189" y="1342918"/>
              <a:ext cx="17505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1"/>
                  </a:solidFill>
                  <a:latin typeface="Arial"/>
                  <a:ea typeface="Arial"/>
                  <a:cs typeface="Arial"/>
                  <a:sym typeface="Arial"/>
                </a:rPr>
                <a:t>Folk	</a:t>
              </a:r>
              <a:endParaRPr sz="1800" b="0" i="0" u="none" strike="noStrike" cap="none">
                <a:solidFill>
                  <a:schemeClr val="dk1"/>
                </a:solidFill>
                <a:latin typeface="Arial"/>
                <a:ea typeface="Arial"/>
                <a:cs typeface="Arial"/>
                <a:sym typeface="Arial"/>
              </a:endParaRPr>
            </a:p>
          </p:txBody>
        </p:sp>
        <p:sp>
          <p:nvSpPr>
            <p:cNvPr id="758" name="Google Shape;758;p115"/>
            <p:cNvSpPr txBox="1"/>
            <p:nvPr/>
          </p:nvSpPr>
          <p:spPr>
            <a:xfrm>
              <a:off x="6839006" y="1342919"/>
              <a:ext cx="1256700" cy="11313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chemeClr val="lt1"/>
                  </a:solidFill>
                  <a:latin typeface="Arial"/>
                  <a:ea typeface="Arial"/>
                  <a:cs typeface="Arial"/>
                  <a:sym typeface="Arial"/>
                </a:rPr>
                <a:t>Rock </a:t>
              </a:r>
              <a:endParaRPr sz="1800" b="0" i="0" u="none" strike="noStrike" cap="none">
                <a:solidFill>
                  <a:schemeClr val="lt1"/>
                </a:solidFill>
                <a:latin typeface="Arial"/>
                <a:ea typeface="Arial"/>
                <a:cs typeface="Arial"/>
                <a:sym typeface="Arial"/>
              </a:endParaRPr>
            </a:p>
          </p:txBody>
        </p:sp>
      </p:grpSp>
      <p:sp>
        <p:nvSpPr>
          <p:cNvPr id="759" name="Google Shape;759;p115"/>
          <p:cNvSpPr txBox="1"/>
          <p:nvPr/>
        </p:nvSpPr>
        <p:spPr>
          <a:xfrm>
            <a:off x="311700" y="3424556"/>
            <a:ext cx="1497000" cy="572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2800"/>
              <a:buFont typeface="Arial"/>
              <a:buNone/>
            </a:pPr>
            <a:r>
              <a:rPr lang="en" sz="1800" b="0" i="0" u="none" strike="noStrike" cap="none">
                <a:solidFill>
                  <a:schemeClr val="dk1"/>
                </a:solidFill>
                <a:latin typeface="Arial"/>
                <a:ea typeface="Arial"/>
                <a:cs typeface="Arial"/>
                <a:sym typeface="Arial"/>
              </a:rPr>
              <a:t>Beyoncé</a:t>
            </a:r>
            <a:endParaRPr/>
          </a:p>
          <a:p>
            <a:pPr marL="0" marR="0" lvl="0" indent="0" algn="r" rtl="0">
              <a:lnSpc>
                <a:spcPct val="115000"/>
              </a:lnSpc>
              <a:spcBef>
                <a:spcPts val="0"/>
              </a:spcBef>
              <a:spcAft>
                <a:spcPts val="0"/>
              </a:spcAft>
              <a:buClr>
                <a:schemeClr val="dk1"/>
              </a:buClr>
              <a:buSzPts val="2800"/>
              <a:buFont typeface="Arial"/>
              <a:buNone/>
            </a:pPr>
            <a:r>
              <a:rPr lang="en" sz="1800" b="0" i="0" u="none" strike="noStrike" cap="none">
                <a:solidFill>
                  <a:schemeClr val="dk1"/>
                </a:solidFill>
                <a:latin typeface="Arial"/>
                <a:ea typeface="Arial"/>
                <a:cs typeface="Arial"/>
                <a:sym typeface="Arial"/>
              </a:rPr>
              <a:t>202</a:t>
            </a:r>
            <a:r>
              <a:rPr lang="en" sz="1800">
                <a:solidFill>
                  <a:schemeClr val="dk1"/>
                </a:solidFill>
              </a:rPr>
              <a:t>4</a:t>
            </a:r>
            <a:endParaRPr/>
          </a:p>
        </p:txBody>
      </p:sp>
      <p:grpSp>
        <p:nvGrpSpPr>
          <p:cNvPr id="760" name="Google Shape;760;p115"/>
          <p:cNvGrpSpPr/>
          <p:nvPr/>
        </p:nvGrpSpPr>
        <p:grpSpPr>
          <a:xfrm>
            <a:off x="2024232" y="2976737"/>
            <a:ext cx="6612240" cy="1936946"/>
            <a:chOff x="100988" y="1215036"/>
            <a:chExt cx="8864781" cy="2596790"/>
          </a:xfrm>
        </p:grpSpPr>
        <p:pic>
          <p:nvPicPr>
            <p:cNvPr id="761" name="Google Shape;761;p115"/>
            <p:cNvPicPr preferRelativeResize="0"/>
            <p:nvPr/>
          </p:nvPicPr>
          <p:blipFill rotWithShape="1">
            <a:blip r:embed="rId5">
              <a:alphaModFix/>
            </a:blip>
            <a:srcRect/>
            <a:stretch/>
          </p:blipFill>
          <p:spPr>
            <a:xfrm>
              <a:off x="3801838" y="1242650"/>
              <a:ext cx="5138348" cy="2569176"/>
            </a:xfrm>
            <a:prstGeom prst="rect">
              <a:avLst/>
            </a:prstGeom>
            <a:noFill/>
            <a:ln>
              <a:noFill/>
            </a:ln>
          </p:spPr>
        </p:pic>
        <p:pic>
          <p:nvPicPr>
            <p:cNvPr id="762" name="Google Shape;762;p115"/>
            <p:cNvPicPr preferRelativeResize="0"/>
            <p:nvPr/>
          </p:nvPicPr>
          <p:blipFill rotWithShape="1">
            <a:blip r:embed="rId6">
              <a:alphaModFix/>
            </a:blip>
            <a:srcRect l="-1643" r="7232" b="13585"/>
            <a:stretch/>
          </p:blipFill>
          <p:spPr>
            <a:xfrm>
              <a:off x="100988" y="1242650"/>
              <a:ext cx="4210275" cy="2569175"/>
            </a:xfrm>
            <a:prstGeom prst="rect">
              <a:avLst/>
            </a:prstGeom>
            <a:noFill/>
            <a:ln>
              <a:noFill/>
            </a:ln>
          </p:spPr>
        </p:pic>
        <p:sp>
          <p:nvSpPr>
            <p:cNvPr id="763" name="Google Shape;763;p115"/>
            <p:cNvSpPr txBox="1"/>
            <p:nvPr/>
          </p:nvSpPr>
          <p:spPr>
            <a:xfrm>
              <a:off x="182712" y="1215036"/>
              <a:ext cx="33339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R&amp;B, pop, </a:t>
              </a:r>
              <a:br>
                <a:rPr lang="en" sz="1800" b="0" i="0" u="none" strike="noStrike" cap="none">
                  <a:solidFill>
                    <a:schemeClr val="dk2"/>
                  </a:solidFill>
                  <a:latin typeface="Arial"/>
                  <a:ea typeface="Arial"/>
                  <a:cs typeface="Arial"/>
                  <a:sym typeface="Arial"/>
                </a:rPr>
              </a:br>
              <a:r>
                <a:rPr lang="en" sz="1800" b="0" i="0" u="none" strike="noStrike" cap="none">
                  <a:solidFill>
                    <a:schemeClr val="dk2"/>
                  </a:solidFill>
                  <a:latin typeface="Arial"/>
                  <a:ea typeface="Arial"/>
                  <a:cs typeface="Arial"/>
                  <a:sym typeface="Arial"/>
                </a:rPr>
                <a:t>hip-hop</a:t>
              </a:r>
              <a:endParaRPr sz="1800" b="0" i="0" u="none" strike="noStrike" cap="none">
                <a:solidFill>
                  <a:schemeClr val="dk2"/>
                </a:solidFill>
                <a:latin typeface="Arial"/>
                <a:ea typeface="Arial"/>
                <a:cs typeface="Arial"/>
                <a:sym typeface="Arial"/>
              </a:endParaRPr>
            </a:p>
          </p:txBody>
        </p:sp>
        <p:sp>
          <p:nvSpPr>
            <p:cNvPr id="764" name="Google Shape;764;p115"/>
            <p:cNvSpPr txBox="1"/>
            <p:nvPr/>
          </p:nvSpPr>
          <p:spPr>
            <a:xfrm>
              <a:off x="5036369" y="1242650"/>
              <a:ext cx="3929400" cy="5727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 sz="1800" b="0" i="0" u="none" strike="noStrike" cap="none">
                  <a:solidFill>
                    <a:schemeClr val="lt1"/>
                  </a:solidFill>
                  <a:latin typeface="Arial"/>
                  <a:ea typeface="Arial"/>
                  <a:cs typeface="Arial"/>
                  <a:sym typeface="Arial"/>
                </a:rPr>
                <a:t>Best Country </a:t>
              </a:r>
              <a:br>
                <a:rPr lang="en" sz="1800" b="0" i="0" u="none" strike="noStrike" cap="none">
                  <a:solidFill>
                    <a:schemeClr val="lt1"/>
                  </a:solidFill>
                  <a:latin typeface="Arial"/>
                  <a:ea typeface="Arial"/>
                  <a:cs typeface="Arial"/>
                  <a:sym typeface="Arial"/>
                </a:rPr>
              </a:br>
              <a:r>
                <a:rPr lang="en" sz="1800" b="0" i="0" u="none" strike="noStrike" cap="none">
                  <a:solidFill>
                    <a:schemeClr val="lt1"/>
                  </a:solidFill>
                  <a:latin typeface="Arial"/>
                  <a:ea typeface="Arial"/>
                  <a:cs typeface="Arial"/>
                  <a:sym typeface="Arial"/>
                </a:rPr>
                <a:t>Album</a:t>
              </a:r>
              <a:endParaRPr sz="1800" b="0" i="0" u="none" strike="noStrike" cap="none">
                <a:solidFill>
                  <a:schemeClr val="lt1"/>
                </a:solidFill>
                <a:latin typeface="Arial"/>
                <a:ea typeface="Arial"/>
                <a:cs typeface="Arial"/>
                <a:sym typeface="Arial"/>
              </a:endParaRPr>
            </a:p>
          </p:txBody>
        </p:sp>
      </p:grpSp>
      <p:sp>
        <p:nvSpPr>
          <p:cNvPr id="765" name="Google Shape;765;p115"/>
          <p:cNvSpPr txBox="1"/>
          <p:nvPr/>
        </p:nvSpPr>
        <p:spPr>
          <a:xfrm>
            <a:off x="311700" y="1392556"/>
            <a:ext cx="1497000" cy="572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2800"/>
              <a:buFont typeface="Arial"/>
              <a:buNone/>
            </a:pPr>
            <a:r>
              <a:rPr lang="en" sz="1800" b="0" i="0" u="none" strike="noStrike" cap="none">
                <a:solidFill>
                  <a:schemeClr val="dk1"/>
                </a:solidFill>
                <a:latin typeface="Arial"/>
                <a:ea typeface="Arial"/>
                <a:cs typeface="Arial"/>
                <a:sym typeface="Arial"/>
              </a:rPr>
              <a:t>Bob Dylan</a:t>
            </a:r>
            <a:endParaRPr/>
          </a:p>
          <a:p>
            <a:pPr marL="0" marR="0" lvl="0" indent="0" algn="r" rtl="0">
              <a:lnSpc>
                <a:spcPct val="115000"/>
              </a:lnSpc>
              <a:spcBef>
                <a:spcPts val="0"/>
              </a:spcBef>
              <a:spcAft>
                <a:spcPts val="0"/>
              </a:spcAft>
              <a:buClr>
                <a:schemeClr val="dk1"/>
              </a:buClr>
              <a:buSzPts val="2800"/>
              <a:buFont typeface="Arial"/>
              <a:buNone/>
            </a:pPr>
            <a:r>
              <a:rPr lang="en" sz="1800" b="0" i="0" u="none" strike="noStrike" cap="none">
                <a:solidFill>
                  <a:schemeClr val="dk1"/>
                </a:solidFill>
                <a:latin typeface="Arial"/>
                <a:ea typeface="Arial"/>
                <a:cs typeface="Arial"/>
                <a:sym typeface="Arial"/>
              </a:rPr>
              <a:t>1965</a:t>
            </a:r>
            <a:endParaRPr/>
          </a:p>
        </p:txBody>
      </p:sp>
      <p:sp>
        <p:nvSpPr>
          <p:cNvPr id="766" name="Google Shape;766;p115"/>
          <p:cNvSpPr/>
          <p:nvPr/>
        </p:nvSpPr>
        <p:spPr>
          <a:xfrm>
            <a:off x="3514040" y="1369286"/>
            <a:ext cx="693300" cy="230400"/>
          </a:xfrm>
          <a:prstGeom prst="right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67" name="Google Shape;767;p115"/>
          <p:cNvSpPr/>
          <p:nvPr/>
        </p:nvSpPr>
        <p:spPr>
          <a:xfrm>
            <a:off x="5169923" y="3446089"/>
            <a:ext cx="693300" cy="230400"/>
          </a:xfrm>
          <a:prstGeom prst="right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68" name="Google Shape;768;p115"/>
          <p:cNvSpPr txBox="1">
            <a:spLocks noGrp="1"/>
          </p:cNvSpPr>
          <p:nvPr>
            <p:ph type="title"/>
          </p:nvPr>
        </p:nvSpPr>
        <p:spPr>
          <a:xfrm>
            <a:off x="616500" y="216425"/>
            <a:ext cx="78669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300">
                <a:latin typeface="Tenor Sans"/>
                <a:ea typeface="Tenor Sans"/>
                <a:cs typeface="Tenor Sans"/>
                <a:sym typeface="Tenor Sans"/>
              </a:rPr>
              <a:t>Musicians sometimes jump from one genre to another</a:t>
            </a:r>
            <a:endParaRPr sz="2300">
              <a:latin typeface="Tenor Sans"/>
              <a:ea typeface="Tenor Sans"/>
              <a:cs typeface="Tenor Sans"/>
              <a:sym typeface="Tenor San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72"/>
        <p:cNvGrpSpPr/>
        <p:nvPr/>
      </p:nvGrpSpPr>
      <p:grpSpPr>
        <a:xfrm>
          <a:off x="0" y="0"/>
          <a:ext cx="0" cy="0"/>
          <a:chOff x="0" y="0"/>
          <a:chExt cx="0" cy="0"/>
        </a:xfrm>
      </p:grpSpPr>
      <p:sp>
        <p:nvSpPr>
          <p:cNvPr id="773" name="Google Shape;773;p116"/>
          <p:cNvSpPr txBox="1">
            <a:spLocks noGrp="1"/>
          </p:cNvSpPr>
          <p:nvPr>
            <p:ph type="title"/>
          </p:nvPr>
        </p:nvSpPr>
        <p:spPr>
          <a:xfrm>
            <a:off x="324750" y="152400"/>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990"/>
              <a:buNone/>
            </a:pPr>
            <a:r>
              <a:rPr lang="en" sz="2220"/>
              <a:t>Music and science are heavily structured</a:t>
            </a:r>
            <a:endParaRPr sz="2220"/>
          </a:p>
          <a:p>
            <a:pPr marL="0" lvl="0" indent="0" algn="l" rtl="0">
              <a:lnSpc>
                <a:spcPct val="100000"/>
              </a:lnSpc>
              <a:spcBef>
                <a:spcPts val="0"/>
              </a:spcBef>
              <a:spcAft>
                <a:spcPts val="0"/>
              </a:spcAft>
              <a:buSzPts val="990"/>
              <a:buNone/>
            </a:pPr>
            <a:endParaRPr sz="2520"/>
          </a:p>
        </p:txBody>
      </p:sp>
      <p:sp>
        <p:nvSpPr>
          <p:cNvPr id="774" name="Google Shape;774;p1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66</a:t>
            </a:fld>
            <a:endParaRPr/>
          </a:p>
        </p:txBody>
      </p:sp>
      <p:grpSp>
        <p:nvGrpSpPr>
          <p:cNvPr id="775" name="Google Shape;775;p116"/>
          <p:cNvGrpSpPr/>
          <p:nvPr/>
        </p:nvGrpSpPr>
        <p:grpSpPr>
          <a:xfrm>
            <a:off x="391234" y="1220269"/>
            <a:ext cx="3459967" cy="3605051"/>
            <a:chOff x="516388" y="512"/>
            <a:chExt cx="3082101" cy="3746286"/>
          </a:xfrm>
        </p:grpSpPr>
        <p:sp>
          <p:nvSpPr>
            <p:cNvPr id="776" name="Google Shape;776;p116"/>
            <p:cNvSpPr/>
            <p:nvPr/>
          </p:nvSpPr>
          <p:spPr>
            <a:xfrm>
              <a:off x="1140784" y="1873704"/>
              <a:ext cx="409500" cy="1560900"/>
            </a:xfrm>
            <a:custGeom>
              <a:avLst/>
              <a:gdLst/>
              <a:ahLst/>
              <a:cxnLst/>
              <a:rect l="l" t="t" r="r" b="b"/>
              <a:pathLst>
                <a:path w="120000" h="120000" extrusionOk="0">
                  <a:moveTo>
                    <a:pt x="0" y="0"/>
                  </a:moveTo>
                  <a:lnTo>
                    <a:pt x="60000" y="0"/>
                  </a:lnTo>
                  <a:lnTo>
                    <a:pt x="60000" y="120000"/>
                  </a:lnTo>
                  <a:lnTo>
                    <a:pt x="120000" y="120000"/>
                  </a:lnTo>
                </a:path>
              </a:pathLst>
            </a:custGeom>
            <a:noFill/>
            <a:ln w="25400" cap="flat" cmpd="sng">
              <a:solidFill>
                <a:srgbClr val="C25A6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77" name="Google Shape;777;p116"/>
            <p:cNvSpPr txBox="1"/>
            <p:nvPr/>
          </p:nvSpPr>
          <p:spPr>
            <a:xfrm>
              <a:off x="1305241" y="2613854"/>
              <a:ext cx="80700" cy="80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300"/>
                <a:buFont typeface="Calibri"/>
                <a:buNone/>
              </a:pPr>
              <a:endParaRPr sz="1800" b="0" i="0" u="none" strike="noStrike" cap="none">
                <a:solidFill>
                  <a:schemeClr val="dk1"/>
                </a:solidFill>
                <a:latin typeface="Raleway"/>
                <a:ea typeface="Raleway"/>
                <a:cs typeface="Raleway"/>
                <a:sym typeface="Raleway"/>
              </a:endParaRPr>
            </a:p>
          </p:txBody>
        </p:sp>
        <p:sp>
          <p:nvSpPr>
            <p:cNvPr id="778" name="Google Shape;778;p116"/>
            <p:cNvSpPr/>
            <p:nvPr/>
          </p:nvSpPr>
          <p:spPr>
            <a:xfrm>
              <a:off x="1140784" y="1873704"/>
              <a:ext cx="409500" cy="780600"/>
            </a:xfrm>
            <a:custGeom>
              <a:avLst/>
              <a:gdLst/>
              <a:ahLst/>
              <a:cxnLst/>
              <a:rect l="l" t="t" r="r" b="b"/>
              <a:pathLst>
                <a:path w="120000" h="120000" extrusionOk="0">
                  <a:moveTo>
                    <a:pt x="0" y="0"/>
                  </a:moveTo>
                  <a:lnTo>
                    <a:pt x="60000" y="0"/>
                  </a:lnTo>
                  <a:lnTo>
                    <a:pt x="60000" y="120000"/>
                  </a:lnTo>
                  <a:lnTo>
                    <a:pt x="120000" y="120000"/>
                  </a:lnTo>
                </a:path>
              </a:pathLst>
            </a:custGeom>
            <a:noFill/>
            <a:ln w="25400" cap="flat" cmpd="sng">
              <a:solidFill>
                <a:srgbClr val="C25A6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79" name="Google Shape;779;p116"/>
            <p:cNvSpPr txBox="1"/>
            <p:nvPr/>
          </p:nvSpPr>
          <p:spPr>
            <a:xfrm>
              <a:off x="1323550" y="2241916"/>
              <a:ext cx="44100" cy="441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00"/>
                <a:buFont typeface="Calibri"/>
                <a:buNone/>
              </a:pPr>
              <a:endParaRPr sz="1800" b="0" i="0" u="none" strike="noStrike" cap="none">
                <a:solidFill>
                  <a:schemeClr val="dk1"/>
                </a:solidFill>
                <a:latin typeface="Raleway"/>
                <a:ea typeface="Raleway"/>
                <a:cs typeface="Raleway"/>
                <a:sym typeface="Raleway"/>
              </a:endParaRPr>
            </a:p>
          </p:txBody>
        </p:sp>
        <p:sp>
          <p:nvSpPr>
            <p:cNvPr id="780" name="Google Shape;780;p116"/>
            <p:cNvSpPr/>
            <p:nvPr/>
          </p:nvSpPr>
          <p:spPr>
            <a:xfrm>
              <a:off x="1140784" y="1827984"/>
              <a:ext cx="409500" cy="91500"/>
            </a:xfrm>
            <a:custGeom>
              <a:avLst/>
              <a:gdLst/>
              <a:ahLst/>
              <a:cxnLst/>
              <a:rect l="l" t="t" r="r" b="b"/>
              <a:pathLst>
                <a:path w="120000" h="120000" extrusionOk="0">
                  <a:moveTo>
                    <a:pt x="0" y="60000"/>
                  </a:moveTo>
                  <a:lnTo>
                    <a:pt x="120000" y="60000"/>
                  </a:lnTo>
                </a:path>
              </a:pathLst>
            </a:custGeom>
            <a:noFill/>
            <a:ln w="25400" cap="flat" cmpd="sng">
              <a:solidFill>
                <a:srgbClr val="C25A6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81" name="Google Shape;781;p116"/>
            <p:cNvSpPr txBox="1"/>
            <p:nvPr/>
          </p:nvSpPr>
          <p:spPr>
            <a:xfrm>
              <a:off x="1335347" y="1863463"/>
              <a:ext cx="20400" cy="204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00"/>
                <a:buFont typeface="Calibri"/>
                <a:buNone/>
              </a:pPr>
              <a:endParaRPr sz="1800" b="0" i="0" u="none" strike="noStrike" cap="none">
                <a:solidFill>
                  <a:schemeClr val="dk1"/>
                </a:solidFill>
                <a:latin typeface="Raleway"/>
                <a:ea typeface="Raleway"/>
                <a:cs typeface="Raleway"/>
                <a:sym typeface="Raleway"/>
              </a:endParaRPr>
            </a:p>
          </p:txBody>
        </p:sp>
        <p:sp>
          <p:nvSpPr>
            <p:cNvPr id="782" name="Google Shape;782;p116"/>
            <p:cNvSpPr/>
            <p:nvPr/>
          </p:nvSpPr>
          <p:spPr>
            <a:xfrm>
              <a:off x="1140784" y="1093207"/>
              <a:ext cx="409500" cy="780600"/>
            </a:xfrm>
            <a:custGeom>
              <a:avLst/>
              <a:gdLst/>
              <a:ahLst/>
              <a:cxnLst/>
              <a:rect l="l" t="t" r="r" b="b"/>
              <a:pathLst>
                <a:path w="120000" h="120000" extrusionOk="0">
                  <a:moveTo>
                    <a:pt x="0" y="120000"/>
                  </a:moveTo>
                  <a:lnTo>
                    <a:pt x="60000" y="120000"/>
                  </a:lnTo>
                  <a:lnTo>
                    <a:pt x="60000" y="0"/>
                  </a:lnTo>
                  <a:lnTo>
                    <a:pt x="120000" y="0"/>
                  </a:lnTo>
                </a:path>
              </a:pathLst>
            </a:custGeom>
            <a:noFill/>
            <a:ln w="25400" cap="flat" cmpd="sng">
              <a:solidFill>
                <a:srgbClr val="C25A6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83" name="Google Shape;783;p116"/>
            <p:cNvSpPr txBox="1"/>
            <p:nvPr/>
          </p:nvSpPr>
          <p:spPr>
            <a:xfrm>
              <a:off x="1323550" y="1461419"/>
              <a:ext cx="44100" cy="441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00"/>
                <a:buFont typeface="Calibri"/>
                <a:buNone/>
              </a:pPr>
              <a:endParaRPr sz="1800" b="0" i="0" u="none" strike="noStrike" cap="none">
                <a:solidFill>
                  <a:schemeClr val="dk1"/>
                </a:solidFill>
                <a:latin typeface="Raleway"/>
                <a:ea typeface="Raleway"/>
                <a:cs typeface="Raleway"/>
                <a:sym typeface="Raleway"/>
              </a:endParaRPr>
            </a:p>
          </p:txBody>
        </p:sp>
        <p:sp>
          <p:nvSpPr>
            <p:cNvPr id="784" name="Google Shape;784;p116"/>
            <p:cNvSpPr/>
            <p:nvPr/>
          </p:nvSpPr>
          <p:spPr>
            <a:xfrm>
              <a:off x="1140784" y="312710"/>
              <a:ext cx="409500" cy="1560900"/>
            </a:xfrm>
            <a:custGeom>
              <a:avLst/>
              <a:gdLst/>
              <a:ahLst/>
              <a:cxnLst/>
              <a:rect l="l" t="t" r="r" b="b"/>
              <a:pathLst>
                <a:path w="120000" h="120000" extrusionOk="0">
                  <a:moveTo>
                    <a:pt x="0" y="120000"/>
                  </a:moveTo>
                  <a:lnTo>
                    <a:pt x="60000" y="120000"/>
                  </a:lnTo>
                  <a:lnTo>
                    <a:pt x="60000" y="0"/>
                  </a:lnTo>
                  <a:lnTo>
                    <a:pt x="120000" y="0"/>
                  </a:lnTo>
                </a:path>
              </a:pathLst>
            </a:custGeom>
            <a:noFill/>
            <a:ln w="25400" cap="flat" cmpd="sng">
              <a:solidFill>
                <a:srgbClr val="C25A6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85" name="Google Shape;785;p116"/>
            <p:cNvSpPr txBox="1"/>
            <p:nvPr/>
          </p:nvSpPr>
          <p:spPr>
            <a:xfrm>
              <a:off x="1305241" y="1052861"/>
              <a:ext cx="80700" cy="80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300"/>
                <a:buFont typeface="Calibri"/>
                <a:buNone/>
              </a:pPr>
              <a:endParaRPr sz="1800" b="0" i="0" u="none" strike="noStrike" cap="none">
                <a:solidFill>
                  <a:schemeClr val="dk1"/>
                </a:solidFill>
                <a:latin typeface="Raleway"/>
                <a:ea typeface="Raleway"/>
                <a:cs typeface="Raleway"/>
                <a:sym typeface="Raleway"/>
              </a:endParaRPr>
            </a:p>
          </p:txBody>
        </p:sp>
        <p:sp>
          <p:nvSpPr>
            <p:cNvPr id="786" name="Google Shape;786;p116"/>
            <p:cNvSpPr/>
            <p:nvPr/>
          </p:nvSpPr>
          <p:spPr>
            <a:xfrm rot="-5400000">
              <a:off x="-814562" y="1561604"/>
              <a:ext cx="3286200" cy="624300"/>
            </a:xfrm>
            <a:prstGeom prst="rect">
              <a:avLst/>
            </a:prstGeom>
            <a:solidFill>
              <a:srgbClr val="BA0C3C">
                <a:alpha val="80000"/>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87" name="Google Shape;787;p116"/>
            <p:cNvSpPr txBox="1"/>
            <p:nvPr/>
          </p:nvSpPr>
          <p:spPr>
            <a:xfrm rot="-5400000">
              <a:off x="-814562" y="1561604"/>
              <a:ext cx="3286200" cy="62430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chemeClr val="lt1"/>
                </a:buClr>
                <a:buSzPts val="3200"/>
                <a:buFont typeface="Calibri"/>
                <a:buNone/>
              </a:pPr>
              <a:r>
                <a:rPr lang="en" sz="1800" b="0" i="0" u="none" strike="noStrike" cap="none">
                  <a:solidFill>
                    <a:schemeClr val="lt1"/>
                  </a:solidFill>
                  <a:latin typeface="Raleway"/>
                  <a:ea typeface="Raleway"/>
                  <a:cs typeface="Raleway"/>
                  <a:sym typeface="Raleway"/>
                </a:rPr>
                <a:t>Music</a:t>
              </a:r>
              <a:endParaRPr sz="1800" b="0" i="0" u="none" strike="noStrike" cap="none">
                <a:solidFill>
                  <a:srgbClr val="000000"/>
                </a:solidFill>
                <a:latin typeface="Raleway"/>
                <a:ea typeface="Raleway"/>
                <a:cs typeface="Raleway"/>
                <a:sym typeface="Raleway"/>
              </a:endParaRPr>
            </a:p>
          </p:txBody>
        </p:sp>
        <p:sp>
          <p:nvSpPr>
            <p:cNvPr id="788" name="Google Shape;788;p116"/>
            <p:cNvSpPr/>
            <p:nvPr/>
          </p:nvSpPr>
          <p:spPr>
            <a:xfrm>
              <a:off x="1550389" y="512"/>
              <a:ext cx="2048100" cy="624300"/>
            </a:xfrm>
            <a:prstGeom prst="rect">
              <a:avLst/>
            </a:prstGeom>
            <a:solidFill>
              <a:srgbClr val="BA0C3C">
                <a:alpha val="69410"/>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89" name="Google Shape;789;p116"/>
            <p:cNvSpPr txBox="1"/>
            <p:nvPr/>
          </p:nvSpPr>
          <p:spPr>
            <a:xfrm>
              <a:off x="1550389" y="512"/>
              <a:ext cx="2048100" cy="6243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en" sz="1800" b="0" i="0" u="none" strike="noStrike" cap="none">
                  <a:solidFill>
                    <a:schemeClr val="lt1"/>
                  </a:solidFill>
                  <a:latin typeface="Raleway"/>
                  <a:ea typeface="Raleway"/>
                  <a:cs typeface="Raleway"/>
                  <a:sym typeface="Raleway"/>
                </a:rPr>
                <a:t>Classical</a:t>
              </a:r>
              <a:endParaRPr sz="1800" b="0" i="0" u="none" strike="noStrike" cap="none">
                <a:solidFill>
                  <a:srgbClr val="000000"/>
                </a:solidFill>
                <a:latin typeface="Raleway"/>
                <a:ea typeface="Raleway"/>
                <a:cs typeface="Raleway"/>
                <a:sym typeface="Raleway"/>
              </a:endParaRPr>
            </a:p>
          </p:txBody>
        </p:sp>
        <p:sp>
          <p:nvSpPr>
            <p:cNvPr id="790" name="Google Shape;790;p116"/>
            <p:cNvSpPr/>
            <p:nvPr/>
          </p:nvSpPr>
          <p:spPr>
            <a:xfrm>
              <a:off x="1550389" y="781008"/>
              <a:ext cx="2048100" cy="624300"/>
            </a:xfrm>
            <a:prstGeom prst="rect">
              <a:avLst/>
            </a:prstGeom>
            <a:solidFill>
              <a:srgbClr val="BA0C3C">
                <a:alpha val="69410"/>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91" name="Google Shape;791;p116"/>
            <p:cNvSpPr txBox="1"/>
            <p:nvPr/>
          </p:nvSpPr>
          <p:spPr>
            <a:xfrm>
              <a:off x="1550389" y="781008"/>
              <a:ext cx="2048100" cy="6243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en" sz="1800" b="0" i="0" u="none" strike="noStrike" cap="none">
                  <a:solidFill>
                    <a:schemeClr val="lt1"/>
                  </a:solidFill>
                  <a:latin typeface="Raleway"/>
                  <a:ea typeface="Raleway"/>
                  <a:cs typeface="Raleway"/>
                  <a:sym typeface="Raleway"/>
                </a:rPr>
                <a:t>Rock</a:t>
              </a:r>
              <a:endParaRPr sz="1800" b="0" i="0" u="none" strike="noStrike" cap="none">
                <a:solidFill>
                  <a:srgbClr val="000000"/>
                </a:solidFill>
                <a:latin typeface="Raleway"/>
                <a:ea typeface="Raleway"/>
                <a:cs typeface="Raleway"/>
                <a:sym typeface="Raleway"/>
              </a:endParaRPr>
            </a:p>
          </p:txBody>
        </p:sp>
        <p:sp>
          <p:nvSpPr>
            <p:cNvPr id="792" name="Google Shape;792;p116"/>
            <p:cNvSpPr/>
            <p:nvPr/>
          </p:nvSpPr>
          <p:spPr>
            <a:xfrm>
              <a:off x="1550389" y="1561505"/>
              <a:ext cx="2048100" cy="624300"/>
            </a:xfrm>
            <a:prstGeom prst="rect">
              <a:avLst/>
            </a:prstGeom>
            <a:solidFill>
              <a:srgbClr val="BA0C3C">
                <a:alpha val="69410"/>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93" name="Google Shape;793;p116"/>
            <p:cNvSpPr txBox="1"/>
            <p:nvPr/>
          </p:nvSpPr>
          <p:spPr>
            <a:xfrm>
              <a:off x="1550389" y="1561505"/>
              <a:ext cx="2048100" cy="6243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en" sz="1800" b="0" i="0" u="none" strike="noStrike" cap="none">
                  <a:solidFill>
                    <a:schemeClr val="lt1"/>
                  </a:solidFill>
                  <a:latin typeface="Raleway"/>
                  <a:ea typeface="Raleway"/>
                  <a:cs typeface="Raleway"/>
                  <a:sym typeface="Raleway"/>
                </a:rPr>
                <a:t>Pop</a:t>
              </a:r>
              <a:endParaRPr sz="1800" b="0" i="0" u="none" strike="noStrike" cap="none">
                <a:solidFill>
                  <a:srgbClr val="000000"/>
                </a:solidFill>
                <a:latin typeface="Raleway"/>
                <a:ea typeface="Raleway"/>
                <a:cs typeface="Raleway"/>
                <a:sym typeface="Raleway"/>
              </a:endParaRPr>
            </a:p>
          </p:txBody>
        </p:sp>
        <p:sp>
          <p:nvSpPr>
            <p:cNvPr id="794" name="Google Shape;794;p116"/>
            <p:cNvSpPr/>
            <p:nvPr/>
          </p:nvSpPr>
          <p:spPr>
            <a:xfrm>
              <a:off x="1550389" y="2342001"/>
              <a:ext cx="2048100" cy="624300"/>
            </a:xfrm>
            <a:prstGeom prst="rect">
              <a:avLst/>
            </a:prstGeom>
            <a:solidFill>
              <a:srgbClr val="BA0C3C">
                <a:alpha val="69410"/>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95" name="Google Shape;795;p116"/>
            <p:cNvSpPr txBox="1"/>
            <p:nvPr/>
          </p:nvSpPr>
          <p:spPr>
            <a:xfrm>
              <a:off x="1550389" y="2342001"/>
              <a:ext cx="2048100" cy="6243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en" sz="1800" b="0" i="0" u="none" strike="noStrike" cap="none">
                  <a:solidFill>
                    <a:schemeClr val="lt1"/>
                  </a:solidFill>
                  <a:latin typeface="Raleway"/>
                  <a:ea typeface="Raleway"/>
                  <a:cs typeface="Raleway"/>
                  <a:sym typeface="Raleway"/>
                </a:rPr>
                <a:t>Rap</a:t>
              </a:r>
              <a:endParaRPr sz="1800" b="0" i="0" u="none" strike="noStrike" cap="none">
                <a:solidFill>
                  <a:srgbClr val="000000"/>
                </a:solidFill>
                <a:latin typeface="Raleway"/>
                <a:ea typeface="Raleway"/>
                <a:cs typeface="Raleway"/>
                <a:sym typeface="Raleway"/>
              </a:endParaRPr>
            </a:p>
          </p:txBody>
        </p:sp>
        <p:sp>
          <p:nvSpPr>
            <p:cNvPr id="796" name="Google Shape;796;p116"/>
            <p:cNvSpPr/>
            <p:nvPr/>
          </p:nvSpPr>
          <p:spPr>
            <a:xfrm>
              <a:off x="1550389" y="3122498"/>
              <a:ext cx="2048100" cy="624300"/>
            </a:xfrm>
            <a:prstGeom prst="rect">
              <a:avLst/>
            </a:prstGeom>
            <a:solidFill>
              <a:srgbClr val="BA0C3C">
                <a:alpha val="69410"/>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797" name="Google Shape;797;p116"/>
            <p:cNvSpPr txBox="1"/>
            <p:nvPr/>
          </p:nvSpPr>
          <p:spPr>
            <a:xfrm>
              <a:off x="1550389" y="3122498"/>
              <a:ext cx="2048100" cy="6243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Calibri"/>
                <a:buNone/>
              </a:pPr>
              <a:r>
                <a:rPr lang="en" sz="1800" b="0" i="0" u="none" strike="noStrike" cap="none">
                  <a:solidFill>
                    <a:schemeClr val="lt1"/>
                  </a:solidFill>
                  <a:latin typeface="Raleway"/>
                  <a:ea typeface="Raleway"/>
                  <a:cs typeface="Raleway"/>
                  <a:sym typeface="Raleway"/>
                </a:rPr>
                <a:t>Country</a:t>
              </a:r>
              <a:endParaRPr sz="1800" b="0" i="0" u="none" strike="noStrike" cap="none">
                <a:solidFill>
                  <a:srgbClr val="000000"/>
                </a:solidFill>
                <a:latin typeface="Raleway"/>
                <a:ea typeface="Raleway"/>
                <a:cs typeface="Raleway"/>
                <a:sym typeface="Raleway"/>
              </a:endParaRPr>
            </a:p>
          </p:txBody>
        </p:sp>
      </p:grpSp>
      <p:grpSp>
        <p:nvGrpSpPr>
          <p:cNvPr id="798" name="Google Shape;798;p116"/>
          <p:cNvGrpSpPr/>
          <p:nvPr/>
        </p:nvGrpSpPr>
        <p:grpSpPr>
          <a:xfrm>
            <a:off x="4861706" y="1422325"/>
            <a:ext cx="1170887" cy="3190253"/>
            <a:chOff x="4929809" y="1581836"/>
            <a:chExt cx="1033896" cy="2817000"/>
          </a:xfrm>
        </p:grpSpPr>
        <p:sp>
          <p:nvSpPr>
            <p:cNvPr id="799" name="Google Shape;799;p116"/>
            <p:cNvSpPr/>
            <p:nvPr/>
          </p:nvSpPr>
          <p:spPr>
            <a:xfrm>
              <a:off x="5554204" y="2990326"/>
              <a:ext cx="409500" cy="1338000"/>
            </a:xfrm>
            <a:custGeom>
              <a:avLst/>
              <a:gdLst/>
              <a:ahLst/>
              <a:cxnLst/>
              <a:rect l="l" t="t" r="r" b="b"/>
              <a:pathLst>
                <a:path w="120000" h="120000" extrusionOk="0">
                  <a:moveTo>
                    <a:pt x="0" y="0"/>
                  </a:moveTo>
                  <a:lnTo>
                    <a:pt x="60000" y="0"/>
                  </a:lnTo>
                  <a:lnTo>
                    <a:pt x="60000" y="120000"/>
                  </a:lnTo>
                  <a:lnTo>
                    <a:pt x="120000" y="120000"/>
                  </a:lnTo>
                </a:path>
              </a:pathLst>
            </a:custGeom>
            <a:noFill/>
            <a:ln w="25400" cap="flat" cmpd="sng">
              <a:solidFill>
                <a:srgbClr val="58687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800" name="Google Shape;800;p116"/>
            <p:cNvSpPr txBox="1"/>
            <p:nvPr/>
          </p:nvSpPr>
          <p:spPr>
            <a:xfrm>
              <a:off x="5718661" y="3624783"/>
              <a:ext cx="80700" cy="693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Calibri"/>
                <a:buNone/>
              </a:pPr>
              <a:endParaRPr sz="1800" b="0" i="0" u="none" strike="noStrike" cap="none">
                <a:solidFill>
                  <a:schemeClr val="dk1"/>
                </a:solidFill>
                <a:latin typeface="Raleway"/>
                <a:ea typeface="Raleway"/>
                <a:cs typeface="Raleway"/>
                <a:sym typeface="Raleway"/>
              </a:endParaRPr>
            </a:p>
          </p:txBody>
        </p:sp>
        <p:sp>
          <p:nvSpPr>
            <p:cNvPr id="801" name="Google Shape;801;p116"/>
            <p:cNvSpPr/>
            <p:nvPr/>
          </p:nvSpPr>
          <p:spPr>
            <a:xfrm>
              <a:off x="5554204" y="2990326"/>
              <a:ext cx="409500" cy="669000"/>
            </a:xfrm>
            <a:custGeom>
              <a:avLst/>
              <a:gdLst/>
              <a:ahLst/>
              <a:cxnLst/>
              <a:rect l="l" t="t" r="r" b="b"/>
              <a:pathLst>
                <a:path w="120000" h="120000" extrusionOk="0">
                  <a:moveTo>
                    <a:pt x="0" y="0"/>
                  </a:moveTo>
                  <a:lnTo>
                    <a:pt x="60000" y="0"/>
                  </a:lnTo>
                  <a:lnTo>
                    <a:pt x="60000" y="120000"/>
                  </a:lnTo>
                  <a:lnTo>
                    <a:pt x="120000" y="120000"/>
                  </a:lnTo>
                </a:path>
              </a:pathLst>
            </a:custGeom>
            <a:noFill/>
            <a:ln w="25400" cap="flat" cmpd="sng">
              <a:solidFill>
                <a:srgbClr val="58687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802" name="Google Shape;802;p116"/>
            <p:cNvSpPr txBox="1"/>
            <p:nvPr/>
          </p:nvSpPr>
          <p:spPr>
            <a:xfrm>
              <a:off x="5736970" y="3305958"/>
              <a:ext cx="44100" cy="378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1800" b="0" i="0" u="none" strike="noStrike" cap="none">
                <a:solidFill>
                  <a:schemeClr val="dk1"/>
                </a:solidFill>
                <a:latin typeface="Raleway"/>
                <a:ea typeface="Raleway"/>
                <a:cs typeface="Raleway"/>
                <a:sym typeface="Raleway"/>
              </a:endParaRPr>
            </a:p>
          </p:txBody>
        </p:sp>
        <p:sp>
          <p:nvSpPr>
            <p:cNvPr id="803" name="Google Shape;803;p116"/>
            <p:cNvSpPr/>
            <p:nvPr/>
          </p:nvSpPr>
          <p:spPr>
            <a:xfrm>
              <a:off x="5554204" y="2951135"/>
              <a:ext cx="409500" cy="78300"/>
            </a:xfrm>
            <a:custGeom>
              <a:avLst/>
              <a:gdLst/>
              <a:ahLst/>
              <a:cxnLst/>
              <a:rect l="l" t="t" r="r" b="b"/>
              <a:pathLst>
                <a:path w="120000" h="120000" extrusionOk="0">
                  <a:moveTo>
                    <a:pt x="0" y="60000"/>
                  </a:moveTo>
                  <a:lnTo>
                    <a:pt x="120000" y="60000"/>
                  </a:lnTo>
                </a:path>
              </a:pathLst>
            </a:custGeom>
            <a:noFill/>
            <a:ln w="25400" cap="flat" cmpd="sng">
              <a:solidFill>
                <a:srgbClr val="58687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804" name="Google Shape;804;p116"/>
            <p:cNvSpPr txBox="1"/>
            <p:nvPr/>
          </p:nvSpPr>
          <p:spPr>
            <a:xfrm>
              <a:off x="5748767" y="2981548"/>
              <a:ext cx="20400" cy="17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1800" b="0" i="0" u="none" strike="noStrike" cap="none">
                <a:solidFill>
                  <a:schemeClr val="dk1"/>
                </a:solidFill>
                <a:latin typeface="Raleway"/>
                <a:ea typeface="Raleway"/>
                <a:cs typeface="Raleway"/>
                <a:sym typeface="Raleway"/>
              </a:endParaRPr>
            </a:p>
          </p:txBody>
        </p:sp>
        <p:sp>
          <p:nvSpPr>
            <p:cNvPr id="805" name="Google Shape;805;p116"/>
            <p:cNvSpPr/>
            <p:nvPr/>
          </p:nvSpPr>
          <p:spPr>
            <a:xfrm>
              <a:off x="5554204" y="2321284"/>
              <a:ext cx="409500" cy="669000"/>
            </a:xfrm>
            <a:custGeom>
              <a:avLst/>
              <a:gdLst/>
              <a:ahLst/>
              <a:cxnLst/>
              <a:rect l="l" t="t" r="r" b="b"/>
              <a:pathLst>
                <a:path w="120000" h="120000" extrusionOk="0">
                  <a:moveTo>
                    <a:pt x="0" y="120000"/>
                  </a:moveTo>
                  <a:lnTo>
                    <a:pt x="60000" y="120000"/>
                  </a:lnTo>
                  <a:lnTo>
                    <a:pt x="60000" y="0"/>
                  </a:lnTo>
                  <a:lnTo>
                    <a:pt x="120000" y="0"/>
                  </a:lnTo>
                </a:path>
              </a:pathLst>
            </a:custGeom>
            <a:noFill/>
            <a:ln w="25400" cap="flat" cmpd="sng">
              <a:solidFill>
                <a:srgbClr val="58687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806" name="Google Shape;806;p116"/>
            <p:cNvSpPr txBox="1"/>
            <p:nvPr/>
          </p:nvSpPr>
          <p:spPr>
            <a:xfrm>
              <a:off x="5736970" y="2636916"/>
              <a:ext cx="44100" cy="378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1800" b="0" i="0" u="none" strike="noStrike" cap="none">
                <a:solidFill>
                  <a:schemeClr val="dk1"/>
                </a:solidFill>
                <a:latin typeface="Raleway"/>
                <a:ea typeface="Raleway"/>
                <a:cs typeface="Raleway"/>
                <a:sym typeface="Raleway"/>
              </a:endParaRPr>
            </a:p>
          </p:txBody>
        </p:sp>
        <p:sp>
          <p:nvSpPr>
            <p:cNvPr id="807" name="Google Shape;807;p116"/>
            <p:cNvSpPr/>
            <p:nvPr/>
          </p:nvSpPr>
          <p:spPr>
            <a:xfrm>
              <a:off x="5554204" y="1652242"/>
              <a:ext cx="409500" cy="1338000"/>
            </a:xfrm>
            <a:custGeom>
              <a:avLst/>
              <a:gdLst/>
              <a:ahLst/>
              <a:cxnLst/>
              <a:rect l="l" t="t" r="r" b="b"/>
              <a:pathLst>
                <a:path w="120000" h="120000" extrusionOk="0">
                  <a:moveTo>
                    <a:pt x="0" y="120000"/>
                  </a:moveTo>
                  <a:lnTo>
                    <a:pt x="60000" y="120000"/>
                  </a:lnTo>
                  <a:lnTo>
                    <a:pt x="60000" y="0"/>
                  </a:lnTo>
                  <a:lnTo>
                    <a:pt x="120000" y="0"/>
                  </a:lnTo>
                </a:path>
              </a:pathLst>
            </a:custGeom>
            <a:noFill/>
            <a:ln w="25400" cap="flat" cmpd="sng">
              <a:solidFill>
                <a:srgbClr val="58687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808" name="Google Shape;808;p116"/>
            <p:cNvSpPr txBox="1"/>
            <p:nvPr/>
          </p:nvSpPr>
          <p:spPr>
            <a:xfrm>
              <a:off x="5718661" y="2286700"/>
              <a:ext cx="80700" cy="693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Calibri"/>
                <a:buNone/>
              </a:pPr>
              <a:endParaRPr sz="1800" b="0" i="0" u="none" strike="noStrike" cap="none">
                <a:solidFill>
                  <a:schemeClr val="dk1"/>
                </a:solidFill>
                <a:latin typeface="Raleway"/>
                <a:ea typeface="Raleway"/>
                <a:cs typeface="Raleway"/>
                <a:sym typeface="Raleway"/>
              </a:endParaRPr>
            </a:p>
          </p:txBody>
        </p:sp>
        <p:sp>
          <p:nvSpPr>
            <p:cNvPr id="809" name="Google Shape;809;p116"/>
            <p:cNvSpPr/>
            <p:nvPr/>
          </p:nvSpPr>
          <p:spPr>
            <a:xfrm rot="-5400000">
              <a:off x="3833459" y="2678186"/>
              <a:ext cx="2817000" cy="624300"/>
            </a:xfrm>
            <a:prstGeom prst="rect">
              <a:avLst/>
            </a:prstGeom>
            <a:solidFill>
              <a:srgbClr val="103D56">
                <a:alpha val="80000"/>
              </a:srgbClr>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aleway"/>
                <a:ea typeface="Raleway"/>
                <a:cs typeface="Raleway"/>
                <a:sym typeface="Raleway"/>
              </a:endParaRPr>
            </a:p>
          </p:txBody>
        </p:sp>
        <p:sp>
          <p:nvSpPr>
            <p:cNvPr id="810" name="Google Shape;810;p116"/>
            <p:cNvSpPr txBox="1"/>
            <p:nvPr/>
          </p:nvSpPr>
          <p:spPr>
            <a:xfrm rot="-5400000">
              <a:off x="3833459" y="2678186"/>
              <a:ext cx="2817000" cy="624300"/>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2400"/>
                <a:buFont typeface="Calibri"/>
                <a:buNone/>
              </a:pPr>
              <a:r>
                <a:rPr lang="en" sz="1800" b="0" i="0" u="none" strike="noStrike" cap="none">
                  <a:solidFill>
                    <a:schemeClr val="lt1"/>
                  </a:solidFill>
                  <a:latin typeface="Raleway"/>
                  <a:ea typeface="Raleway"/>
                  <a:cs typeface="Raleway"/>
                  <a:sym typeface="Raleway"/>
                </a:rPr>
                <a:t>Science </a:t>
              </a:r>
              <a:endParaRPr sz="1800" b="0" i="0" u="none" strike="noStrike" cap="none">
                <a:solidFill>
                  <a:srgbClr val="000000"/>
                </a:solidFill>
                <a:latin typeface="Raleway"/>
                <a:ea typeface="Raleway"/>
                <a:cs typeface="Raleway"/>
                <a:sym typeface="Raleway"/>
              </a:endParaRPr>
            </a:p>
          </p:txBody>
        </p:sp>
      </p:grpSp>
      <p:pic>
        <p:nvPicPr>
          <p:cNvPr id="811" name="Google Shape;811;p116"/>
          <p:cNvPicPr preferRelativeResize="0"/>
          <p:nvPr/>
        </p:nvPicPr>
        <p:blipFill rotWithShape="1">
          <a:blip r:embed="rId3">
            <a:alphaModFix/>
          </a:blip>
          <a:srcRect t="9116"/>
          <a:stretch/>
        </p:blipFill>
        <p:spPr>
          <a:xfrm>
            <a:off x="5988725" y="1165299"/>
            <a:ext cx="2691575" cy="369472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sp>
        <p:nvSpPr>
          <p:cNvPr id="816" name="Google Shape;816;p117"/>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SzPts val="2800"/>
              <a:buNone/>
            </a:pPr>
            <a:r>
              <a:rPr lang="en"/>
              <a:t>Cross-disciplinary scientists are everywhere</a:t>
            </a:r>
            <a:endParaRPr/>
          </a:p>
        </p:txBody>
      </p:sp>
      <p:sp>
        <p:nvSpPr>
          <p:cNvPr id="817" name="Google Shape;817;p117"/>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67</a:t>
            </a:fld>
            <a:endParaRPr/>
          </a:p>
        </p:txBody>
      </p:sp>
      <p:sp>
        <p:nvSpPr>
          <p:cNvPr id="818" name="Google Shape;818;p117"/>
          <p:cNvSpPr txBox="1"/>
          <p:nvPr/>
        </p:nvSpPr>
        <p:spPr>
          <a:xfrm>
            <a:off x="75035" y="3804446"/>
            <a:ext cx="1865400" cy="738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chemeClr val="dk1"/>
              </a:buClr>
              <a:buSzPts val="1800"/>
              <a:buFont typeface="Calibri"/>
              <a:buNone/>
            </a:pPr>
            <a:r>
              <a:rPr lang="en" sz="1800" b="1" i="0" u="none" strike="noStrike" cap="none">
                <a:solidFill>
                  <a:schemeClr val="dk1"/>
                </a:solidFill>
                <a:latin typeface="Raleway"/>
                <a:ea typeface="Raleway"/>
                <a:cs typeface="Raleway"/>
                <a:sym typeface="Raleway"/>
              </a:rPr>
              <a:t>Training:       </a:t>
            </a:r>
            <a:endParaRPr sz="1800" b="1" i="0" u="none" strike="noStrike" cap="none">
              <a:solidFill>
                <a:schemeClr val="dk1"/>
              </a:solidFill>
              <a:latin typeface="Raleway"/>
              <a:ea typeface="Raleway"/>
              <a:cs typeface="Raleway"/>
              <a:sym typeface="Raleway"/>
            </a:endParaRPr>
          </a:p>
          <a:p>
            <a:pPr marL="0" marR="0" lvl="0" indent="0" algn="r" rtl="0">
              <a:lnSpc>
                <a:spcPct val="100000"/>
              </a:lnSpc>
              <a:spcBef>
                <a:spcPts val="0"/>
              </a:spcBef>
              <a:spcAft>
                <a:spcPts val="0"/>
              </a:spcAft>
              <a:buClr>
                <a:schemeClr val="dk1"/>
              </a:buClr>
              <a:buSzPts val="1800"/>
              <a:buFont typeface="Calibri"/>
              <a:buNone/>
            </a:pPr>
            <a:r>
              <a:rPr lang="en" sz="1800" b="1" i="0" u="none" strike="noStrike" cap="none">
                <a:solidFill>
                  <a:schemeClr val="dk1"/>
                </a:solidFill>
                <a:latin typeface="Raleway"/>
                <a:ea typeface="Raleway"/>
                <a:cs typeface="Raleway"/>
                <a:sym typeface="Raleway"/>
              </a:rPr>
              <a:t>Contributed to:</a:t>
            </a:r>
            <a:endParaRPr sz="1800" b="1" i="0" u="none" strike="noStrike" cap="none">
              <a:solidFill>
                <a:schemeClr val="dk1"/>
              </a:solidFill>
              <a:latin typeface="Raleway"/>
              <a:ea typeface="Raleway"/>
              <a:cs typeface="Raleway"/>
              <a:sym typeface="Raleway"/>
            </a:endParaRPr>
          </a:p>
        </p:txBody>
      </p:sp>
      <p:pic>
        <p:nvPicPr>
          <p:cNvPr id="819" name="Google Shape;819;p117"/>
          <p:cNvPicPr preferRelativeResize="0"/>
          <p:nvPr/>
        </p:nvPicPr>
        <p:blipFill rotWithShape="1">
          <a:blip r:embed="rId3">
            <a:alphaModFix/>
          </a:blip>
          <a:srcRect l="17960" r="17966" b="35926"/>
          <a:stretch/>
        </p:blipFill>
        <p:spPr>
          <a:xfrm>
            <a:off x="4444373" y="1494088"/>
            <a:ext cx="1549500" cy="2287800"/>
          </a:xfrm>
          <a:prstGeom prst="roundRect">
            <a:avLst>
              <a:gd name="adj" fmla="val 0"/>
            </a:avLst>
          </a:prstGeom>
          <a:solidFill>
            <a:srgbClr val="ECECEC"/>
          </a:solidFill>
          <a:ln>
            <a:noFill/>
          </a:ln>
          <a:effectLst>
            <a:reflection stA="38000" endPos="28000" dist="5000" dir="5400000" fadeDir="5400012" sy="-100000" algn="bl" rotWithShape="0"/>
          </a:effectLst>
        </p:spPr>
      </p:pic>
      <p:sp>
        <p:nvSpPr>
          <p:cNvPr id="820" name="Google Shape;820;p117"/>
          <p:cNvSpPr txBox="1"/>
          <p:nvPr/>
        </p:nvSpPr>
        <p:spPr>
          <a:xfrm>
            <a:off x="4349890" y="1025275"/>
            <a:ext cx="17538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600"/>
              <a:buFont typeface="Calibri"/>
              <a:buNone/>
            </a:pPr>
            <a:r>
              <a:rPr lang="en" sz="1600" b="0" i="0" u="none" strike="noStrike" cap="none">
                <a:solidFill>
                  <a:schemeClr val="dk1"/>
                </a:solidFill>
                <a:latin typeface="Raleway"/>
                <a:ea typeface="Raleway"/>
                <a:cs typeface="Raleway"/>
                <a:sym typeface="Raleway"/>
              </a:rPr>
              <a:t>Mary-Claire King</a:t>
            </a:r>
            <a:endParaRPr sz="1600" b="0" i="0" u="none" strike="noStrike" cap="none">
              <a:solidFill>
                <a:schemeClr val="dk1"/>
              </a:solidFill>
              <a:latin typeface="Raleway"/>
              <a:ea typeface="Raleway"/>
              <a:cs typeface="Raleway"/>
              <a:sym typeface="Raleway"/>
            </a:endParaRPr>
          </a:p>
        </p:txBody>
      </p:sp>
      <p:sp>
        <p:nvSpPr>
          <p:cNvPr id="821" name="Google Shape;821;p117"/>
          <p:cNvSpPr txBox="1"/>
          <p:nvPr/>
        </p:nvSpPr>
        <p:spPr>
          <a:xfrm>
            <a:off x="4237442" y="3880646"/>
            <a:ext cx="19722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800"/>
              <a:buFont typeface="Calibri"/>
              <a:buNone/>
            </a:pPr>
            <a:r>
              <a:rPr lang="en" sz="1600" b="0" i="0" u="none" strike="noStrike" cap="none">
                <a:solidFill>
                  <a:schemeClr val="dk1"/>
                </a:solidFill>
                <a:latin typeface="Raleway"/>
                <a:ea typeface="Raleway"/>
                <a:cs typeface="Raleway"/>
                <a:sym typeface="Raleway"/>
              </a:rPr>
              <a:t>Mathematics</a:t>
            </a:r>
            <a:endParaRPr sz="1600" b="0" i="0" u="none" strike="noStrike" cap="none">
              <a:solidFill>
                <a:schemeClr val="dk1"/>
              </a:solidFill>
              <a:latin typeface="Raleway"/>
              <a:ea typeface="Raleway"/>
              <a:cs typeface="Raleway"/>
              <a:sym typeface="Raleway"/>
            </a:endParaRPr>
          </a:p>
          <a:p>
            <a:pPr marL="0" marR="0" lvl="0" indent="0" algn="ctr" rtl="0">
              <a:lnSpc>
                <a:spcPct val="100000"/>
              </a:lnSpc>
              <a:spcBef>
                <a:spcPts val="0"/>
              </a:spcBef>
              <a:spcAft>
                <a:spcPts val="0"/>
              </a:spcAft>
              <a:buClr>
                <a:schemeClr val="dk1"/>
              </a:buClr>
              <a:buSzPts val="1800"/>
              <a:buFont typeface="Calibri"/>
              <a:buNone/>
            </a:pPr>
            <a:r>
              <a:rPr lang="en" sz="1600" b="0" i="0" u="none" strike="noStrike" cap="none">
                <a:solidFill>
                  <a:schemeClr val="dk1"/>
                </a:solidFill>
                <a:latin typeface="Raleway"/>
                <a:ea typeface="Raleway"/>
                <a:cs typeface="Raleway"/>
                <a:sym typeface="Raleway"/>
              </a:rPr>
              <a:t>Human genetics</a:t>
            </a:r>
            <a:endParaRPr sz="1600" b="0" i="0" u="none" strike="noStrike" cap="none">
              <a:solidFill>
                <a:schemeClr val="dk1"/>
              </a:solidFill>
              <a:latin typeface="Raleway"/>
              <a:ea typeface="Raleway"/>
              <a:cs typeface="Raleway"/>
              <a:sym typeface="Raleway"/>
            </a:endParaRPr>
          </a:p>
        </p:txBody>
      </p:sp>
      <p:grpSp>
        <p:nvGrpSpPr>
          <p:cNvPr id="822" name="Google Shape;822;p117"/>
          <p:cNvGrpSpPr/>
          <p:nvPr/>
        </p:nvGrpSpPr>
        <p:grpSpPr>
          <a:xfrm>
            <a:off x="2097516" y="1025264"/>
            <a:ext cx="2116800" cy="3532486"/>
            <a:chOff x="3843824" y="1025264"/>
            <a:chExt cx="2116800" cy="3532486"/>
          </a:xfrm>
        </p:grpSpPr>
        <p:pic>
          <p:nvPicPr>
            <p:cNvPr id="823" name="Google Shape;823;p117"/>
            <p:cNvPicPr preferRelativeResize="0"/>
            <p:nvPr/>
          </p:nvPicPr>
          <p:blipFill rotWithShape="1">
            <a:blip r:embed="rId4">
              <a:alphaModFix/>
            </a:blip>
            <a:srcRect/>
            <a:stretch/>
          </p:blipFill>
          <p:spPr>
            <a:xfrm>
              <a:off x="4109055" y="1501180"/>
              <a:ext cx="1606200" cy="2262000"/>
            </a:xfrm>
            <a:prstGeom prst="roundRect">
              <a:avLst>
                <a:gd name="adj" fmla="val 522"/>
              </a:avLst>
            </a:prstGeom>
            <a:solidFill>
              <a:srgbClr val="ECECEC"/>
            </a:solidFill>
            <a:ln>
              <a:noFill/>
            </a:ln>
            <a:effectLst>
              <a:reflection stA="38000" endPos="28000" dist="5000" dir="5400000" fadeDir="5400012" sy="-100000" algn="bl" rotWithShape="0"/>
            </a:effectLst>
          </p:spPr>
        </p:pic>
        <p:sp>
          <p:nvSpPr>
            <p:cNvPr id="824" name="Google Shape;824;p117"/>
            <p:cNvSpPr txBox="1"/>
            <p:nvPr/>
          </p:nvSpPr>
          <p:spPr>
            <a:xfrm>
              <a:off x="4070925" y="1025264"/>
              <a:ext cx="16062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600"/>
                <a:buFont typeface="Calibri"/>
                <a:buNone/>
              </a:pPr>
              <a:r>
                <a:rPr lang="en" sz="1600" b="0" i="0" u="none" strike="noStrike" cap="none">
                  <a:solidFill>
                    <a:schemeClr val="dk1"/>
                  </a:solidFill>
                  <a:latin typeface="Raleway"/>
                  <a:ea typeface="Raleway"/>
                  <a:cs typeface="Raleway"/>
                  <a:sym typeface="Raleway"/>
                </a:rPr>
                <a:t>Marie Curie</a:t>
              </a:r>
              <a:endParaRPr sz="1600" b="0" i="0" u="none" strike="noStrike" cap="none">
                <a:solidFill>
                  <a:schemeClr val="dk1"/>
                </a:solidFill>
                <a:latin typeface="Raleway"/>
                <a:ea typeface="Raleway"/>
                <a:cs typeface="Raleway"/>
                <a:sym typeface="Raleway"/>
              </a:endParaRPr>
            </a:p>
          </p:txBody>
        </p:sp>
        <p:sp>
          <p:nvSpPr>
            <p:cNvPr id="825" name="Google Shape;825;p117"/>
            <p:cNvSpPr txBox="1"/>
            <p:nvPr/>
          </p:nvSpPr>
          <p:spPr>
            <a:xfrm>
              <a:off x="3843824" y="3880650"/>
              <a:ext cx="21168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800"/>
                <a:buFont typeface="Calibri"/>
                <a:buNone/>
              </a:pPr>
              <a:r>
                <a:rPr lang="en" sz="1600" b="0" i="0" u="none" strike="noStrike" cap="none">
                  <a:solidFill>
                    <a:schemeClr val="dk1"/>
                  </a:solidFill>
                  <a:latin typeface="Raleway"/>
                  <a:ea typeface="Raleway"/>
                  <a:cs typeface="Raleway"/>
                  <a:sym typeface="Raleway"/>
                </a:rPr>
                <a:t>Physics</a:t>
              </a:r>
              <a:endParaRPr sz="1600" b="0" i="0" u="none" strike="noStrike" cap="none">
                <a:solidFill>
                  <a:schemeClr val="dk1"/>
                </a:solidFill>
                <a:latin typeface="Raleway"/>
                <a:ea typeface="Raleway"/>
                <a:cs typeface="Raleway"/>
                <a:sym typeface="Raleway"/>
              </a:endParaRPr>
            </a:p>
            <a:p>
              <a:pPr marL="0" marR="0" lvl="0" indent="0" algn="ctr" rtl="0">
                <a:lnSpc>
                  <a:spcPct val="100000"/>
                </a:lnSpc>
                <a:spcBef>
                  <a:spcPts val="0"/>
                </a:spcBef>
                <a:spcAft>
                  <a:spcPts val="0"/>
                </a:spcAft>
                <a:buClr>
                  <a:schemeClr val="dk1"/>
                </a:buClr>
                <a:buSzPts val="1800"/>
                <a:buFont typeface="Calibri"/>
                <a:buNone/>
              </a:pPr>
              <a:r>
                <a:rPr lang="en" sz="1600" b="0" i="0" u="none" strike="noStrike" cap="none">
                  <a:solidFill>
                    <a:schemeClr val="dk1"/>
                  </a:solidFill>
                  <a:latin typeface="Raleway"/>
                  <a:ea typeface="Raleway"/>
                  <a:cs typeface="Raleway"/>
                  <a:sym typeface="Raleway"/>
                </a:rPr>
                <a:t>Physics &amp; Chemistry</a:t>
              </a:r>
              <a:endParaRPr sz="1600" b="0" i="0" u="none" strike="noStrike" cap="none">
                <a:solidFill>
                  <a:schemeClr val="dk1"/>
                </a:solidFill>
                <a:latin typeface="Raleway"/>
                <a:ea typeface="Raleway"/>
                <a:cs typeface="Raleway"/>
                <a:sym typeface="Raleway"/>
              </a:endParaRPr>
            </a:p>
          </p:txBody>
        </p:sp>
      </p:grpSp>
      <p:sp>
        <p:nvSpPr>
          <p:cNvPr id="826" name="Google Shape;826;p117"/>
          <p:cNvSpPr txBox="1"/>
          <p:nvPr/>
        </p:nvSpPr>
        <p:spPr>
          <a:xfrm>
            <a:off x="4166586" y="5240784"/>
            <a:ext cx="20484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b="0" i="0" u="sng" strike="noStrike" cap="none">
                <a:solidFill>
                  <a:schemeClr val="hlink"/>
                </a:solidFill>
                <a:latin typeface="Raleway Light"/>
                <a:ea typeface="Raleway Light"/>
                <a:cs typeface="Raleway Light"/>
                <a:sym typeface="Raleway Light"/>
                <a:hlinkClick r:id="rId5"/>
              </a:rPr>
              <a:t>https://en.wikipedia.org/wiki/Mary-Claire_King</a:t>
            </a:r>
            <a:r>
              <a:rPr lang="en" sz="600" b="0" i="0" u="none" strike="noStrike" cap="none">
                <a:solidFill>
                  <a:schemeClr val="dk1"/>
                </a:solidFill>
                <a:latin typeface="Raleway Light"/>
                <a:ea typeface="Raleway Light"/>
                <a:cs typeface="Raleway Light"/>
                <a:sym typeface="Raleway Light"/>
              </a:rPr>
              <a:t> CC BY-SA 4.0 &lt;https://creativecommons.org/licenses/by-sa/4.0&gt;, via Wikimedia Commons</a:t>
            </a:r>
            <a:endParaRPr sz="1200" b="0" i="0" u="none" strike="noStrike" cap="none">
              <a:solidFill>
                <a:srgbClr val="000000"/>
              </a:solidFill>
              <a:latin typeface="Raleway Light"/>
              <a:ea typeface="Raleway Light"/>
              <a:cs typeface="Raleway Light"/>
              <a:sym typeface="Raleway Light"/>
            </a:endParaRPr>
          </a:p>
        </p:txBody>
      </p:sp>
      <p:sp>
        <p:nvSpPr>
          <p:cNvPr id="827" name="Google Shape;827;p117"/>
          <p:cNvSpPr txBox="1"/>
          <p:nvPr/>
        </p:nvSpPr>
        <p:spPr>
          <a:xfrm>
            <a:off x="2288886" y="5363895"/>
            <a:ext cx="1753800" cy="27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600" b="0" i="0" u="none" strike="noStrike" cap="none">
                <a:solidFill>
                  <a:schemeClr val="dk1"/>
                </a:solidFill>
                <a:latin typeface="Raleway Light"/>
                <a:ea typeface="Raleway Light"/>
                <a:cs typeface="Raleway Light"/>
                <a:sym typeface="Raleway Light"/>
              </a:rPr>
              <a:t>Henri Manuel, Public domain, via Wikimedia Commons</a:t>
            </a:r>
            <a:endParaRPr sz="1200" b="0" i="0" u="none" strike="noStrike" cap="none">
              <a:solidFill>
                <a:srgbClr val="000000"/>
              </a:solidFill>
              <a:latin typeface="Raleway Light"/>
              <a:ea typeface="Raleway Light"/>
              <a:cs typeface="Raleway Light"/>
              <a:sym typeface="Raleway Light"/>
            </a:endParaRPr>
          </a:p>
        </p:txBody>
      </p:sp>
      <p:grpSp>
        <p:nvGrpSpPr>
          <p:cNvPr id="828" name="Google Shape;828;p117"/>
          <p:cNvGrpSpPr/>
          <p:nvPr/>
        </p:nvGrpSpPr>
        <p:grpSpPr>
          <a:xfrm>
            <a:off x="6209642" y="1025264"/>
            <a:ext cx="1972200" cy="3532482"/>
            <a:chOff x="1855783" y="1025264"/>
            <a:chExt cx="1972200" cy="3532482"/>
          </a:xfrm>
        </p:grpSpPr>
        <p:sp>
          <p:nvSpPr>
            <p:cNvPr id="829" name="Google Shape;829;p117"/>
            <p:cNvSpPr txBox="1"/>
            <p:nvPr/>
          </p:nvSpPr>
          <p:spPr>
            <a:xfrm>
              <a:off x="2006063" y="1025264"/>
              <a:ext cx="16062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600"/>
                <a:buFont typeface="Calibri"/>
                <a:buNone/>
              </a:pPr>
              <a:r>
                <a:rPr lang="en" sz="1600">
                  <a:solidFill>
                    <a:schemeClr val="dk1"/>
                  </a:solidFill>
                  <a:latin typeface="Raleway"/>
                  <a:ea typeface="Raleway"/>
                  <a:cs typeface="Raleway"/>
                  <a:sym typeface="Raleway"/>
                </a:rPr>
                <a:t>Francis Crick</a:t>
              </a:r>
              <a:endParaRPr sz="1600" b="0" i="0" u="none" strike="noStrike" cap="none">
                <a:solidFill>
                  <a:schemeClr val="dk1"/>
                </a:solidFill>
                <a:latin typeface="Raleway"/>
                <a:ea typeface="Raleway"/>
                <a:cs typeface="Raleway"/>
                <a:sym typeface="Raleway"/>
              </a:endParaRPr>
            </a:p>
          </p:txBody>
        </p:sp>
        <p:sp>
          <p:nvSpPr>
            <p:cNvPr id="830" name="Google Shape;830;p117"/>
            <p:cNvSpPr txBox="1"/>
            <p:nvPr/>
          </p:nvSpPr>
          <p:spPr>
            <a:xfrm>
              <a:off x="1855783" y="3880646"/>
              <a:ext cx="19722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800"/>
                <a:buFont typeface="Calibri"/>
                <a:buNone/>
              </a:pPr>
              <a:r>
                <a:rPr lang="en" sz="1600">
                  <a:solidFill>
                    <a:schemeClr val="dk1"/>
                  </a:solidFill>
                  <a:latin typeface="Raleway"/>
                  <a:ea typeface="Raleway"/>
                  <a:cs typeface="Raleway"/>
                  <a:sym typeface="Raleway"/>
                </a:rPr>
                <a:t>Physics</a:t>
              </a:r>
              <a:endParaRPr sz="1600" b="0" i="0" u="none" strike="noStrike" cap="none">
                <a:solidFill>
                  <a:schemeClr val="dk1"/>
                </a:solidFill>
                <a:latin typeface="Raleway"/>
                <a:ea typeface="Raleway"/>
                <a:cs typeface="Raleway"/>
                <a:sym typeface="Raleway"/>
              </a:endParaRPr>
            </a:p>
            <a:p>
              <a:pPr marL="0" marR="0" lvl="0" indent="0" algn="ctr" rtl="0">
                <a:lnSpc>
                  <a:spcPct val="100000"/>
                </a:lnSpc>
                <a:spcBef>
                  <a:spcPts val="0"/>
                </a:spcBef>
                <a:spcAft>
                  <a:spcPts val="0"/>
                </a:spcAft>
                <a:buClr>
                  <a:schemeClr val="dk1"/>
                </a:buClr>
                <a:buSzPts val="1800"/>
                <a:buFont typeface="Calibri"/>
                <a:buNone/>
              </a:pPr>
              <a:r>
                <a:rPr lang="en" sz="1600">
                  <a:solidFill>
                    <a:schemeClr val="dk1"/>
                  </a:solidFill>
                  <a:latin typeface="Raleway"/>
                  <a:ea typeface="Raleway"/>
                  <a:cs typeface="Raleway"/>
                  <a:sym typeface="Raleway"/>
                </a:rPr>
                <a:t>Biology</a:t>
              </a:r>
              <a:endParaRPr sz="1600" b="0" i="0" u="none" strike="noStrike" cap="none">
                <a:solidFill>
                  <a:schemeClr val="dk1"/>
                </a:solidFill>
                <a:latin typeface="Raleway"/>
                <a:ea typeface="Raleway"/>
                <a:cs typeface="Raleway"/>
                <a:sym typeface="Raleway"/>
              </a:endParaRPr>
            </a:p>
          </p:txBody>
        </p:sp>
        <p:pic>
          <p:nvPicPr>
            <p:cNvPr id="831" name="Google Shape;831;p117"/>
            <p:cNvPicPr preferRelativeResize="0"/>
            <p:nvPr/>
          </p:nvPicPr>
          <p:blipFill rotWithShape="1">
            <a:blip r:embed="rId6">
              <a:alphaModFix/>
            </a:blip>
            <a:srcRect l="17960" r="17966" b="35926"/>
            <a:stretch/>
          </p:blipFill>
          <p:spPr>
            <a:xfrm>
              <a:off x="2062714" y="1494088"/>
              <a:ext cx="1549500" cy="2287800"/>
            </a:xfrm>
            <a:prstGeom prst="roundRect">
              <a:avLst>
                <a:gd name="adj" fmla="val 8594"/>
              </a:avLst>
            </a:prstGeom>
            <a:solidFill>
              <a:srgbClr val="ECECEC"/>
            </a:solidFill>
            <a:ln>
              <a:noFill/>
            </a:ln>
            <a:effectLst>
              <a:reflection stA="38000" endPos="28000" dist="5000" dir="5400000" fadeDir="5400012" sy="-100000" algn="bl" rotWithShape="0"/>
            </a:effectLst>
          </p:spPr>
        </p:pic>
      </p:grpSp>
      <p:pic>
        <p:nvPicPr>
          <p:cNvPr id="832" name="Google Shape;832;p117"/>
          <p:cNvPicPr preferRelativeResize="0"/>
          <p:nvPr/>
        </p:nvPicPr>
        <p:blipFill rotWithShape="1">
          <a:blip r:embed="rId7">
            <a:alphaModFix/>
          </a:blip>
          <a:srcRect l="11028" r="11036"/>
          <a:stretch/>
        </p:blipFill>
        <p:spPr>
          <a:xfrm>
            <a:off x="6441300" y="1494875"/>
            <a:ext cx="1639851" cy="2309576"/>
          </a:xfrm>
          <a:prstGeom prst="rect">
            <a:avLst/>
          </a:prstGeom>
          <a:noFill/>
          <a:ln>
            <a:noFill/>
          </a:ln>
          <a:effectLst>
            <a:reflection stA="38000" endPos="28000" dist="5000" dir="5400000" fadeDir="5400012" sy="-100000" algn="bl" rotWithShape="0"/>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836"/>
        <p:cNvGrpSpPr/>
        <p:nvPr/>
      </p:nvGrpSpPr>
      <p:grpSpPr>
        <a:xfrm>
          <a:off x="0" y="0"/>
          <a:ext cx="0" cy="0"/>
          <a:chOff x="0" y="0"/>
          <a:chExt cx="0" cy="0"/>
        </a:xfrm>
      </p:grpSpPr>
      <p:sp>
        <p:nvSpPr>
          <p:cNvPr id="837" name="Google Shape;837;p118"/>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rPr>
              <a:t>A Train-the-Trainer Meta Moment</a:t>
            </a:r>
            <a:endParaRPr>
              <a:solidFill>
                <a:schemeClr val="dk1"/>
              </a:solidFill>
            </a:endParaRPr>
          </a:p>
        </p:txBody>
      </p:sp>
      <p:sp>
        <p:nvSpPr>
          <p:cNvPr id="838" name="Google Shape;838;p118"/>
          <p:cNvSpPr txBox="1">
            <a:spLocks noGrp="1"/>
          </p:cNvSpPr>
          <p:nvPr>
            <p:ph type="body" idx="1"/>
          </p:nvPr>
        </p:nvSpPr>
        <p:spPr>
          <a:xfrm>
            <a:off x="287075" y="976650"/>
            <a:ext cx="5853600" cy="396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The </a:t>
            </a:r>
            <a:r>
              <a:rPr lang="en" b="1">
                <a:solidFill>
                  <a:schemeClr val="dk1"/>
                </a:solidFill>
              </a:rPr>
              <a:t>Story</a:t>
            </a:r>
            <a:r>
              <a:rPr lang="en">
                <a:solidFill>
                  <a:schemeClr val="dk1"/>
                </a:solidFill>
              </a:rPr>
              <a:t> / Teach / Tool concept</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Telling an anecdote conveys the general idea.</a:t>
            </a:r>
            <a:endParaRPr>
              <a:solidFill>
                <a:schemeClr val="dk1"/>
              </a:solidFill>
            </a:endParaRPr>
          </a:p>
          <a:p>
            <a:pPr marL="457200" lvl="0" indent="0" algn="l" rtl="0">
              <a:spcBef>
                <a:spcPts val="0"/>
              </a:spcBef>
              <a:spcAft>
                <a:spcPts val="0"/>
              </a:spcAft>
              <a:buNone/>
            </a:pPr>
            <a:endParaRPr b="1">
              <a:solidFill>
                <a:schemeClr val="dk1"/>
              </a:solidFill>
            </a:endParaRPr>
          </a:p>
          <a:p>
            <a:pPr marL="457200" lvl="0" indent="-342900" algn="l" rtl="0">
              <a:spcBef>
                <a:spcPts val="0"/>
              </a:spcBef>
              <a:spcAft>
                <a:spcPts val="0"/>
              </a:spcAft>
              <a:buClr>
                <a:schemeClr val="dk1"/>
              </a:buClr>
              <a:buSzPts val="1800"/>
              <a:buChar char="●"/>
            </a:pPr>
            <a:r>
              <a:rPr lang="en" b="1">
                <a:solidFill>
                  <a:schemeClr val="dk1"/>
                </a:solidFill>
              </a:rPr>
              <a:t>Stories</a:t>
            </a:r>
            <a:r>
              <a:rPr lang="en">
                <a:solidFill>
                  <a:schemeClr val="dk1"/>
                </a:solidFill>
              </a:rPr>
              <a:t>  – to make concepts relatable</a:t>
            </a:r>
            <a:endParaRPr>
              <a:solidFill>
                <a:schemeClr val="dk1"/>
              </a:solidFill>
            </a:endParaRPr>
          </a:p>
          <a:p>
            <a:pPr marL="914400" lvl="1" indent="-336550" algn="l" rtl="0">
              <a:spcBef>
                <a:spcPts val="0"/>
              </a:spcBef>
              <a:spcAft>
                <a:spcPts val="0"/>
              </a:spcAft>
              <a:buClr>
                <a:schemeClr val="dk1"/>
              </a:buClr>
              <a:buSzPts val="1700"/>
              <a:buChar char="○"/>
            </a:pPr>
            <a:r>
              <a:rPr lang="en" sz="1700">
                <a:solidFill>
                  <a:schemeClr val="dk1"/>
                </a:solidFill>
              </a:rPr>
              <a:t>Humor, cognitive relaxation and analogies provide the right setting for the tool.</a:t>
            </a:r>
            <a:endParaRPr>
              <a:solidFill>
                <a:schemeClr val="dk2"/>
              </a:solidFill>
            </a:endParaRPr>
          </a:p>
        </p:txBody>
      </p:sp>
      <p:grpSp>
        <p:nvGrpSpPr>
          <p:cNvPr id="839" name="Google Shape;839;p118"/>
          <p:cNvGrpSpPr/>
          <p:nvPr/>
        </p:nvGrpSpPr>
        <p:grpSpPr>
          <a:xfrm>
            <a:off x="864771" y="1412335"/>
            <a:ext cx="2210481" cy="795522"/>
            <a:chOff x="5631327" y="1434040"/>
            <a:chExt cx="1951170" cy="655074"/>
          </a:xfrm>
        </p:grpSpPr>
        <p:sp>
          <p:nvSpPr>
            <p:cNvPr id="840" name="Google Shape;840;p118"/>
            <p:cNvSpPr/>
            <p:nvPr/>
          </p:nvSpPr>
          <p:spPr>
            <a:xfrm>
              <a:off x="7084995" y="1434040"/>
              <a:ext cx="497502" cy="655074"/>
            </a:xfrm>
            <a:prstGeom prst="lightningBolt">
              <a:avLst/>
            </a:prstGeom>
            <a:solidFill>
              <a:srgbClr val="FFAB40"/>
            </a:solidFill>
            <a:ln w="323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sz="1586">
                <a:highlight>
                  <a:srgbClr val="FFAB40"/>
                </a:highlight>
              </a:endParaRPr>
            </a:p>
          </p:txBody>
        </p:sp>
        <p:sp>
          <p:nvSpPr>
            <p:cNvPr id="841" name="Google Shape;841;p118"/>
            <p:cNvSpPr/>
            <p:nvPr/>
          </p:nvSpPr>
          <p:spPr>
            <a:xfrm>
              <a:off x="6353328" y="1482075"/>
              <a:ext cx="442200" cy="442200"/>
            </a:xfrm>
            <a:prstGeom prst="ellipse">
              <a:avLst/>
            </a:prstGeom>
            <a:solidFill>
              <a:srgbClr val="0B5394"/>
            </a:solidFill>
            <a:ln w="431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a:p>
          </p:txBody>
        </p:sp>
        <p:sp>
          <p:nvSpPr>
            <p:cNvPr id="842" name="Google Shape;842;p118"/>
            <p:cNvSpPr/>
            <p:nvPr/>
          </p:nvSpPr>
          <p:spPr>
            <a:xfrm>
              <a:off x="5631327" y="1513725"/>
              <a:ext cx="378900" cy="378900"/>
            </a:xfrm>
            <a:prstGeom prst="rect">
              <a:avLst/>
            </a:prstGeom>
            <a:solidFill>
              <a:srgbClr val="6AA84F"/>
            </a:solidFill>
            <a:ln w="431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847" name="Google Shape;847;p119"/>
          <p:cNvSpPr txBox="1">
            <a:spLocks noGrp="1"/>
          </p:cNvSpPr>
          <p:nvPr>
            <p:ph type="title"/>
          </p:nvPr>
        </p:nvSpPr>
        <p:spPr>
          <a:xfrm>
            <a:off x="0" y="76200"/>
            <a:ext cx="91440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990"/>
              <a:buFont typeface="Arial"/>
              <a:buNone/>
            </a:pPr>
            <a:r>
              <a:rPr lang="en" sz="2200"/>
              <a:t>Fields and subfields are just one way of clustering knowledge</a:t>
            </a:r>
            <a:endParaRPr sz="2200"/>
          </a:p>
        </p:txBody>
      </p:sp>
      <p:sp>
        <p:nvSpPr>
          <p:cNvPr id="848" name="Google Shape;848;p119"/>
          <p:cNvSpPr txBox="1"/>
          <p:nvPr/>
        </p:nvSpPr>
        <p:spPr>
          <a:xfrm rot="-5400000">
            <a:off x="7620333" y="2473252"/>
            <a:ext cx="39693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hlink"/>
                </a:solidFill>
                <a:uFill>
                  <a:noFill/>
                </a:uFill>
                <a:latin typeface="Arial"/>
                <a:ea typeface="Arial"/>
                <a:cs typeface="Arial"/>
                <a:sym typeface="Arial"/>
                <a:hlinkClick r:id="rId3"/>
              </a:rPr>
              <a:t>http://www.rationalskepticism.org/general-science/is-there-any-classification-of-academic-disciplines-t44278.html</a:t>
            </a:r>
            <a:endParaRPr sz="1100" b="0" i="0" u="none" strike="noStrike" cap="none">
              <a:solidFill>
                <a:schemeClr val="dk2"/>
              </a:solidFill>
              <a:latin typeface="Arial"/>
              <a:ea typeface="Arial"/>
              <a:cs typeface="Arial"/>
              <a:sym typeface="Arial"/>
            </a:endParaRPr>
          </a:p>
        </p:txBody>
      </p:sp>
      <p:sp>
        <p:nvSpPr>
          <p:cNvPr id="849" name="Google Shape;849;p119"/>
          <p:cNvSpPr/>
          <p:nvPr/>
        </p:nvSpPr>
        <p:spPr>
          <a:xfrm>
            <a:off x="1781150" y="4922925"/>
            <a:ext cx="912300" cy="12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0" name="Google Shape;850;p119"/>
          <p:cNvSpPr/>
          <p:nvPr/>
        </p:nvSpPr>
        <p:spPr>
          <a:xfrm>
            <a:off x="3862350" y="4922925"/>
            <a:ext cx="1281300" cy="12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51" name="Google Shape;851;p119"/>
          <p:cNvPicPr preferRelativeResize="0"/>
          <p:nvPr/>
        </p:nvPicPr>
        <p:blipFill rotWithShape="1">
          <a:blip r:embed="rId4">
            <a:alphaModFix/>
          </a:blip>
          <a:srcRect/>
          <a:stretch/>
        </p:blipFill>
        <p:spPr>
          <a:xfrm>
            <a:off x="1371600" y="648900"/>
            <a:ext cx="6201914" cy="3969225"/>
          </a:xfrm>
          <a:prstGeom prst="rect">
            <a:avLst/>
          </a:prstGeom>
          <a:noFill/>
          <a:ln>
            <a:noFill/>
          </a:ln>
        </p:spPr>
      </p:pic>
      <p:sp>
        <p:nvSpPr>
          <p:cNvPr id="852" name="Google Shape;852;p1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69</a:t>
            </a:fld>
            <a:endParaRPr/>
          </a:p>
        </p:txBody>
      </p:sp>
      <p:sp>
        <p:nvSpPr>
          <p:cNvPr id="853" name="Google Shape;853;p119"/>
          <p:cNvSpPr txBox="1"/>
          <p:nvPr/>
        </p:nvSpPr>
        <p:spPr>
          <a:xfrm>
            <a:off x="0" y="4576661"/>
            <a:ext cx="91440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990"/>
              <a:buFont typeface="Arial"/>
              <a:buNone/>
            </a:pPr>
            <a:r>
              <a:rPr lang="en" sz="1800" b="0" i="0" u="none" strike="noStrike" cap="none">
                <a:solidFill>
                  <a:schemeClr val="dk1"/>
                </a:solidFill>
                <a:latin typeface="Raleway"/>
                <a:ea typeface="Raleway"/>
                <a:cs typeface="Raleway"/>
                <a:sym typeface="Raleway"/>
              </a:rPr>
              <a:t>There are no real boundaries between fields</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p120"/>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300"/>
              <a:t>Importing an idea from another field </a:t>
            </a:r>
            <a:endParaRPr sz="2300"/>
          </a:p>
        </p:txBody>
      </p:sp>
      <p:pic>
        <p:nvPicPr>
          <p:cNvPr id="859" name="Google Shape;859;p120"/>
          <p:cNvPicPr preferRelativeResize="0"/>
          <p:nvPr/>
        </p:nvPicPr>
        <p:blipFill>
          <a:blip r:embed="rId3">
            <a:alphaModFix/>
          </a:blip>
          <a:stretch>
            <a:fillRect/>
          </a:stretch>
        </p:blipFill>
        <p:spPr>
          <a:xfrm>
            <a:off x="1195425" y="1122500"/>
            <a:ext cx="7767598" cy="3227649"/>
          </a:xfrm>
          <a:prstGeom prst="rect">
            <a:avLst/>
          </a:prstGeom>
          <a:noFill/>
          <a:ln>
            <a:noFill/>
          </a:ln>
        </p:spPr>
      </p:pic>
      <p:sp>
        <p:nvSpPr>
          <p:cNvPr id="860" name="Google Shape;860;p120"/>
          <p:cNvSpPr/>
          <p:nvPr/>
        </p:nvSpPr>
        <p:spPr>
          <a:xfrm>
            <a:off x="619175" y="1143125"/>
            <a:ext cx="500100" cy="24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20"/>
          <p:cNvSpPr/>
          <p:nvPr/>
        </p:nvSpPr>
        <p:spPr>
          <a:xfrm>
            <a:off x="619175" y="1823225"/>
            <a:ext cx="500100" cy="24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120"/>
          <p:cNvSpPr/>
          <p:nvPr/>
        </p:nvSpPr>
        <p:spPr>
          <a:xfrm>
            <a:off x="619175" y="2504250"/>
            <a:ext cx="500100" cy="24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120"/>
          <p:cNvSpPr/>
          <p:nvPr/>
        </p:nvSpPr>
        <p:spPr>
          <a:xfrm>
            <a:off x="619175" y="3121000"/>
            <a:ext cx="500100" cy="24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120"/>
          <p:cNvSpPr/>
          <p:nvPr/>
        </p:nvSpPr>
        <p:spPr>
          <a:xfrm>
            <a:off x="619175" y="3813950"/>
            <a:ext cx="500100" cy="24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20"/>
          <p:cNvSpPr/>
          <p:nvPr/>
        </p:nvSpPr>
        <p:spPr>
          <a:xfrm>
            <a:off x="7191425" y="1109225"/>
            <a:ext cx="1519800" cy="31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20"/>
          <p:cNvSpPr/>
          <p:nvPr/>
        </p:nvSpPr>
        <p:spPr>
          <a:xfrm>
            <a:off x="3187825" y="2107475"/>
            <a:ext cx="1519800" cy="31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20"/>
          <p:cNvSpPr/>
          <p:nvPr/>
        </p:nvSpPr>
        <p:spPr>
          <a:xfrm>
            <a:off x="8096225" y="2470350"/>
            <a:ext cx="937200" cy="31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20"/>
          <p:cNvSpPr/>
          <p:nvPr/>
        </p:nvSpPr>
        <p:spPr>
          <a:xfrm>
            <a:off x="7191425" y="3087100"/>
            <a:ext cx="1519800" cy="31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20"/>
          <p:cNvSpPr/>
          <p:nvPr/>
        </p:nvSpPr>
        <p:spPr>
          <a:xfrm>
            <a:off x="4991050" y="4063850"/>
            <a:ext cx="1519800" cy="31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4" name="Google Shape;874;p121"/>
          <p:cNvSpPr txBox="1">
            <a:spLocks noGrp="1"/>
          </p:cNvSpPr>
          <p:nvPr>
            <p:ph type="title"/>
          </p:nvPr>
        </p:nvSpPr>
        <p:spPr>
          <a:xfrm>
            <a:off x="311700" y="2164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300"/>
              <a:t>Exporting an idea to another field</a:t>
            </a:r>
            <a:endParaRPr sz="2300"/>
          </a:p>
          <a:p>
            <a:pPr marL="0" lvl="0" indent="0" algn="ctr" rtl="0">
              <a:spcBef>
                <a:spcPts val="0"/>
              </a:spcBef>
              <a:spcAft>
                <a:spcPts val="0"/>
              </a:spcAft>
              <a:buNone/>
            </a:pPr>
            <a:endParaRPr sz="2300"/>
          </a:p>
        </p:txBody>
      </p:sp>
      <p:pic>
        <p:nvPicPr>
          <p:cNvPr id="875" name="Google Shape;875;p121"/>
          <p:cNvPicPr preferRelativeResize="0"/>
          <p:nvPr/>
        </p:nvPicPr>
        <p:blipFill>
          <a:blip r:embed="rId3">
            <a:alphaModFix/>
          </a:blip>
          <a:stretch>
            <a:fillRect/>
          </a:stretch>
        </p:blipFill>
        <p:spPr>
          <a:xfrm>
            <a:off x="1294775" y="990725"/>
            <a:ext cx="6480052" cy="3376100"/>
          </a:xfrm>
          <a:prstGeom prst="rect">
            <a:avLst/>
          </a:prstGeom>
          <a:noFill/>
          <a:ln>
            <a:noFill/>
          </a:ln>
        </p:spPr>
      </p:pic>
      <p:sp>
        <p:nvSpPr>
          <p:cNvPr id="876" name="Google Shape;876;p121"/>
          <p:cNvSpPr/>
          <p:nvPr/>
        </p:nvSpPr>
        <p:spPr>
          <a:xfrm>
            <a:off x="695375" y="1066925"/>
            <a:ext cx="500100" cy="24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21"/>
          <p:cNvSpPr/>
          <p:nvPr/>
        </p:nvSpPr>
        <p:spPr>
          <a:xfrm>
            <a:off x="695375" y="1747025"/>
            <a:ext cx="500100" cy="24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21"/>
          <p:cNvSpPr/>
          <p:nvPr/>
        </p:nvSpPr>
        <p:spPr>
          <a:xfrm>
            <a:off x="695375" y="2580450"/>
            <a:ext cx="500100" cy="24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121"/>
          <p:cNvSpPr/>
          <p:nvPr/>
        </p:nvSpPr>
        <p:spPr>
          <a:xfrm>
            <a:off x="695375" y="3273400"/>
            <a:ext cx="500100" cy="24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121"/>
          <p:cNvSpPr/>
          <p:nvPr/>
        </p:nvSpPr>
        <p:spPr>
          <a:xfrm>
            <a:off x="695375" y="4042550"/>
            <a:ext cx="500100" cy="2499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121"/>
          <p:cNvSpPr/>
          <p:nvPr/>
        </p:nvSpPr>
        <p:spPr>
          <a:xfrm>
            <a:off x="3407875" y="1309525"/>
            <a:ext cx="1519800" cy="31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121"/>
          <p:cNvSpPr/>
          <p:nvPr/>
        </p:nvSpPr>
        <p:spPr>
          <a:xfrm>
            <a:off x="2177800" y="2054400"/>
            <a:ext cx="1519800" cy="31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121"/>
          <p:cNvSpPr/>
          <p:nvPr/>
        </p:nvSpPr>
        <p:spPr>
          <a:xfrm>
            <a:off x="2101600" y="2830350"/>
            <a:ext cx="1519800" cy="31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121"/>
          <p:cNvSpPr/>
          <p:nvPr/>
        </p:nvSpPr>
        <p:spPr>
          <a:xfrm>
            <a:off x="2072600" y="3566650"/>
            <a:ext cx="1519800" cy="31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21"/>
          <p:cNvSpPr/>
          <p:nvPr/>
        </p:nvSpPr>
        <p:spPr>
          <a:xfrm>
            <a:off x="7059375" y="4008650"/>
            <a:ext cx="1519800" cy="317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21"/>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71</a:t>
            </a:fld>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890"/>
        <p:cNvGrpSpPr/>
        <p:nvPr/>
      </p:nvGrpSpPr>
      <p:grpSpPr>
        <a:xfrm>
          <a:off x="0" y="0"/>
          <a:ext cx="0" cy="0"/>
          <a:chOff x="0" y="0"/>
          <a:chExt cx="0" cy="0"/>
        </a:xfrm>
      </p:grpSpPr>
      <p:sp>
        <p:nvSpPr>
          <p:cNvPr id="891" name="Google Shape;891;p122"/>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rPr>
              <a:t>A Train-the-Trainer Meta Moment</a:t>
            </a:r>
            <a:endParaRPr>
              <a:solidFill>
                <a:schemeClr val="dk1"/>
              </a:solidFill>
            </a:endParaRPr>
          </a:p>
        </p:txBody>
      </p:sp>
      <p:sp>
        <p:nvSpPr>
          <p:cNvPr id="892" name="Google Shape;892;p122"/>
          <p:cNvSpPr txBox="1">
            <a:spLocks noGrp="1"/>
          </p:cNvSpPr>
          <p:nvPr>
            <p:ph type="body" idx="1"/>
          </p:nvPr>
        </p:nvSpPr>
        <p:spPr>
          <a:xfrm>
            <a:off x="287075" y="976650"/>
            <a:ext cx="8247900" cy="396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The Story / </a:t>
            </a:r>
            <a:r>
              <a:rPr lang="en" b="1">
                <a:solidFill>
                  <a:schemeClr val="dk1"/>
                </a:solidFill>
              </a:rPr>
              <a:t>Teach</a:t>
            </a:r>
            <a:r>
              <a:rPr lang="en">
                <a:solidFill>
                  <a:schemeClr val="dk1"/>
                </a:solidFill>
              </a:rPr>
              <a:t> / Tool concept</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2"/>
              </a:solidFill>
            </a:endParaRPr>
          </a:p>
          <a:p>
            <a:pPr marL="457200" marR="0" lvl="0" indent="-342900" algn="l" rtl="0">
              <a:lnSpc>
                <a:spcPct val="115000"/>
              </a:lnSpc>
              <a:spcBef>
                <a:spcPts val="0"/>
              </a:spcBef>
              <a:spcAft>
                <a:spcPts val="0"/>
              </a:spcAft>
              <a:buClr>
                <a:schemeClr val="dk1"/>
              </a:buClr>
              <a:buSzPts val="1800"/>
              <a:buChar char="●"/>
            </a:pPr>
            <a:r>
              <a:rPr lang="en" b="1">
                <a:solidFill>
                  <a:schemeClr val="dk1"/>
                </a:solidFill>
              </a:rPr>
              <a:t>Teach</a:t>
            </a:r>
            <a:r>
              <a:rPr lang="en">
                <a:solidFill>
                  <a:schemeClr val="dk1"/>
                </a:solidFill>
              </a:rPr>
              <a:t> – what is the logic of the tool?</a:t>
            </a:r>
            <a:endParaRPr>
              <a:solidFill>
                <a:schemeClr val="dk1"/>
              </a:solidFill>
            </a:endParaRPr>
          </a:p>
          <a:p>
            <a:pPr marL="457200" marR="0" lvl="0" indent="-342900" algn="l" rtl="0">
              <a:lnSpc>
                <a:spcPct val="115000"/>
              </a:lnSpc>
              <a:spcBef>
                <a:spcPts val="0"/>
              </a:spcBef>
              <a:spcAft>
                <a:spcPts val="0"/>
              </a:spcAft>
              <a:buClr>
                <a:schemeClr val="dk1"/>
              </a:buClr>
              <a:buSzPts val="1800"/>
              <a:buChar char="●"/>
            </a:pPr>
            <a:r>
              <a:rPr lang="en">
                <a:solidFill>
                  <a:schemeClr val="dk1"/>
                </a:solidFill>
              </a:rPr>
              <a:t>Provide:</a:t>
            </a:r>
            <a:endParaRPr>
              <a:solidFill>
                <a:schemeClr val="dk1"/>
              </a:solidFill>
            </a:endParaRPr>
          </a:p>
          <a:p>
            <a:pPr marL="914400" marR="0" lvl="1" indent="-336550" algn="l" rtl="0">
              <a:lnSpc>
                <a:spcPct val="115000"/>
              </a:lnSpc>
              <a:spcBef>
                <a:spcPts val="0"/>
              </a:spcBef>
              <a:spcAft>
                <a:spcPts val="0"/>
              </a:spcAft>
              <a:buClr>
                <a:schemeClr val="dk1"/>
              </a:buClr>
              <a:buSzPts val="1700"/>
              <a:buChar char="○"/>
            </a:pPr>
            <a:r>
              <a:rPr lang="en" sz="1700">
                <a:solidFill>
                  <a:schemeClr val="dk1"/>
                </a:solidFill>
              </a:rPr>
              <a:t>An overview over research on the tool</a:t>
            </a:r>
            <a:endParaRPr sz="1700">
              <a:solidFill>
                <a:schemeClr val="dk1"/>
              </a:solidFill>
            </a:endParaRPr>
          </a:p>
          <a:p>
            <a:pPr marL="914400" marR="0" lvl="1" indent="-336550" algn="l" rtl="0">
              <a:lnSpc>
                <a:spcPct val="115000"/>
              </a:lnSpc>
              <a:spcBef>
                <a:spcPts val="0"/>
              </a:spcBef>
              <a:spcAft>
                <a:spcPts val="0"/>
              </a:spcAft>
              <a:buClr>
                <a:schemeClr val="dk1"/>
              </a:buClr>
              <a:buSzPts val="1700"/>
              <a:buChar char="○"/>
            </a:pPr>
            <a:r>
              <a:rPr lang="en" sz="1700">
                <a:solidFill>
                  <a:schemeClr val="dk1"/>
                </a:solidFill>
              </a:rPr>
              <a:t>Historical examples</a:t>
            </a:r>
            <a:endParaRPr sz="1700">
              <a:solidFill>
                <a:schemeClr val="dk1"/>
              </a:solidFill>
            </a:endParaRPr>
          </a:p>
        </p:txBody>
      </p:sp>
      <p:grpSp>
        <p:nvGrpSpPr>
          <p:cNvPr id="893" name="Google Shape;893;p122"/>
          <p:cNvGrpSpPr/>
          <p:nvPr/>
        </p:nvGrpSpPr>
        <p:grpSpPr>
          <a:xfrm>
            <a:off x="864771" y="1412335"/>
            <a:ext cx="2210481" cy="795522"/>
            <a:chOff x="5631327" y="1434040"/>
            <a:chExt cx="1951170" cy="655074"/>
          </a:xfrm>
        </p:grpSpPr>
        <p:sp>
          <p:nvSpPr>
            <p:cNvPr id="894" name="Google Shape;894;p122"/>
            <p:cNvSpPr/>
            <p:nvPr/>
          </p:nvSpPr>
          <p:spPr>
            <a:xfrm>
              <a:off x="7084995" y="1434040"/>
              <a:ext cx="497502" cy="655074"/>
            </a:xfrm>
            <a:prstGeom prst="lightningBolt">
              <a:avLst/>
            </a:prstGeom>
            <a:solidFill>
              <a:srgbClr val="FFAB40"/>
            </a:solidFill>
            <a:ln w="323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sz="1586">
                <a:highlight>
                  <a:srgbClr val="FFAB40"/>
                </a:highlight>
              </a:endParaRPr>
            </a:p>
          </p:txBody>
        </p:sp>
        <p:sp>
          <p:nvSpPr>
            <p:cNvPr id="895" name="Google Shape;895;p122"/>
            <p:cNvSpPr/>
            <p:nvPr/>
          </p:nvSpPr>
          <p:spPr>
            <a:xfrm>
              <a:off x="6353328" y="1482075"/>
              <a:ext cx="442200" cy="442200"/>
            </a:xfrm>
            <a:prstGeom prst="ellipse">
              <a:avLst/>
            </a:prstGeom>
            <a:solidFill>
              <a:srgbClr val="0B5394"/>
            </a:solidFill>
            <a:ln w="431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a:p>
          </p:txBody>
        </p:sp>
        <p:sp>
          <p:nvSpPr>
            <p:cNvPr id="896" name="Google Shape;896;p122"/>
            <p:cNvSpPr/>
            <p:nvPr/>
          </p:nvSpPr>
          <p:spPr>
            <a:xfrm>
              <a:off x="5631327" y="1513725"/>
              <a:ext cx="378900" cy="378900"/>
            </a:xfrm>
            <a:prstGeom prst="rect">
              <a:avLst/>
            </a:prstGeom>
            <a:solidFill>
              <a:srgbClr val="6AA84F"/>
            </a:solidFill>
            <a:ln w="431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123"/>
          <p:cNvSpPr txBox="1">
            <a:spLocks noGrp="1"/>
          </p:cNvSpPr>
          <p:nvPr>
            <p:ph type="title"/>
          </p:nvPr>
        </p:nvSpPr>
        <p:spPr>
          <a:xfrm>
            <a:off x="159300" y="209600"/>
            <a:ext cx="8913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220"/>
              <a:t>Dose escalation leads to evolution of antibiotic resistance in bacteria</a:t>
            </a:r>
            <a:endParaRPr sz="2220"/>
          </a:p>
          <a:p>
            <a:pPr marL="0" lvl="0" indent="0" algn="ctr" rtl="0">
              <a:spcBef>
                <a:spcPts val="0"/>
              </a:spcBef>
              <a:spcAft>
                <a:spcPts val="0"/>
              </a:spcAft>
              <a:buClr>
                <a:schemeClr val="dk1"/>
              </a:buClr>
              <a:buSzPts val="1100"/>
              <a:buFont typeface="Arial"/>
              <a:buNone/>
            </a:pPr>
            <a:endParaRPr sz="2220"/>
          </a:p>
          <a:p>
            <a:pPr marL="0" lvl="0" indent="0" algn="ctr" rtl="0">
              <a:spcBef>
                <a:spcPts val="0"/>
              </a:spcBef>
              <a:spcAft>
                <a:spcPts val="0"/>
              </a:spcAft>
              <a:buSzPts val="990"/>
              <a:buNone/>
            </a:pPr>
            <a:endParaRPr sz="2220"/>
          </a:p>
        </p:txBody>
      </p:sp>
      <p:sp>
        <p:nvSpPr>
          <p:cNvPr id="902" name="Google Shape;902;p123"/>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73</a:t>
            </a:fld>
            <a:endParaRPr/>
          </a:p>
        </p:txBody>
      </p:sp>
      <p:pic>
        <p:nvPicPr>
          <p:cNvPr id="903" name="Google Shape;903;p123"/>
          <p:cNvPicPr preferRelativeResize="0"/>
          <p:nvPr/>
        </p:nvPicPr>
        <p:blipFill rotWithShape="1">
          <a:blip r:embed="rId3">
            <a:alphaModFix/>
          </a:blip>
          <a:srcRect t="8046"/>
          <a:stretch/>
        </p:blipFill>
        <p:spPr>
          <a:xfrm>
            <a:off x="475950" y="782300"/>
            <a:ext cx="8121244" cy="4208801"/>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124"/>
          <p:cNvSpPr txBox="1">
            <a:spLocks noGrp="1"/>
          </p:cNvSpPr>
          <p:nvPr>
            <p:ph type="title"/>
          </p:nvPr>
        </p:nvSpPr>
        <p:spPr>
          <a:xfrm>
            <a:off x="159300" y="209600"/>
            <a:ext cx="8913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220"/>
              <a:t>Dose escalation on an ovarian cell line with a PARP inhibitor</a:t>
            </a:r>
            <a:endParaRPr sz="2220"/>
          </a:p>
          <a:p>
            <a:pPr marL="0" lvl="0" indent="0" algn="ctr" rtl="0">
              <a:spcBef>
                <a:spcPts val="0"/>
              </a:spcBef>
              <a:spcAft>
                <a:spcPts val="0"/>
              </a:spcAft>
              <a:buClr>
                <a:schemeClr val="dk1"/>
              </a:buClr>
              <a:buSzPts val="1100"/>
              <a:buFont typeface="Arial"/>
              <a:buNone/>
            </a:pPr>
            <a:endParaRPr sz="2220"/>
          </a:p>
          <a:p>
            <a:pPr marL="0" lvl="0" indent="0" algn="ctr" rtl="0">
              <a:spcBef>
                <a:spcPts val="0"/>
              </a:spcBef>
              <a:spcAft>
                <a:spcPts val="0"/>
              </a:spcAft>
              <a:buSzPts val="990"/>
              <a:buNone/>
            </a:pPr>
            <a:endParaRPr sz="2220"/>
          </a:p>
          <a:p>
            <a:pPr marL="0" lvl="0" indent="0" algn="ctr" rtl="0">
              <a:spcBef>
                <a:spcPts val="0"/>
              </a:spcBef>
              <a:spcAft>
                <a:spcPts val="0"/>
              </a:spcAft>
              <a:buSzPts val="1100"/>
              <a:buNone/>
            </a:pPr>
            <a:endParaRPr sz="2220"/>
          </a:p>
          <a:p>
            <a:pPr marL="0" lvl="0" indent="0" algn="ctr" rtl="0">
              <a:spcBef>
                <a:spcPts val="0"/>
              </a:spcBef>
              <a:spcAft>
                <a:spcPts val="0"/>
              </a:spcAft>
              <a:buSzPts val="990"/>
              <a:buNone/>
            </a:pPr>
            <a:endParaRPr sz="2220"/>
          </a:p>
        </p:txBody>
      </p:sp>
      <p:sp>
        <p:nvSpPr>
          <p:cNvPr id="909" name="Google Shape;909;p124"/>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74</a:t>
            </a:fld>
            <a:endParaRPr/>
          </a:p>
        </p:txBody>
      </p:sp>
      <p:pic>
        <p:nvPicPr>
          <p:cNvPr id="910" name="Google Shape;910;p124"/>
          <p:cNvPicPr preferRelativeResize="0"/>
          <p:nvPr/>
        </p:nvPicPr>
        <p:blipFill rotWithShape="1">
          <a:blip r:embed="rId3">
            <a:alphaModFix/>
          </a:blip>
          <a:srcRect t="8046"/>
          <a:stretch/>
        </p:blipFill>
        <p:spPr>
          <a:xfrm>
            <a:off x="475950" y="782300"/>
            <a:ext cx="8121244" cy="4208801"/>
          </a:xfrm>
          <a:prstGeom prst="rect">
            <a:avLst/>
          </a:prstGeom>
          <a:noFill/>
          <a:ln>
            <a:noFill/>
          </a:ln>
        </p:spPr>
      </p:pic>
      <p:pic>
        <p:nvPicPr>
          <p:cNvPr id="911" name="Google Shape;911;p124"/>
          <p:cNvPicPr preferRelativeResize="0"/>
          <p:nvPr/>
        </p:nvPicPr>
        <p:blipFill>
          <a:blip r:embed="rId4">
            <a:alphaModFix/>
          </a:blip>
          <a:stretch>
            <a:fillRect/>
          </a:stretch>
        </p:blipFill>
        <p:spPr>
          <a:xfrm>
            <a:off x="782900" y="806049"/>
            <a:ext cx="7239299" cy="152705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915"/>
        <p:cNvGrpSpPr/>
        <p:nvPr/>
      </p:nvGrpSpPr>
      <p:grpSpPr>
        <a:xfrm>
          <a:off x="0" y="0"/>
          <a:ext cx="0" cy="0"/>
          <a:chOff x="0" y="0"/>
          <a:chExt cx="0" cy="0"/>
        </a:xfrm>
      </p:grpSpPr>
      <p:sp>
        <p:nvSpPr>
          <p:cNvPr id="916" name="Google Shape;916;p125"/>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rPr>
              <a:t>A Train-the-Trainer Meta Moment</a:t>
            </a:r>
            <a:endParaRPr>
              <a:solidFill>
                <a:schemeClr val="dk1"/>
              </a:solidFill>
            </a:endParaRPr>
          </a:p>
        </p:txBody>
      </p:sp>
      <p:sp>
        <p:nvSpPr>
          <p:cNvPr id="917" name="Google Shape;917;p125"/>
          <p:cNvSpPr txBox="1">
            <a:spLocks noGrp="1"/>
          </p:cNvSpPr>
          <p:nvPr>
            <p:ph type="body" idx="1"/>
          </p:nvPr>
        </p:nvSpPr>
        <p:spPr>
          <a:xfrm>
            <a:off x="287075" y="976650"/>
            <a:ext cx="8761800" cy="396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The Story / Teach / Tool concept</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Ideally, </a:t>
            </a:r>
            <a:r>
              <a:rPr lang="en" sz="1800">
                <a:solidFill>
                  <a:schemeClr val="dk1"/>
                </a:solidFill>
              </a:rPr>
              <a:t>give an example where the tool was applied</a:t>
            </a:r>
            <a:endParaRPr sz="1800">
              <a:solidFill>
                <a:schemeClr val="dk1"/>
              </a:solidFill>
            </a:endParaRPr>
          </a:p>
          <a:p>
            <a:pPr marL="457200" lvl="0" indent="0" algn="l" rtl="0">
              <a:spcBef>
                <a:spcPts val="0"/>
              </a:spcBef>
              <a:spcAft>
                <a:spcPts val="0"/>
              </a:spcAft>
              <a:buNone/>
            </a:pPr>
            <a:r>
              <a:rPr lang="en" sz="1800">
                <a:solidFill>
                  <a:schemeClr val="dk1"/>
                </a:solidFill>
              </a:rPr>
              <a:t>from y</a:t>
            </a:r>
            <a:r>
              <a:rPr lang="en" sz="1800" b="1">
                <a:solidFill>
                  <a:schemeClr val="dk1"/>
                </a:solidFill>
              </a:rPr>
              <a:t>our own work</a:t>
            </a:r>
            <a:r>
              <a:rPr lang="en" sz="1800">
                <a:solidFill>
                  <a:schemeClr val="dk1"/>
                </a:solidFill>
              </a:rPr>
              <a:t> – that makes it authentic and relatable</a:t>
            </a:r>
            <a:endParaRPr sz="1800">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It can be a “small” application of the tool – it’s good to show that the tool works not only for Nobel laureates</a:t>
            </a:r>
            <a:endParaRPr>
              <a:solidFill>
                <a:schemeClr val="dk1"/>
              </a:solidFill>
            </a:endParaRPr>
          </a:p>
        </p:txBody>
      </p:sp>
      <p:grpSp>
        <p:nvGrpSpPr>
          <p:cNvPr id="918" name="Google Shape;918;p125"/>
          <p:cNvGrpSpPr/>
          <p:nvPr/>
        </p:nvGrpSpPr>
        <p:grpSpPr>
          <a:xfrm>
            <a:off x="864771" y="1412335"/>
            <a:ext cx="2210481" cy="795522"/>
            <a:chOff x="5631327" y="1434040"/>
            <a:chExt cx="1951170" cy="655074"/>
          </a:xfrm>
        </p:grpSpPr>
        <p:sp>
          <p:nvSpPr>
            <p:cNvPr id="919" name="Google Shape;919;p125"/>
            <p:cNvSpPr/>
            <p:nvPr/>
          </p:nvSpPr>
          <p:spPr>
            <a:xfrm>
              <a:off x="7084995" y="1434040"/>
              <a:ext cx="497502" cy="655074"/>
            </a:xfrm>
            <a:prstGeom prst="lightningBolt">
              <a:avLst/>
            </a:prstGeom>
            <a:solidFill>
              <a:srgbClr val="FFAB40"/>
            </a:solidFill>
            <a:ln w="323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sz="1586">
                <a:highlight>
                  <a:srgbClr val="FFAB40"/>
                </a:highlight>
              </a:endParaRPr>
            </a:p>
          </p:txBody>
        </p:sp>
        <p:sp>
          <p:nvSpPr>
            <p:cNvPr id="920" name="Google Shape;920;p125"/>
            <p:cNvSpPr/>
            <p:nvPr/>
          </p:nvSpPr>
          <p:spPr>
            <a:xfrm>
              <a:off x="6353328" y="1482075"/>
              <a:ext cx="442200" cy="442200"/>
            </a:xfrm>
            <a:prstGeom prst="ellipse">
              <a:avLst/>
            </a:prstGeom>
            <a:solidFill>
              <a:srgbClr val="0B5394"/>
            </a:solidFill>
            <a:ln w="431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a:p>
          </p:txBody>
        </p:sp>
        <p:sp>
          <p:nvSpPr>
            <p:cNvPr id="921" name="Google Shape;921;p125"/>
            <p:cNvSpPr/>
            <p:nvPr/>
          </p:nvSpPr>
          <p:spPr>
            <a:xfrm>
              <a:off x="5631327" y="1513725"/>
              <a:ext cx="378900" cy="378900"/>
            </a:xfrm>
            <a:prstGeom prst="rect">
              <a:avLst/>
            </a:prstGeom>
            <a:solidFill>
              <a:srgbClr val="6AA84F"/>
            </a:solidFill>
            <a:ln w="431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pic>
        <p:nvPicPr>
          <p:cNvPr id="926" name="Google Shape;926;p126"/>
          <p:cNvPicPr preferRelativeResize="0"/>
          <p:nvPr/>
        </p:nvPicPr>
        <p:blipFill rotWithShape="1">
          <a:blip r:embed="rId3">
            <a:alphaModFix/>
          </a:blip>
          <a:srcRect/>
          <a:stretch/>
        </p:blipFill>
        <p:spPr>
          <a:xfrm>
            <a:off x="1874070" y="1256072"/>
            <a:ext cx="5395860" cy="3800745"/>
          </a:xfrm>
          <a:prstGeom prst="rect">
            <a:avLst/>
          </a:prstGeom>
          <a:noFill/>
          <a:ln>
            <a:noFill/>
          </a:ln>
        </p:spPr>
      </p:pic>
      <p:sp>
        <p:nvSpPr>
          <p:cNvPr id="927" name="Google Shape;927;p126"/>
          <p:cNvSpPr txBox="1"/>
          <p:nvPr/>
        </p:nvSpPr>
        <p:spPr>
          <a:xfrm>
            <a:off x="0" y="269240"/>
            <a:ext cx="91440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200"/>
              <a:buFont typeface="Arial"/>
              <a:buNone/>
            </a:pPr>
            <a:r>
              <a:rPr lang="en" sz="2200" b="0" i="0" u="none" strike="noStrike" cap="none">
                <a:solidFill>
                  <a:schemeClr val="dk1"/>
                </a:solidFill>
                <a:latin typeface="Tenor Sans"/>
                <a:ea typeface="Tenor Sans"/>
                <a:cs typeface="Tenor Sans"/>
                <a:sym typeface="Tenor Sans"/>
              </a:rPr>
              <a:t>Balanc</a:t>
            </a:r>
            <a:r>
              <a:rPr lang="en" sz="2200">
                <a:solidFill>
                  <a:schemeClr val="dk1"/>
                </a:solidFill>
                <a:latin typeface="Tenor Sans"/>
                <a:ea typeface="Tenor Sans"/>
                <a:cs typeface="Tenor Sans"/>
                <a:sym typeface="Tenor Sans"/>
              </a:rPr>
              <a:t>ing</a:t>
            </a:r>
            <a:r>
              <a:rPr lang="en" sz="2200" b="0" i="0" u="none" strike="noStrike" cap="none">
                <a:solidFill>
                  <a:schemeClr val="dk1"/>
                </a:solidFill>
                <a:latin typeface="Tenor Sans"/>
                <a:ea typeface="Tenor Sans"/>
                <a:cs typeface="Tenor Sans"/>
                <a:sym typeface="Tenor Sans"/>
              </a:rPr>
              <a:t> day science expertise and night science creativity</a:t>
            </a:r>
            <a:endParaRPr sz="2200" b="0" i="0" u="none" strike="noStrike" cap="none">
              <a:solidFill>
                <a:schemeClr val="dk1"/>
              </a:solidFill>
              <a:latin typeface="Tenor Sans"/>
              <a:ea typeface="Tenor Sans"/>
              <a:cs typeface="Tenor Sans"/>
              <a:sym typeface="Tenor Sans"/>
            </a:endParaRPr>
          </a:p>
        </p:txBody>
      </p:sp>
      <p:sp>
        <p:nvSpPr>
          <p:cNvPr id="928" name="Google Shape;928;p1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76</a:t>
            </a:fld>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pic>
        <p:nvPicPr>
          <p:cNvPr id="933" name="Google Shape;933;p127"/>
          <p:cNvPicPr preferRelativeResize="0"/>
          <p:nvPr/>
        </p:nvPicPr>
        <p:blipFill rotWithShape="1">
          <a:blip r:embed="rId3">
            <a:alphaModFix/>
          </a:blip>
          <a:srcRect/>
          <a:stretch/>
        </p:blipFill>
        <p:spPr>
          <a:xfrm>
            <a:off x="1874070" y="1256072"/>
            <a:ext cx="5395860" cy="3800745"/>
          </a:xfrm>
          <a:prstGeom prst="rect">
            <a:avLst/>
          </a:prstGeom>
          <a:noFill/>
          <a:ln>
            <a:noFill/>
          </a:ln>
        </p:spPr>
      </p:pic>
      <p:sp>
        <p:nvSpPr>
          <p:cNvPr id="934" name="Google Shape;934;p127"/>
          <p:cNvSpPr txBox="1"/>
          <p:nvPr/>
        </p:nvSpPr>
        <p:spPr>
          <a:xfrm>
            <a:off x="0" y="68015"/>
            <a:ext cx="9144000" cy="12006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200"/>
              <a:buFont typeface="Arial"/>
              <a:buNone/>
            </a:pPr>
            <a:r>
              <a:rPr lang="en" sz="2000" b="0" i="0" u="none" strike="noStrike" cap="none">
                <a:solidFill>
                  <a:schemeClr val="dk1"/>
                </a:solidFill>
                <a:latin typeface="Tenor Sans"/>
                <a:ea typeface="Tenor Sans"/>
                <a:cs typeface="Tenor Sans"/>
                <a:sym typeface="Tenor Sans"/>
              </a:rPr>
              <a:t>Expert's Dilemma: the more specialized you become, the less open you are to creative solutions from other fields. But the more you explore other fields, the more you risk losing credibility in your home field.</a:t>
            </a:r>
            <a:endParaRPr sz="2000">
              <a:solidFill>
                <a:schemeClr val="dk1"/>
              </a:solidFill>
              <a:latin typeface="Tenor Sans"/>
              <a:ea typeface="Tenor Sans"/>
              <a:cs typeface="Tenor Sans"/>
              <a:sym typeface="Tenor Sans"/>
            </a:endParaRPr>
          </a:p>
        </p:txBody>
      </p:sp>
      <p:sp>
        <p:nvSpPr>
          <p:cNvPr id="935" name="Google Shape;935;p1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77</a:t>
            </a:fld>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940" name="Google Shape;940;p128"/>
          <p:cNvSpPr txBox="1">
            <a:spLocks noGrp="1"/>
          </p:cNvSpPr>
          <p:nvPr>
            <p:ph type="title"/>
          </p:nvPr>
        </p:nvSpPr>
        <p:spPr>
          <a:xfrm>
            <a:off x="464100" y="202823"/>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200"/>
              <a:t>Before the exercise, we will apply </a:t>
            </a:r>
            <a:br>
              <a:rPr lang="en" sz="2200"/>
            </a:br>
            <a:r>
              <a:rPr lang="en" sz="2200"/>
              <a:t>a creativity-inducing odorant</a:t>
            </a:r>
            <a:endParaRPr sz="2200">
              <a:latin typeface="Calibri"/>
              <a:ea typeface="Calibri"/>
              <a:cs typeface="Calibri"/>
              <a:sym typeface="Calibri"/>
            </a:endParaRPr>
          </a:p>
        </p:txBody>
      </p:sp>
      <p:sp>
        <p:nvSpPr>
          <p:cNvPr id="941" name="Google Shape;941;p128"/>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chemeClr val="accent4"/>
              </a:highlight>
              <a:latin typeface="Arial"/>
              <a:ea typeface="Arial"/>
              <a:cs typeface="Arial"/>
              <a:sym typeface="Arial"/>
            </a:endParaRPr>
          </a:p>
        </p:txBody>
      </p:sp>
      <p:pic>
        <p:nvPicPr>
          <p:cNvPr id="942" name="Google Shape;942;p128"/>
          <p:cNvPicPr preferRelativeResize="0"/>
          <p:nvPr/>
        </p:nvPicPr>
        <p:blipFill rotWithShape="1">
          <a:blip r:embed="rId3">
            <a:alphaModFix/>
          </a:blip>
          <a:srcRect/>
          <a:stretch/>
        </p:blipFill>
        <p:spPr>
          <a:xfrm>
            <a:off x="3801690" y="1895226"/>
            <a:ext cx="1845420" cy="1845420"/>
          </a:xfrm>
          <a:prstGeom prst="rect">
            <a:avLst/>
          </a:prstGeom>
          <a:noFill/>
          <a:ln>
            <a:noFill/>
          </a:ln>
        </p:spPr>
      </p:pic>
      <p:sp>
        <p:nvSpPr>
          <p:cNvPr id="943" name="Google Shape;943;p1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78</a:t>
            </a:fld>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947"/>
        <p:cNvGrpSpPr/>
        <p:nvPr/>
      </p:nvGrpSpPr>
      <p:grpSpPr>
        <a:xfrm>
          <a:off x="0" y="0"/>
          <a:ext cx="0" cy="0"/>
          <a:chOff x="0" y="0"/>
          <a:chExt cx="0" cy="0"/>
        </a:xfrm>
      </p:grpSpPr>
      <p:sp>
        <p:nvSpPr>
          <p:cNvPr id="948" name="Google Shape;948;p129"/>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rPr>
              <a:t>A Train-the-Trainer Meta Moment</a:t>
            </a:r>
            <a:endParaRPr>
              <a:solidFill>
                <a:schemeClr val="dk1"/>
              </a:solidFill>
            </a:endParaRPr>
          </a:p>
        </p:txBody>
      </p:sp>
      <p:sp>
        <p:nvSpPr>
          <p:cNvPr id="949" name="Google Shape;949;p129"/>
          <p:cNvSpPr txBox="1">
            <a:spLocks noGrp="1"/>
          </p:cNvSpPr>
          <p:nvPr>
            <p:ph type="body" idx="1"/>
          </p:nvPr>
        </p:nvSpPr>
        <p:spPr>
          <a:xfrm>
            <a:off x="287075" y="976650"/>
            <a:ext cx="8247900" cy="3964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Char char="●"/>
            </a:pPr>
            <a:r>
              <a:rPr lang="en">
                <a:solidFill>
                  <a:schemeClr val="dk1"/>
                </a:solidFill>
              </a:rPr>
              <a:t>Props are fun and memorable</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There is an important lesson to be remembered here </a:t>
            </a:r>
            <a:br>
              <a:rPr lang="en">
                <a:solidFill>
                  <a:schemeClr val="dk1"/>
                </a:solidFill>
              </a:rPr>
            </a:br>
            <a:r>
              <a:rPr lang="en">
                <a:solidFill>
                  <a:schemeClr val="dk1"/>
                </a:solidFill>
              </a:rPr>
              <a:t>– see the resolution!</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53"/>
        <p:cNvGrpSpPr/>
        <p:nvPr/>
      </p:nvGrpSpPr>
      <p:grpSpPr>
        <a:xfrm>
          <a:off x="0" y="0"/>
          <a:ext cx="0" cy="0"/>
          <a:chOff x="0" y="0"/>
          <a:chExt cx="0" cy="0"/>
        </a:xfrm>
      </p:grpSpPr>
      <p:sp>
        <p:nvSpPr>
          <p:cNvPr id="954" name="Google Shape;954;p130"/>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500" b="1">
                <a:solidFill>
                  <a:schemeClr val="lt1"/>
                </a:solidFill>
              </a:rPr>
              <a:t>Exercise: </a:t>
            </a:r>
            <a:r>
              <a:rPr lang="en" sz="2500">
                <a:solidFill>
                  <a:schemeClr val="lt1"/>
                </a:solidFill>
              </a:rPr>
              <a:t>The import/export exercise</a:t>
            </a:r>
            <a:endParaRPr sz="2500">
              <a:solidFill>
                <a:schemeClr val="lt1"/>
              </a:solidFill>
            </a:endParaRPr>
          </a:p>
          <a:p>
            <a:pPr marL="0" lvl="0" indent="0" algn="l" rtl="0">
              <a:lnSpc>
                <a:spcPct val="115000"/>
              </a:lnSpc>
              <a:spcBef>
                <a:spcPts val="0"/>
              </a:spcBef>
              <a:spcAft>
                <a:spcPts val="0"/>
              </a:spcAft>
              <a:buSzPts val="2800"/>
              <a:buNone/>
            </a:pPr>
            <a:endParaRPr sz="2500">
              <a:solidFill>
                <a:schemeClr val="lt1"/>
              </a:solidFill>
            </a:endParaRPr>
          </a:p>
        </p:txBody>
      </p:sp>
      <p:sp>
        <p:nvSpPr>
          <p:cNvPr id="955" name="Google Shape;955;p130"/>
          <p:cNvSpPr txBox="1">
            <a:spLocks noGrp="1"/>
          </p:cNvSpPr>
          <p:nvPr>
            <p:ph type="body" idx="1"/>
          </p:nvPr>
        </p:nvSpPr>
        <p:spPr>
          <a:xfrm>
            <a:off x="311700" y="1009496"/>
            <a:ext cx="8520600" cy="396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b="1">
                <a:solidFill>
                  <a:schemeClr val="lt1"/>
                </a:solidFill>
              </a:rPr>
              <a:t>Pairs:</a:t>
            </a:r>
            <a:r>
              <a:rPr lang="en" sz="2000">
                <a:solidFill>
                  <a:schemeClr val="lt1"/>
                </a:solidFill>
              </a:rPr>
              <a:t> Again we will get into pairs.</a:t>
            </a:r>
            <a:endParaRPr sz="2000">
              <a:solidFill>
                <a:schemeClr val="lt1"/>
              </a:solidFill>
            </a:endParaRPr>
          </a:p>
          <a:p>
            <a:pPr marL="0" lvl="0" indent="0" algn="l" rtl="0">
              <a:spcBef>
                <a:spcPts val="0"/>
              </a:spcBef>
              <a:spcAft>
                <a:spcPts val="0"/>
              </a:spcAft>
              <a:buNone/>
            </a:pPr>
            <a:endParaRPr sz="2000">
              <a:solidFill>
                <a:schemeClr val="lt1"/>
              </a:solidFill>
            </a:endParaRPr>
          </a:p>
          <a:p>
            <a:pPr marL="0" lvl="0" indent="0" algn="l" rtl="0">
              <a:spcBef>
                <a:spcPts val="0"/>
              </a:spcBef>
              <a:spcAft>
                <a:spcPts val="0"/>
              </a:spcAft>
              <a:buNone/>
            </a:pPr>
            <a:r>
              <a:rPr lang="en" sz="2000" b="1">
                <a:solidFill>
                  <a:schemeClr val="lt1"/>
                </a:solidFill>
              </a:rPr>
              <a:t>Ideas to be combined:</a:t>
            </a:r>
            <a:endParaRPr sz="2000" b="1">
              <a:solidFill>
                <a:schemeClr val="lt1"/>
              </a:solidFill>
            </a:endParaRPr>
          </a:p>
          <a:p>
            <a:pPr marL="457200" lvl="0" indent="0" algn="l" rtl="0">
              <a:spcBef>
                <a:spcPts val="0"/>
              </a:spcBef>
              <a:spcAft>
                <a:spcPts val="0"/>
              </a:spcAft>
              <a:buNone/>
            </a:pPr>
            <a:r>
              <a:rPr lang="en" sz="2000">
                <a:solidFill>
                  <a:schemeClr val="lt1"/>
                </a:solidFill>
              </a:rPr>
              <a:t>Both partners explain 2-3 big ideas each that they are interested in </a:t>
            </a:r>
            <a:endParaRPr sz="2000">
              <a:solidFill>
                <a:schemeClr val="lt1"/>
              </a:solidFill>
            </a:endParaRPr>
          </a:p>
          <a:p>
            <a:pPr marL="457200" lvl="0" indent="0" algn="l" rtl="0">
              <a:spcBef>
                <a:spcPts val="0"/>
              </a:spcBef>
              <a:spcAft>
                <a:spcPts val="0"/>
              </a:spcAft>
              <a:buNone/>
            </a:pPr>
            <a:endParaRPr sz="2000">
              <a:solidFill>
                <a:schemeClr val="lt1"/>
              </a:solidFill>
            </a:endParaRPr>
          </a:p>
          <a:p>
            <a:pPr marL="0" lvl="0" indent="0" algn="l" rtl="0">
              <a:spcBef>
                <a:spcPts val="0"/>
              </a:spcBef>
              <a:spcAft>
                <a:spcPts val="0"/>
              </a:spcAft>
              <a:buNone/>
            </a:pPr>
            <a:r>
              <a:rPr lang="en" sz="2000" b="1">
                <a:solidFill>
                  <a:schemeClr val="lt1"/>
                </a:solidFill>
              </a:rPr>
              <a:t>Import/export:</a:t>
            </a:r>
            <a:r>
              <a:rPr lang="en" sz="2000">
                <a:solidFill>
                  <a:schemeClr val="lt1"/>
                </a:solidFill>
              </a:rPr>
              <a:t> </a:t>
            </a:r>
            <a:endParaRPr sz="2000">
              <a:solidFill>
                <a:schemeClr val="lt1"/>
              </a:solidFill>
            </a:endParaRPr>
          </a:p>
          <a:p>
            <a:pPr marL="0" lvl="0" indent="457200" algn="l" rtl="0">
              <a:spcBef>
                <a:spcPts val="0"/>
              </a:spcBef>
              <a:spcAft>
                <a:spcPts val="0"/>
              </a:spcAft>
              <a:buNone/>
            </a:pPr>
            <a:r>
              <a:rPr lang="en" sz="2000">
                <a:solidFill>
                  <a:schemeClr val="lt1"/>
                </a:solidFill>
              </a:rPr>
              <a:t>Try to outline a project that combines ideas from both partners.</a:t>
            </a:r>
            <a:endParaRPr sz="2000">
              <a:solidFill>
                <a:schemeClr val="lt1"/>
              </a:solidFill>
            </a:endParaRPr>
          </a:p>
          <a:p>
            <a:pPr marL="0" lvl="0" indent="457200" algn="l" rtl="0">
              <a:spcBef>
                <a:spcPts val="0"/>
              </a:spcBef>
              <a:spcAft>
                <a:spcPts val="0"/>
              </a:spcAft>
              <a:buNone/>
            </a:pPr>
            <a:endParaRPr sz="2000">
              <a:solidFill>
                <a:schemeClr val="lt1"/>
              </a:solidFill>
            </a:endParaRPr>
          </a:p>
          <a:p>
            <a:pPr marL="0" lvl="0" indent="0" algn="l" rtl="0">
              <a:spcBef>
                <a:spcPts val="0"/>
              </a:spcBef>
              <a:spcAft>
                <a:spcPts val="0"/>
              </a:spcAft>
              <a:buNone/>
            </a:pPr>
            <a:r>
              <a:rPr lang="en" sz="2000" b="1">
                <a:solidFill>
                  <a:schemeClr val="lt1"/>
                </a:solidFill>
              </a:rPr>
              <a:t>Remember</a:t>
            </a:r>
            <a:r>
              <a:rPr lang="en" sz="2000">
                <a:solidFill>
                  <a:schemeClr val="lt1"/>
                </a:solidFill>
              </a:rPr>
              <a:t> to use:</a:t>
            </a:r>
            <a:endParaRPr sz="2000">
              <a:solidFill>
                <a:schemeClr val="lt1"/>
              </a:solidFill>
            </a:endParaRPr>
          </a:p>
          <a:p>
            <a:pPr marL="914400" marR="0" lvl="1" indent="-355600" algn="l" rtl="0">
              <a:lnSpc>
                <a:spcPct val="115000"/>
              </a:lnSpc>
              <a:spcBef>
                <a:spcPts val="0"/>
              </a:spcBef>
              <a:spcAft>
                <a:spcPts val="0"/>
              </a:spcAft>
              <a:buClr>
                <a:schemeClr val="dk1"/>
              </a:buClr>
              <a:buSzPts val="2000"/>
              <a:buChar char="○"/>
            </a:pPr>
            <a:r>
              <a:rPr lang="en" sz="2000">
                <a:solidFill>
                  <a:schemeClr val="lt1"/>
                </a:solidFill>
              </a:rPr>
              <a:t>“Yes, and …” (avoiding “No” and “but”)</a:t>
            </a:r>
            <a:endParaRPr sz="2000">
              <a:solidFill>
                <a:schemeClr val="lt1"/>
              </a:solidFill>
            </a:endParaRPr>
          </a:p>
          <a:p>
            <a:pPr marL="914400" marR="0" lvl="1" indent="-355600" algn="l" rtl="0">
              <a:lnSpc>
                <a:spcPct val="115000"/>
              </a:lnSpc>
              <a:spcBef>
                <a:spcPts val="0"/>
              </a:spcBef>
              <a:spcAft>
                <a:spcPts val="0"/>
              </a:spcAft>
              <a:buClr>
                <a:schemeClr val="dk1"/>
              </a:buClr>
              <a:buSzPts val="2000"/>
              <a:buChar char="○"/>
            </a:pPr>
            <a:r>
              <a:rPr lang="en" sz="2000">
                <a:solidFill>
                  <a:schemeClr val="lt1"/>
                </a:solidFill>
              </a:rPr>
              <a:t>Make the other person feel comfortable</a:t>
            </a:r>
            <a:endParaRPr sz="2000">
              <a:solidFill>
                <a:schemeClr val="lt1"/>
              </a:solidFill>
            </a:endParaRPr>
          </a:p>
          <a:p>
            <a:pPr marL="101600" lvl="0" indent="0" algn="l" rtl="0">
              <a:lnSpc>
                <a:spcPct val="115000"/>
              </a:lnSpc>
              <a:spcBef>
                <a:spcPts val="0"/>
              </a:spcBef>
              <a:spcAft>
                <a:spcPts val="0"/>
              </a:spcAft>
              <a:buClr>
                <a:schemeClr val="dk1"/>
              </a:buClr>
              <a:buSzPts val="2000"/>
              <a:buNone/>
            </a:pPr>
            <a:endParaRPr sz="2000">
              <a:solidFill>
                <a:schemeClr val="lt1"/>
              </a:solidFill>
            </a:endParaRPr>
          </a:p>
        </p:txBody>
      </p:sp>
      <p:sp>
        <p:nvSpPr>
          <p:cNvPr id="956" name="Google Shape;956;p130"/>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80</a:t>
            </a:fld>
            <a:endParaRPr/>
          </a:p>
        </p:txBody>
      </p:sp>
      <p:sp>
        <p:nvSpPr>
          <p:cNvPr id="957" name="Google Shape;957;p130"/>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chemeClr val="accent4"/>
              </a:highlight>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961"/>
        <p:cNvGrpSpPr/>
        <p:nvPr/>
      </p:nvGrpSpPr>
      <p:grpSpPr>
        <a:xfrm>
          <a:off x="0" y="0"/>
          <a:ext cx="0" cy="0"/>
          <a:chOff x="0" y="0"/>
          <a:chExt cx="0" cy="0"/>
        </a:xfrm>
      </p:grpSpPr>
      <p:sp>
        <p:nvSpPr>
          <p:cNvPr id="962" name="Google Shape;962;p131"/>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rPr>
              <a:t>A Train-the-Trainer Meta Moment</a:t>
            </a:r>
            <a:endParaRPr>
              <a:solidFill>
                <a:schemeClr val="dk1"/>
              </a:solidFill>
            </a:endParaRPr>
          </a:p>
        </p:txBody>
      </p:sp>
      <p:sp>
        <p:nvSpPr>
          <p:cNvPr id="963" name="Google Shape;963;p131"/>
          <p:cNvSpPr txBox="1">
            <a:spLocks noGrp="1"/>
          </p:cNvSpPr>
          <p:nvPr>
            <p:ph type="body" idx="1"/>
          </p:nvPr>
        </p:nvSpPr>
        <p:spPr>
          <a:xfrm>
            <a:off x="287075" y="976650"/>
            <a:ext cx="8761800" cy="396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The Story / Teach / </a:t>
            </a:r>
            <a:r>
              <a:rPr lang="en" b="1">
                <a:solidFill>
                  <a:schemeClr val="dk1"/>
                </a:solidFill>
              </a:rPr>
              <a:t>Tool</a:t>
            </a:r>
            <a:r>
              <a:rPr lang="en">
                <a:solidFill>
                  <a:schemeClr val="dk1"/>
                </a:solidFill>
              </a:rPr>
              <a:t> concept</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457200" lvl="0" indent="-342900" algn="l" rtl="0">
              <a:spcBef>
                <a:spcPts val="0"/>
              </a:spcBef>
              <a:spcAft>
                <a:spcPts val="0"/>
              </a:spcAft>
              <a:buClr>
                <a:schemeClr val="dk1"/>
              </a:buClr>
              <a:buSzPts val="1800"/>
              <a:buChar char="●"/>
            </a:pPr>
            <a:r>
              <a:rPr lang="en" b="1">
                <a:solidFill>
                  <a:schemeClr val="dk1"/>
                </a:solidFill>
              </a:rPr>
              <a:t>Tool</a:t>
            </a:r>
            <a:r>
              <a:rPr lang="en">
                <a:solidFill>
                  <a:schemeClr val="dk1"/>
                </a:solidFill>
              </a:rPr>
              <a:t> – let the participants experience that it’s not just an abstract concept, </a:t>
            </a:r>
            <a:br>
              <a:rPr lang="en">
                <a:solidFill>
                  <a:schemeClr val="dk1"/>
                </a:solidFill>
              </a:rPr>
            </a:br>
            <a:r>
              <a:rPr lang="en">
                <a:solidFill>
                  <a:schemeClr val="dk1"/>
                </a:solidFill>
              </a:rPr>
              <a:t>but actually actionable</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Hands-on application in the context of their own project</a:t>
            </a:r>
            <a:endParaRPr>
              <a:solidFill>
                <a:schemeClr val="dk1"/>
              </a:solidFill>
            </a:endParaRPr>
          </a:p>
          <a:p>
            <a:pPr marL="457200" lvl="0" indent="0" algn="l" rtl="0">
              <a:spcBef>
                <a:spcPts val="0"/>
              </a:spcBef>
              <a:spcAft>
                <a:spcPts val="0"/>
              </a:spcAft>
              <a:buNone/>
            </a:pPr>
            <a:endParaRPr sz="1800">
              <a:solidFill>
                <a:schemeClr val="dk1"/>
              </a:solidFill>
            </a:endParaRPr>
          </a:p>
        </p:txBody>
      </p:sp>
      <p:grpSp>
        <p:nvGrpSpPr>
          <p:cNvPr id="964" name="Google Shape;964;p131"/>
          <p:cNvGrpSpPr/>
          <p:nvPr/>
        </p:nvGrpSpPr>
        <p:grpSpPr>
          <a:xfrm>
            <a:off x="864771" y="1412335"/>
            <a:ext cx="2210481" cy="795522"/>
            <a:chOff x="5631327" y="1434040"/>
            <a:chExt cx="1951170" cy="655074"/>
          </a:xfrm>
        </p:grpSpPr>
        <p:sp>
          <p:nvSpPr>
            <p:cNvPr id="965" name="Google Shape;965;p131"/>
            <p:cNvSpPr/>
            <p:nvPr/>
          </p:nvSpPr>
          <p:spPr>
            <a:xfrm>
              <a:off x="7084995" y="1434040"/>
              <a:ext cx="497502" cy="655074"/>
            </a:xfrm>
            <a:prstGeom prst="lightningBolt">
              <a:avLst/>
            </a:prstGeom>
            <a:solidFill>
              <a:srgbClr val="FFAB40"/>
            </a:solidFill>
            <a:ln w="323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sz="1586">
                <a:highlight>
                  <a:srgbClr val="FFAB40"/>
                </a:highlight>
              </a:endParaRPr>
            </a:p>
          </p:txBody>
        </p:sp>
        <p:sp>
          <p:nvSpPr>
            <p:cNvPr id="966" name="Google Shape;966;p131"/>
            <p:cNvSpPr/>
            <p:nvPr/>
          </p:nvSpPr>
          <p:spPr>
            <a:xfrm>
              <a:off x="6353328" y="1482075"/>
              <a:ext cx="442200" cy="442200"/>
            </a:xfrm>
            <a:prstGeom prst="ellipse">
              <a:avLst/>
            </a:prstGeom>
            <a:solidFill>
              <a:srgbClr val="0B5394"/>
            </a:solidFill>
            <a:ln w="431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a:p>
          </p:txBody>
        </p:sp>
        <p:sp>
          <p:nvSpPr>
            <p:cNvPr id="967" name="Google Shape;967;p131"/>
            <p:cNvSpPr/>
            <p:nvPr/>
          </p:nvSpPr>
          <p:spPr>
            <a:xfrm>
              <a:off x="5631327" y="1513725"/>
              <a:ext cx="378900" cy="378900"/>
            </a:xfrm>
            <a:prstGeom prst="rect">
              <a:avLst/>
            </a:prstGeom>
            <a:solidFill>
              <a:srgbClr val="6AA84F"/>
            </a:solidFill>
            <a:ln w="43175" cap="flat" cmpd="sng">
              <a:solidFill>
                <a:srgbClr val="595959"/>
              </a:solidFill>
              <a:prstDash val="solid"/>
              <a:round/>
              <a:headEnd type="none" w="sm" len="sm"/>
              <a:tailEnd type="none" w="sm" len="sm"/>
            </a:ln>
          </p:spPr>
          <p:txBody>
            <a:bodyPr spcFirstLastPara="1" wrap="square" lIns="103575" tIns="103575" rIns="103575" bIns="10357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971"/>
        <p:cNvGrpSpPr/>
        <p:nvPr/>
      </p:nvGrpSpPr>
      <p:grpSpPr>
        <a:xfrm>
          <a:off x="0" y="0"/>
          <a:ext cx="0" cy="0"/>
          <a:chOff x="0" y="0"/>
          <a:chExt cx="0" cy="0"/>
        </a:xfrm>
      </p:grpSpPr>
      <p:sp>
        <p:nvSpPr>
          <p:cNvPr id="972" name="Google Shape;972;p132"/>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rPr>
              <a:t>A Train-the-Trainer Meta Moment</a:t>
            </a:r>
            <a:endParaRPr>
              <a:solidFill>
                <a:schemeClr val="dk1"/>
              </a:solidFill>
            </a:endParaRPr>
          </a:p>
        </p:txBody>
      </p:sp>
      <p:sp>
        <p:nvSpPr>
          <p:cNvPr id="973" name="Google Shape;973;p132"/>
          <p:cNvSpPr txBox="1">
            <a:spLocks noGrp="1"/>
          </p:cNvSpPr>
          <p:nvPr>
            <p:ph type="body" idx="1"/>
          </p:nvPr>
        </p:nvSpPr>
        <p:spPr>
          <a:xfrm>
            <a:off x="287075" y="976650"/>
            <a:ext cx="8247900" cy="396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You really should do a </a:t>
            </a:r>
            <a:r>
              <a:rPr lang="en" b="1">
                <a:solidFill>
                  <a:schemeClr val="dk1"/>
                </a:solidFill>
              </a:rPr>
              <a:t>demonstration</a:t>
            </a:r>
            <a:r>
              <a:rPr lang="en">
                <a:solidFill>
                  <a:schemeClr val="dk1"/>
                </a:solidFill>
              </a:rPr>
              <a:t> before going into the exercise!</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We never ask people to do something we wouldn’t do ourselves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The demonstrations</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Give the participants an idea of what’s expected of them</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Are  spontaneous - not rehearsed</a:t>
            </a:r>
            <a:br>
              <a:rPr lang="en">
                <a:solidFill>
                  <a:schemeClr val="dk1"/>
                </a:solidFill>
              </a:rPr>
            </a:br>
            <a:r>
              <a:rPr lang="en" sz="1800">
                <a:solidFill>
                  <a:schemeClr val="dk1"/>
                </a:solidFill>
              </a:rPr>
              <a:t>Take a risk - put yourselves out there.</a:t>
            </a:r>
            <a:endParaRPr sz="1800">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Can be done with a volunteer from the audience, your workshop buddy, </a:t>
            </a:r>
            <a:br>
              <a:rPr lang="en">
                <a:solidFill>
                  <a:schemeClr val="dk1"/>
                </a:solidFill>
              </a:rPr>
            </a:br>
            <a:r>
              <a:rPr lang="en">
                <a:solidFill>
                  <a:schemeClr val="dk1"/>
                </a:solidFill>
              </a:rPr>
              <a:t>or someone from your lab.</a:t>
            </a:r>
            <a:endParaRPr>
              <a:solidFill>
                <a:schemeClr val="dk1"/>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77"/>
        <p:cNvGrpSpPr/>
        <p:nvPr/>
      </p:nvGrpSpPr>
      <p:grpSpPr>
        <a:xfrm>
          <a:off x="0" y="0"/>
          <a:ext cx="0" cy="0"/>
          <a:chOff x="0" y="0"/>
          <a:chExt cx="0" cy="0"/>
        </a:xfrm>
      </p:grpSpPr>
      <p:sp>
        <p:nvSpPr>
          <p:cNvPr id="978" name="Google Shape;978;p133"/>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500" b="1">
                <a:solidFill>
                  <a:schemeClr val="lt1"/>
                </a:solidFill>
              </a:rPr>
              <a:t>Exercise: </a:t>
            </a:r>
            <a:r>
              <a:rPr lang="en" sz="2500">
                <a:solidFill>
                  <a:schemeClr val="lt1"/>
                </a:solidFill>
              </a:rPr>
              <a:t>The import/export exercise</a:t>
            </a:r>
            <a:endParaRPr sz="2500">
              <a:solidFill>
                <a:schemeClr val="lt1"/>
              </a:solidFill>
            </a:endParaRPr>
          </a:p>
          <a:p>
            <a:pPr marL="0" lvl="0" indent="0" algn="l" rtl="0">
              <a:lnSpc>
                <a:spcPct val="115000"/>
              </a:lnSpc>
              <a:spcBef>
                <a:spcPts val="0"/>
              </a:spcBef>
              <a:spcAft>
                <a:spcPts val="0"/>
              </a:spcAft>
              <a:buSzPts val="2800"/>
              <a:buNone/>
            </a:pPr>
            <a:endParaRPr sz="2500">
              <a:solidFill>
                <a:schemeClr val="lt1"/>
              </a:solidFill>
            </a:endParaRPr>
          </a:p>
        </p:txBody>
      </p:sp>
      <p:sp>
        <p:nvSpPr>
          <p:cNvPr id="979" name="Google Shape;979;p133"/>
          <p:cNvSpPr txBox="1">
            <a:spLocks noGrp="1"/>
          </p:cNvSpPr>
          <p:nvPr>
            <p:ph type="body" idx="1"/>
          </p:nvPr>
        </p:nvSpPr>
        <p:spPr>
          <a:xfrm>
            <a:off x="311700" y="1009496"/>
            <a:ext cx="8520600" cy="396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b="1">
                <a:solidFill>
                  <a:schemeClr val="lt1"/>
                </a:solidFill>
              </a:rPr>
              <a:t>Pairs:</a:t>
            </a:r>
            <a:r>
              <a:rPr lang="en" sz="2000">
                <a:solidFill>
                  <a:schemeClr val="lt1"/>
                </a:solidFill>
              </a:rPr>
              <a:t> Again we will get into pairs.</a:t>
            </a:r>
            <a:endParaRPr sz="2000">
              <a:solidFill>
                <a:schemeClr val="lt1"/>
              </a:solidFill>
            </a:endParaRPr>
          </a:p>
          <a:p>
            <a:pPr marL="0" lvl="0" indent="0" algn="l" rtl="0">
              <a:spcBef>
                <a:spcPts val="0"/>
              </a:spcBef>
              <a:spcAft>
                <a:spcPts val="0"/>
              </a:spcAft>
              <a:buNone/>
            </a:pPr>
            <a:endParaRPr sz="2000">
              <a:solidFill>
                <a:schemeClr val="lt1"/>
              </a:solidFill>
            </a:endParaRPr>
          </a:p>
          <a:p>
            <a:pPr marL="0" lvl="0" indent="0" algn="l" rtl="0">
              <a:spcBef>
                <a:spcPts val="0"/>
              </a:spcBef>
              <a:spcAft>
                <a:spcPts val="0"/>
              </a:spcAft>
              <a:buNone/>
            </a:pPr>
            <a:r>
              <a:rPr lang="en" sz="2000" b="1">
                <a:solidFill>
                  <a:schemeClr val="lt1"/>
                </a:solidFill>
              </a:rPr>
              <a:t>Ideas to be combined:</a:t>
            </a:r>
            <a:endParaRPr sz="2000" b="1">
              <a:solidFill>
                <a:schemeClr val="lt1"/>
              </a:solidFill>
            </a:endParaRPr>
          </a:p>
          <a:p>
            <a:pPr marL="457200" lvl="0" indent="0" algn="l" rtl="0">
              <a:spcBef>
                <a:spcPts val="0"/>
              </a:spcBef>
              <a:spcAft>
                <a:spcPts val="0"/>
              </a:spcAft>
              <a:buNone/>
            </a:pPr>
            <a:r>
              <a:rPr lang="en" sz="2000">
                <a:solidFill>
                  <a:schemeClr val="lt1"/>
                </a:solidFill>
              </a:rPr>
              <a:t>Both partners explain 2-3 big ideas each that they are interested in </a:t>
            </a:r>
            <a:endParaRPr sz="2000">
              <a:solidFill>
                <a:schemeClr val="lt1"/>
              </a:solidFill>
            </a:endParaRPr>
          </a:p>
          <a:p>
            <a:pPr marL="457200" lvl="0" indent="0" algn="l" rtl="0">
              <a:spcBef>
                <a:spcPts val="0"/>
              </a:spcBef>
              <a:spcAft>
                <a:spcPts val="0"/>
              </a:spcAft>
              <a:buNone/>
            </a:pPr>
            <a:endParaRPr sz="2000">
              <a:solidFill>
                <a:schemeClr val="lt1"/>
              </a:solidFill>
            </a:endParaRPr>
          </a:p>
          <a:p>
            <a:pPr marL="0" lvl="0" indent="0" algn="l" rtl="0">
              <a:spcBef>
                <a:spcPts val="0"/>
              </a:spcBef>
              <a:spcAft>
                <a:spcPts val="0"/>
              </a:spcAft>
              <a:buNone/>
            </a:pPr>
            <a:r>
              <a:rPr lang="en" sz="2000" b="1">
                <a:solidFill>
                  <a:schemeClr val="lt1"/>
                </a:solidFill>
              </a:rPr>
              <a:t>Import/export:</a:t>
            </a:r>
            <a:r>
              <a:rPr lang="en" sz="2000">
                <a:solidFill>
                  <a:schemeClr val="lt1"/>
                </a:solidFill>
              </a:rPr>
              <a:t> </a:t>
            </a:r>
            <a:endParaRPr sz="2000">
              <a:solidFill>
                <a:schemeClr val="lt1"/>
              </a:solidFill>
            </a:endParaRPr>
          </a:p>
          <a:p>
            <a:pPr marL="0" lvl="0" indent="457200" algn="l" rtl="0">
              <a:spcBef>
                <a:spcPts val="0"/>
              </a:spcBef>
              <a:spcAft>
                <a:spcPts val="0"/>
              </a:spcAft>
              <a:buNone/>
            </a:pPr>
            <a:r>
              <a:rPr lang="en" sz="2000">
                <a:solidFill>
                  <a:schemeClr val="lt1"/>
                </a:solidFill>
              </a:rPr>
              <a:t>Try to outline a project that combines ideas from both partners.</a:t>
            </a:r>
            <a:endParaRPr sz="2000">
              <a:solidFill>
                <a:schemeClr val="lt1"/>
              </a:solidFill>
            </a:endParaRPr>
          </a:p>
          <a:p>
            <a:pPr marL="0" lvl="0" indent="457200" algn="l" rtl="0">
              <a:spcBef>
                <a:spcPts val="0"/>
              </a:spcBef>
              <a:spcAft>
                <a:spcPts val="0"/>
              </a:spcAft>
              <a:buNone/>
            </a:pPr>
            <a:endParaRPr sz="2000">
              <a:solidFill>
                <a:schemeClr val="lt1"/>
              </a:solidFill>
            </a:endParaRPr>
          </a:p>
          <a:p>
            <a:pPr marL="0" lvl="0" indent="0" algn="l" rtl="0">
              <a:spcBef>
                <a:spcPts val="0"/>
              </a:spcBef>
              <a:spcAft>
                <a:spcPts val="0"/>
              </a:spcAft>
              <a:buNone/>
            </a:pPr>
            <a:r>
              <a:rPr lang="en" sz="2000" b="1">
                <a:solidFill>
                  <a:schemeClr val="lt1"/>
                </a:solidFill>
              </a:rPr>
              <a:t>Remember</a:t>
            </a:r>
            <a:r>
              <a:rPr lang="en" sz="2000">
                <a:solidFill>
                  <a:schemeClr val="lt1"/>
                </a:solidFill>
              </a:rPr>
              <a:t> to use:</a:t>
            </a:r>
            <a:endParaRPr sz="2000">
              <a:solidFill>
                <a:schemeClr val="lt1"/>
              </a:solidFill>
            </a:endParaRPr>
          </a:p>
          <a:p>
            <a:pPr marL="914400" marR="0" lvl="1" indent="-355600" algn="l" rtl="0">
              <a:lnSpc>
                <a:spcPct val="115000"/>
              </a:lnSpc>
              <a:spcBef>
                <a:spcPts val="0"/>
              </a:spcBef>
              <a:spcAft>
                <a:spcPts val="0"/>
              </a:spcAft>
              <a:buClr>
                <a:schemeClr val="dk1"/>
              </a:buClr>
              <a:buSzPts val="2000"/>
              <a:buChar char="○"/>
            </a:pPr>
            <a:r>
              <a:rPr lang="en" sz="2000">
                <a:solidFill>
                  <a:schemeClr val="lt1"/>
                </a:solidFill>
              </a:rPr>
              <a:t>“Yes, and …” (avoiding “No” and “but”)</a:t>
            </a:r>
            <a:endParaRPr sz="2000">
              <a:solidFill>
                <a:schemeClr val="lt1"/>
              </a:solidFill>
            </a:endParaRPr>
          </a:p>
          <a:p>
            <a:pPr marL="914400" marR="0" lvl="1" indent="-355600" algn="l" rtl="0">
              <a:lnSpc>
                <a:spcPct val="115000"/>
              </a:lnSpc>
              <a:spcBef>
                <a:spcPts val="0"/>
              </a:spcBef>
              <a:spcAft>
                <a:spcPts val="0"/>
              </a:spcAft>
              <a:buClr>
                <a:schemeClr val="dk1"/>
              </a:buClr>
              <a:buSzPts val="2000"/>
              <a:buChar char="○"/>
            </a:pPr>
            <a:r>
              <a:rPr lang="en" sz="2000">
                <a:solidFill>
                  <a:schemeClr val="lt1"/>
                </a:solidFill>
              </a:rPr>
              <a:t>Make the other person feel comfortable</a:t>
            </a:r>
            <a:endParaRPr sz="2000">
              <a:solidFill>
                <a:schemeClr val="lt1"/>
              </a:solidFill>
            </a:endParaRPr>
          </a:p>
          <a:p>
            <a:pPr marL="101600" lvl="0" indent="0" algn="l" rtl="0">
              <a:lnSpc>
                <a:spcPct val="115000"/>
              </a:lnSpc>
              <a:spcBef>
                <a:spcPts val="0"/>
              </a:spcBef>
              <a:spcAft>
                <a:spcPts val="0"/>
              </a:spcAft>
              <a:buClr>
                <a:schemeClr val="dk1"/>
              </a:buClr>
              <a:buSzPts val="2000"/>
              <a:buNone/>
            </a:pPr>
            <a:endParaRPr sz="2000">
              <a:solidFill>
                <a:schemeClr val="lt1"/>
              </a:solidFill>
            </a:endParaRPr>
          </a:p>
        </p:txBody>
      </p:sp>
      <p:sp>
        <p:nvSpPr>
          <p:cNvPr id="980" name="Google Shape;980;p133"/>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83</a:t>
            </a:fld>
            <a:endParaRPr/>
          </a:p>
        </p:txBody>
      </p:sp>
      <p:sp>
        <p:nvSpPr>
          <p:cNvPr id="981" name="Google Shape;981;p133"/>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chemeClr val="accent4"/>
              </a:highlight>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pic>
        <p:nvPicPr>
          <p:cNvPr id="986" name="Google Shape;986;p134"/>
          <p:cNvPicPr preferRelativeResize="0"/>
          <p:nvPr/>
        </p:nvPicPr>
        <p:blipFill rotWithShape="1">
          <a:blip r:embed="rId3">
            <a:alphaModFix/>
          </a:blip>
          <a:srcRect l="28166" t="41681"/>
          <a:stretch/>
        </p:blipFill>
        <p:spPr>
          <a:xfrm>
            <a:off x="453873" y="1254175"/>
            <a:ext cx="8390856" cy="1879450"/>
          </a:xfrm>
          <a:prstGeom prst="rect">
            <a:avLst/>
          </a:prstGeom>
          <a:noFill/>
          <a:ln>
            <a:noFill/>
          </a:ln>
        </p:spPr>
      </p:pic>
      <p:sp>
        <p:nvSpPr>
          <p:cNvPr id="987" name="Google Shape;987;p134"/>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a:t>If you believe that you will be creative, then you will be creative</a:t>
            </a:r>
            <a:endParaRPr sz="2200"/>
          </a:p>
        </p:txBody>
      </p:sp>
      <p:sp>
        <p:nvSpPr>
          <p:cNvPr id="988" name="Google Shape;988;p134"/>
          <p:cNvSpPr txBox="1"/>
          <p:nvPr/>
        </p:nvSpPr>
        <p:spPr>
          <a:xfrm>
            <a:off x="836123" y="3214689"/>
            <a:ext cx="16263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b="0" i="0" u="none" strike="noStrike" cap="none">
                <a:solidFill>
                  <a:srgbClr val="000000"/>
                </a:solidFill>
                <a:latin typeface="Raleway"/>
                <a:ea typeface="Raleway"/>
                <a:cs typeface="Raleway"/>
                <a:sym typeface="Raleway"/>
              </a:rPr>
              <a:t>PLOS One, 2017</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3" name="Google Shape;993;p135"/>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highlight>
                  <a:srgbClr val="FFFFFF"/>
                </a:highlight>
              </a:rPr>
              <a:t>Use whatever helps to </a:t>
            </a:r>
            <a:r>
              <a:rPr lang="en" sz="2200">
                <a:solidFill>
                  <a:schemeClr val="dk1"/>
                </a:solidFill>
                <a:highlight>
                  <a:srgbClr val="FFFFFF"/>
                </a:highlight>
              </a:rPr>
              <a:t>spark your creativity</a:t>
            </a:r>
            <a:endParaRPr sz="2200">
              <a:solidFill>
                <a:schemeClr val="dk1"/>
              </a:solidFill>
            </a:endParaRPr>
          </a:p>
        </p:txBody>
      </p:sp>
      <p:grpSp>
        <p:nvGrpSpPr>
          <p:cNvPr id="994" name="Google Shape;994;p135"/>
          <p:cNvGrpSpPr/>
          <p:nvPr/>
        </p:nvGrpSpPr>
        <p:grpSpPr>
          <a:xfrm>
            <a:off x="1699045" y="1347295"/>
            <a:ext cx="5745913" cy="3075476"/>
            <a:chOff x="1161963" y="1162850"/>
            <a:chExt cx="6820075" cy="3650850"/>
          </a:xfrm>
        </p:grpSpPr>
        <p:pic>
          <p:nvPicPr>
            <p:cNvPr id="995" name="Google Shape;995;p135"/>
            <p:cNvPicPr preferRelativeResize="0"/>
            <p:nvPr/>
          </p:nvPicPr>
          <p:blipFill rotWithShape="1">
            <a:blip r:embed="rId3">
              <a:alphaModFix/>
            </a:blip>
            <a:srcRect l="5256" t="1166" r="4905"/>
            <a:stretch/>
          </p:blipFill>
          <p:spPr>
            <a:xfrm>
              <a:off x="3556887" y="1162850"/>
              <a:ext cx="4425150" cy="3650850"/>
            </a:xfrm>
            <a:prstGeom prst="rect">
              <a:avLst/>
            </a:prstGeom>
            <a:noFill/>
            <a:ln>
              <a:noFill/>
            </a:ln>
          </p:spPr>
        </p:pic>
        <p:pic>
          <p:nvPicPr>
            <p:cNvPr id="996" name="Google Shape;996;p135"/>
            <p:cNvPicPr preferRelativeResize="0"/>
            <p:nvPr/>
          </p:nvPicPr>
          <p:blipFill>
            <a:blip r:embed="rId4">
              <a:alphaModFix/>
            </a:blip>
            <a:stretch>
              <a:fillRect/>
            </a:stretch>
          </p:blipFill>
          <p:spPr>
            <a:xfrm>
              <a:off x="1161963" y="1162850"/>
              <a:ext cx="2433900" cy="3650850"/>
            </a:xfrm>
            <a:prstGeom prst="rect">
              <a:avLst/>
            </a:prstGeom>
            <a:noFill/>
            <a:ln>
              <a:noFill/>
            </a:ln>
          </p:spPr>
        </p:pic>
      </p:grpSp>
      <p:sp>
        <p:nvSpPr>
          <p:cNvPr id="997" name="Google Shape;997;p135"/>
          <p:cNvSpPr txBox="1"/>
          <p:nvPr/>
        </p:nvSpPr>
        <p:spPr>
          <a:xfrm>
            <a:off x="4444950" y="4428763"/>
            <a:ext cx="3000000" cy="461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800">
                <a:solidFill>
                  <a:schemeClr val="dk1"/>
                </a:solidFill>
                <a:latin typeface="Raleway"/>
                <a:ea typeface="Raleway"/>
                <a:cs typeface="Raleway"/>
                <a:sym typeface="Raleway"/>
              </a:rPr>
              <a:t>Magdalena Zernicka-Götz</a:t>
            </a:r>
            <a:endParaRPr sz="1800">
              <a:solidFill>
                <a:schemeClr val="dk1"/>
              </a:solidFill>
              <a:latin typeface="Raleway"/>
              <a:ea typeface="Raleway"/>
              <a:cs typeface="Raleway"/>
              <a:sym typeface="Raleway"/>
            </a:endParaRPr>
          </a:p>
        </p:txBody>
      </p:sp>
      <p:sp>
        <p:nvSpPr>
          <p:cNvPr id="998" name="Google Shape;998;p135"/>
          <p:cNvSpPr txBox="1"/>
          <p:nvPr/>
        </p:nvSpPr>
        <p:spPr>
          <a:xfrm>
            <a:off x="8039823" y="3678276"/>
            <a:ext cx="1083900" cy="461700"/>
          </a:xfrm>
          <a:prstGeom prst="rect">
            <a:avLst/>
          </a:prstGeom>
          <a:solidFill>
            <a:srgbClr val="FFFFFF"/>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chemeClr val="dk1"/>
                </a:solidFill>
                <a:latin typeface="Raleway"/>
                <a:ea typeface="Raleway"/>
                <a:cs typeface="Raleway"/>
                <a:sym typeface="Raleway"/>
              </a:rPr>
              <a:t>Podcast</a:t>
            </a:r>
            <a:endParaRPr sz="1800">
              <a:solidFill>
                <a:schemeClr val="dk1"/>
              </a:solidFill>
              <a:highlight>
                <a:srgbClr val="980000"/>
              </a:highlight>
              <a:latin typeface="Raleway"/>
              <a:ea typeface="Raleway"/>
              <a:cs typeface="Raleway"/>
              <a:sym typeface="Raleway"/>
            </a:endParaRPr>
          </a:p>
        </p:txBody>
      </p:sp>
      <p:pic>
        <p:nvPicPr>
          <p:cNvPr id="999" name="Google Shape;999;p135"/>
          <p:cNvPicPr preferRelativeResize="0"/>
          <p:nvPr/>
        </p:nvPicPr>
        <p:blipFill>
          <a:blip r:embed="rId5">
            <a:alphaModFix/>
          </a:blip>
          <a:stretch>
            <a:fillRect/>
          </a:stretch>
        </p:blipFill>
        <p:spPr>
          <a:xfrm>
            <a:off x="8085646" y="4083826"/>
            <a:ext cx="1032775" cy="1029276"/>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p136"/>
          <p:cNvSpPr txBox="1">
            <a:spLocks noGrp="1"/>
          </p:cNvSpPr>
          <p:nvPr>
            <p:ph type="title"/>
          </p:nvPr>
        </p:nvSpPr>
        <p:spPr>
          <a:xfrm>
            <a:off x="0" y="228539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200"/>
              <a:t>Post-exercise reflection</a:t>
            </a:r>
            <a:endParaRPr sz="2200"/>
          </a:p>
        </p:txBody>
      </p:sp>
      <p:sp>
        <p:nvSpPr>
          <p:cNvPr id="1005" name="Google Shape;1005;p136"/>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highlight>
                <a:schemeClr val="accent4"/>
              </a:highlight>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009"/>
        <p:cNvGrpSpPr/>
        <p:nvPr/>
      </p:nvGrpSpPr>
      <p:grpSpPr>
        <a:xfrm>
          <a:off x="0" y="0"/>
          <a:ext cx="0" cy="0"/>
          <a:chOff x="0" y="0"/>
          <a:chExt cx="0" cy="0"/>
        </a:xfrm>
      </p:grpSpPr>
      <p:sp>
        <p:nvSpPr>
          <p:cNvPr id="1010" name="Google Shape;1010;p137"/>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rPr>
              <a:t>A Train-the-Trainer Meta Moment</a:t>
            </a:r>
            <a:endParaRPr>
              <a:solidFill>
                <a:schemeClr val="dk1"/>
              </a:solidFill>
            </a:endParaRPr>
          </a:p>
        </p:txBody>
      </p:sp>
      <p:sp>
        <p:nvSpPr>
          <p:cNvPr id="1011" name="Google Shape;1011;p137"/>
          <p:cNvSpPr txBox="1">
            <a:spLocks noGrp="1"/>
          </p:cNvSpPr>
          <p:nvPr>
            <p:ph type="body" idx="1"/>
          </p:nvPr>
        </p:nvSpPr>
        <p:spPr>
          <a:xfrm>
            <a:off x="287075" y="976650"/>
            <a:ext cx="8247900" cy="3964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Char char="●"/>
            </a:pPr>
            <a:r>
              <a:rPr lang="en">
                <a:solidFill>
                  <a:schemeClr val="dk1"/>
                </a:solidFill>
              </a:rPr>
              <a:t>After each exercise, do a reflection with your audience</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Participants can report on insights or struggles they had while doing the exercise</a:t>
            </a:r>
            <a:endParaRPr>
              <a:solidFill>
                <a:schemeClr val="dk1"/>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015"/>
        <p:cNvGrpSpPr/>
        <p:nvPr/>
      </p:nvGrpSpPr>
      <p:grpSpPr>
        <a:xfrm>
          <a:off x="0" y="0"/>
          <a:ext cx="0" cy="0"/>
          <a:chOff x="0" y="0"/>
          <a:chExt cx="0" cy="0"/>
        </a:xfrm>
      </p:grpSpPr>
      <p:pic>
        <p:nvPicPr>
          <p:cNvPr id="1016" name="Google Shape;1016;p138"/>
          <p:cNvPicPr preferRelativeResize="0"/>
          <p:nvPr/>
        </p:nvPicPr>
        <p:blipFill rotWithShape="1">
          <a:blip r:embed="rId3">
            <a:alphaModFix/>
          </a:blip>
          <a:srcRect/>
          <a:stretch/>
        </p:blipFill>
        <p:spPr>
          <a:xfrm>
            <a:off x="5640892" y="-11049"/>
            <a:ext cx="1256232" cy="1191658"/>
          </a:xfrm>
          <a:prstGeom prst="rect">
            <a:avLst/>
          </a:prstGeom>
          <a:noFill/>
          <a:ln>
            <a:noFill/>
          </a:ln>
        </p:spPr>
      </p:pic>
      <p:graphicFrame>
        <p:nvGraphicFramePr>
          <p:cNvPr id="1017" name="Google Shape;1017;p138"/>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2597300">
                  <a:extLst>
                    <a:ext uri="{9D8B030D-6E8A-4147-A177-3AD203B41FA5}">
                      <a16:colId xmlns:a16="http://schemas.microsoft.com/office/drawing/2014/main" val="20000"/>
                    </a:ext>
                  </a:extLst>
                </a:gridCol>
                <a:gridCol w="2795775">
                  <a:extLst>
                    <a:ext uri="{9D8B030D-6E8A-4147-A177-3AD203B41FA5}">
                      <a16:colId xmlns:a16="http://schemas.microsoft.com/office/drawing/2014/main" val="20001"/>
                    </a:ext>
                  </a:extLst>
                </a:gridCol>
                <a:gridCol w="2379325">
                  <a:extLst>
                    <a:ext uri="{9D8B030D-6E8A-4147-A177-3AD203B41FA5}">
                      <a16:colId xmlns:a16="http://schemas.microsoft.com/office/drawing/2014/main" val="20002"/>
                    </a:ext>
                  </a:extLst>
                </a:gridCol>
              </a:tblGrid>
              <a:tr h="4529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Process:</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Open (evolution)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Closed (exp. design)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Mode: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Improvisational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Falsification</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Compartmentalization:</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Interdisciplinary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Puzzle-state: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Puzzle-switching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Solution-testing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Goal:</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Hypothesis-generating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Language: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Metaphorical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Precise</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7877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Logic:</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Questions &amp; Contradictions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Consistent Answers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97150">
                <a:tc>
                  <a:txBody>
                    <a:bodyPr/>
                    <a:lstStyle/>
                    <a:p>
                      <a:pPr marL="0" marR="0" lvl="0" indent="0" algn="r" rtl="0">
                        <a:lnSpc>
                          <a:spcPct val="100000"/>
                        </a:lnSpc>
                        <a:spcBef>
                          <a:spcPts val="20"/>
                        </a:spcBef>
                        <a:spcAft>
                          <a:spcPts val="0"/>
                        </a:spcAft>
                        <a:buClr>
                          <a:srgbClr val="000000"/>
                        </a:buClr>
                        <a:buSzPts val="1600"/>
                        <a:buFont typeface="Arial"/>
                        <a:buNone/>
                      </a:pPr>
                      <a:r>
                        <a:rPr lang="en" sz="1600" b="1">
                          <a:latin typeface="Raleway"/>
                          <a:ea typeface="Raleway"/>
                          <a:cs typeface="Raleway"/>
                          <a:sym typeface="Raleway"/>
                        </a:rPr>
                        <a:t>Dimensionality:</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Jump between planes</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Stay on one plane</a:t>
                      </a:r>
                      <a:endParaRPr sz="1600" i="1">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1018" name="Google Shape;1018;p138"/>
          <p:cNvSpPr txBox="1"/>
          <p:nvPr/>
        </p:nvSpPr>
        <p:spPr>
          <a:xfrm>
            <a:off x="3584575" y="730925"/>
            <a:ext cx="5280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1800" b="1" i="0" u="none" strike="noStrike" cap="none">
                <a:solidFill>
                  <a:srgbClr val="000000"/>
                </a:solidFill>
                <a:latin typeface="Tenor Sans"/>
                <a:ea typeface="Tenor Sans"/>
                <a:cs typeface="Tenor Sans"/>
                <a:sym typeface="Tenor Sans"/>
              </a:rPr>
              <a:t>	Night Science		</a:t>
            </a:r>
            <a:r>
              <a:rPr lang="en" sz="1800" b="1">
                <a:latin typeface="Tenor Sans"/>
                <a:ea typeface="Tenor Sans"/>
                <a:cs typeface="Tenor Sans"/>
                <a:sym typeface="Tenor Sans"/>
              </a:rPr>
              <a:t>	</a:t>
            </a:r>
            <a:r>
              <a:rPr lang="en" sz="1800" b="1" i="0" u="none" strike="noStrike" cap="none">
                <a:solidFill>
                  <a:srgbClr val="000000"/>
                </a:solidFill>
                <a:latin typeface="Tenor Sans"/>
                <a:ea typeface="Tenor Sans"/>
                <a:cs typeface="Tenor Sans"/>
                <a:sym typeface="Tenor Sans"/>
              </a:rPr>
              <a:t>Day Science</a:t>
            </a:r>
            <a:r>
              <a:rPr lang="en" sz="1800" b="0" i="0" u="none" strike="noStrike" cap="none">
                <a:solidFill>
                  <a:srgbClr val="000000"/>
                </a:solidFill>
                <a:latin typeface="Tenor Sans"/>
                <a:ea typeface="Tenor Sans"/>
                <a:cs typeface="Tenor Sans"/>
                <a:sym typeface="Tenor Sans"/>
              </a:rPr>
              <a:t>	</a:t>
            </a:r>
            <a:endParaRPr sz="1800" b="0" i="0" u="none" strike="noStrike" cap="none">
              <a:solidFill>
                <a:srgbClr val="000000"/>
              </a:solidFill>
              <a:latin typeface="Tenor Sans"/>
              <a:ea typeface="Tenor Sans"/>
              <a:cs typeface="Tenor Sans"/>
              <a:sym typeface="Tenor San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022"/>
        <p:cNvGrpSpPr/>
        <p:nvPr/>
      </p:nvGrpSpPr>
      <p:grpSpPr>
        <a:xfrm>
          <a:off x="0" y="0"/>
          <a:ext cx="0" cy="0"/>
          <a:chOff x="0" y="0"/>
          <a:chExt cx="0" cy="0"/>
        </a:xfrm>
      </p:grpSpPr>
      <p:sp>
        <p:nvSpPr>
          <p:cNvPr id="1023" name="Google Shape;1023;p139"/>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rPr>
              <a:t>A Train-the-Trainer Meta Moment</a:t>
            </a:r>
            <a:endParaRPr>
              <a:solidFill>
                <a:schemeClr val="dk1"/>
              </a:solidFill>
            </a:endParaRPr>
          </a:p>
        </p:txBody>
      </p:sp>
      <p:sp>
        <p:nvSpPr>
          <p:cNvPr id="1024" name="Google Shape;1024;p139"/>
          <p:cNvSpPr txBox="1">
            <a:spLocks noGrp="1"/>
          </p:cNvSpPr>
          <p:nvPr>
            <p:ph type="body" idx="1"/>
          </p:nvPr>
        </p:nvSpPr>
        <p:spPr>
          <a:xfrm>
            <a:off x="287075" y="976650"/>
            <a:ext cx="8247900" cy="396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At the end of each session, we like to show how the new tool fits into the Day Science / Night Science dichotomy</a:t>
            </a:r>
            <a:endParaRPr>
              <a:solidFill>
                <a:schemeClr val="dk1"/>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28"/>
        <p:cNvGrpSpPr/>
        <p:nvPr/>
      </p:nvGrpSpPr>
      <p:grpSpPr>
        <a:xfrm>
          <a:off x="0" y="0"/>
          <a:ext cx="0" cy="0"/>
          <a:chOff x="0" y="0"/>
          <a:chExt cx="0" cy="0"/>
        </a:xfrm>
      </p:grpSpPr>
      <p:sp>
        <p:nvSpPr>
          <p:cNvPr id="1029" name="Google Shape;1029;p140"/>
          <p:cNvSpPr txBox="1"/>
          <p:nvPr/>
        </p:nvSpPr>
        <p:spPr>
          <a:xfrm>
            <a:off x="0" y="3869250"/>
            <a:ext cx="9144000" cy="67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rgbClr val="FFFFFF"/>
                </a:solidFill>
                <a:latin typeface="Tenor Sans"/>
                <a:ea typeface="Tenor Sans"/>
                <a:cs typeface="Tenor Sans"/>
                <a:sym typeface="Tenor Sans"/>
              </a:rPr>
              <a:t>Lunch</a:t>
            </a:r>
            <a:endParaRPr sz="3200" b="1">
              <a:solidFill>
                <a:srgbClr val="FFFFFF"/>
              </a:solidFill>
              <a:latin typeface="Tenor Sans"/>
              <a:ea typeface="Tenor Sans"/>
              <a:cs typeface="Tenor Sans"/>
              <a:sym typeface="Tenor Sans"/>
            </a:endParaRPr>
          </a:p>
        </p:txBody>
      </p:sp>
      <p:sp>
        <p:nvSpPr>
          <p:cNvPr id="1030" name="Google Shape;1030;p1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90</a:t>
            </a:fld>
            <a:endParaRPr/>
          </a:p>
        </p:txBody>
      </p:sp>
      <p:pic>
        <p:nvPicPr>
          <p:cNvPr id="1031" name="Google Shape;1031;p140"/>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035"/>
        <p:cNvGrpSpPr/>
        <p:nvPr/>
      </p:nvGrpSpPr>
      <p:grpSpPr>
        <a:xfrm>
          <a:off x="0" y="0"/>
          <a:ext cx="0" cy="0"/>
          <a:chOff x="0" y="0"/>
          <a:chExt cx="0" cy="0"/>
        </a:xfrm>
      </p:grpSpPr>
      <p:sp>
        <p:nvSpPr>
          <p:cNvPr id="1036" name="Google Shape;1036;p141"/>
          <p:cNvSpPr txBox="1"/>
          <p:nvPr/>
        </p:nvSpPr>
        <p:spPr>
          <a:xfrm>
            <a:off x="274320" y="209930"/>
            <a:ext cx="8641200" cy="6771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0"/>
              </a:spcBef>
              <a:spcAft>
                <a:spcPts val="0"/>
              </a:spcAft>
              <a:buClr>
                <a:schemeClr val="dk1"/>
              </a:buClr>
              <a:buSzPts val="2100"/>
              <a:buFont typeface="Arial"/>
              <a:buNone/>
            </a:pPr>
            <a:r>
              <a:rPr lang="en" sz="2100">
                <a:solidFill>
                  <a:schemeClr val="dk1"/>
                </a:solidFill>
                <a:latin typeface="Arial"/>
                <a:ea typeface="Arial"/>
                <a:cs typeface="Arial"/>
                <a:sym typeface="Arial"/>
              </a:rPr>
              <a:t>What gives us ‘awe’? </a:t>
            </a:r>
            <a:endParaRPr sz="1100"/>
          </a:p>
        </p:txBody>
      </p:sp>
      <p:sp>
        <p:nvSpPr>
          <p:cNvPr id="1037" name="Google Shape;1037;p141"/>
          <p:cNvSpPr/>
          <p:nvPr/>
        </p:nvSpPr>
        <p:spPr>
          <a:xfrm>
            <a:off x="458731" y="985131"/>
            <a:ext cx="1738200" cy="1641600"/>
          </a:xfrm>
          <a:prstGeom prst="roundRect">
            <a:avLst>
              <a:gd name="adj" fmla="val 16667"/>
            </a:avLst>
          </a:prstGeom>
          <a:noFill/>
          <a:ln w="28575" cap="flat" cmpd="sng">
            <a:solidFill>
              <a:schemeClr val="dk1"/>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1038" name="Google Shape;1038;p141"/>
          <p:cNvSpPr/>
          <p:nvPr/>
        </p:nvSpPr>
        <p:spPr>
          <a:xfrm>
            <a:off x="4828750" y="969993"/>
            <a:ext cx="1738200" cy="1641600"/>
          </a:xfrm>
          <a:prstGeom prst="roundRect">
            <a:avLst>
              <a:gd name="adj" fmla="val 16667"/>
            </a:avLst>
          </a:prstGeom>
          <a:noFill/>
          <a:ln w="28575" cap="flat" cmpd="sng">
            <a:solidFill>
              <a:schemeClr val="dk1"/>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1039" name="Google Shape;1039;p141"/>
          <p:cNvSpPr/>
          <p:nvPr/>
        </p:nvSpPr>
        <p:spPr>
          <a:xfrm>
            <a:off x="2643740" y="985964"/>
            <a:ext cx="1738200" cy="1641600"/>
          </a:xfrm>
          <a:prstGeom prst="roundRect">
            <a:avLst>
              <a:gd name="adj" fmla="val 16667"/>
            </a:avLst>
          </a:prstGeom>
          <a:noFill/>
          <a:ln w="28575" cap="flat" cmpd="sng">
            <a:solidFill>
              <a:schemeClr val="dk1"/>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1040" name="Google Shape;1040;p141"/>
          <p:cNvSpPr/>
          <p:nvPr/>
        </p:nvSpPr>
        <p:spPr>
          <a:xfrm>
            <a:off x="7013759" y="986645"/>
            <a:ext cx="1738200" cy="1641600"/>
          </a:xfrm>
          <a:prstGeom prst="roundRect">
            <a:avLst>
              <a:gd name="adj" fmla="val 16667"/>
            </a:avLst>
          </a:prstGeom>
          <a:noFill/>
          <a:ln w="28575" cap="flat" cmpd="sng">
            <a:solidFill>
              <a:schemeClr val="dk1"/>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1041" name="Google Shape;1041;p141"/>
          <p:cNvSpPr/>
          <p:nvPr/>
        </p:nvSpPr>
        <p:spPr>
          <a:xfrm>
            <a:off x="460177" y="3035297"/>
            <a:ext cx="1738200" cy="1641600"/>
          </a:xfrm>
          <a:prstGeom prst="roundRect">
            <a:avLst>
              <a:gd name="adj" fmla="val 16667"/>
            </a:avLst>
          </a:prstGeom>
          <a:noFill/>
          <a:ln w="28575" cap="flat" cmpd="sng">
            <a:solidFill>
              <a:schemeClr val="dk1"/>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1042" name="Google Shape;1042;p141"/>
          <p:cNvSpPr/>
          <p:nvPr/>
        </p:nvSpPr>
        <p:spPr>
          <a:xfrm>
            <a:off x="4830197" y="3020159"/>
            <a:ext cx="1738200" cy="1641600"/>
          </a:xfrm>
          <a:prstGeom prst="roundRect">
            <a:avLst>
              <a:gd name="adj" fmla="val 16667"/>
            </a:avLst>
          </a:prstGeom>
          <a:noFill/>
          <a:ln w="28575" cap="flat" cmpd="sng">
            <a:solidFill>
              <a:schemeClr val="dk1"/>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1043" name="Google Shape;1043;p141"/>
          <p:cNvSpPr/>
          <p:nvPr/>
        </p:nvSpPr>
        <p:spPr>
          <a:xfrm>
            <a:off x="2645187" y="3036131"/>
            <a:ext cx="1738200" cy="1641600"/>
          </a:xfrm>
          <a:prstGeom prst="roundRect">
            <a:avLst>
              <a:gd name="adj" fmla="val 16667"/>
            </a:avLst>
          </a:prstGeom>
          <a:noFill/>
          <a:ln w="28575" cap="flat" cmpd="sng">
            <a:solidFill>
              <a:schemeClr val="dk1"/>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1044" name="Google Shape;1044;p141"/>
          <p:cNvSpPr/>
          <p:nvPr/>
        </p:nvSpPr>
        <p:spPr>
          <a:xfrm>
            <a:off x="7015205" y="3036812"/>
            <a:ext cx="1738200" cy="1641600"/>
          </a:xfrm>
          <a:prstGeom prst="roundRect">
            <a:avLst>
              <a:gd name="adj" fmla="val 16667"/>
            </a:avLst>
          </a:prstGeom>
          <a:noFill/>
          <a:ln w="28575" cap="flat" cmpd="sng">
            <a:solidFill>
              <a:schemeClr val="dk1"/>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1045" name="Google Shape;1045;p141"/>
          <p:cNvSpPr txBox="1"/>
          <p:nvPr/>
        </p:nvSpPr>
        <p:spPr>
          <a:xfrm>
            <a:off x="807334" y="954911"/>
            <a:ext cx="885000" cy="438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400">
                <a:solidFill>
                  <a:schemeClr val="dk1"/>
                </a:solidFill>
                <a:latin typeface="Calibri"/>
                <a:ea typeface="Calibri"/>
                <a:cs typeface="Calibri"/>
                <a:sym typeface="Calibri"/>
              </a:rPr>
              <a:t>Music</a:t>
            </a:r>
            <a:endParaRPr sz="1100"/>
          </a:p>
        </p:txBody>
      </p:sp>
      <p:sp>
        <p:nvSpPr>
          <p:cNvPr id="1046" name="Google Shape;1046;p141"/>
          <p:cNvSpPr txBox="1"/>
          <p:nvPr/>
        </p:nvSpPr>
        <p:spPr>
          <a:xfrm>
            <a:off x="3057163" y="947677"/>
            <a:ext cx="1003200" cy="438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400">
                <a:solidFill>
                  <a:schemeClr val="dk1"/>
                </a:solidFill>
                <a:latin typeface="Calibri"/>
                <a:ea typeface="Calibri"/>
                <a:cs typeface="Calibri"/>
                <a:sym typeface="Calibri"/>
              </a:rPr>
              <a:t>Nature</a:t>
            </a:r>
            <a:endParaRPr sz="1100"/>
          </a:p>
        </p:txBody>
      </p:sp>
      <p:sp>
        <p:nvSpPr>
          <p:cNvPr id="1047" name="Google Shape;1047;p141"/>
          <p:cNvSpPr txBox="1"/>
          <p:nvPr/>
        </p:nvSpPr>
        <p:spPr>
          <a:xfrm>
            <a:off x="5419845" y="949124"/>
            <a:ext cx="526800" cy="438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400">
                <a:solidFill>
                  <a:schemeClr val="dk1"/>
                </a:solidFill>
                <a:latin typeface="Calibri"/>
                <a:ea typeface="Calibri"/>
                <a:cs typeface="Calibri"/>
                <a:sym typeface="Calibri"/>
              </a:rPr>
              <a:t>Art</a:t>
            </a:r>
            <a:endParaRPr sz="1100"/>
          </a:p>
        </p:txBody>
      </p:sp>
      <p:sp>
        <p:nvSpPr>
          <p:cNvPr id="1048" name="Google Shape;1048;p141"/>
          <p:cNvSpPr txBox="1"/>
          <p:nvPr/>
        </p:nvSpPr>
        <p:spPr>
          <a:xfrm>
            <a:off x="7209581" y="976613"/>
            <a:ext cx="1513800" cy="438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400">
                <a:solidFill>
                  <a:schemeClr val="dk1"/>
                </a:solidFill>
                <a:latin typeface="Calibri"/>
                <a:ea typeface="Calibri"/>
                <a:cs typeface="Calibri"/>
                <a:sym typeface="Calibri"/>
              </a:rPr>
              <a:t>Movement</a:t>
            </a:r>
            <a:endParaRPr sz="1100"/>
          </a:p>
        </p:txBody>
      </p:sp>
      <p:sp>
        <p:nvSpPr>
          <p:cNvPr id="1049" name="Google Shape;1049;p141"/>
          <p:cNvSpPr txBox="1"/>
          <p:nvPr/>
        </p:nvSpPr>
        <p:spPr>
          <a:xfrm>
            <a:off x="691587" y="3000736"/>
            <a:ext cx="1155900" cy="438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400">
                <a:solidFill>
                  <a:schemeClr val="dk1"/>
                </a:solidFill>
                <a:latin typeface="Calibri"/>
                <a:ea typeface="Calibri"/>
                <a:cs typeface="Calibri"/>
                <a:sym typeface="Calibri"/>
              </a:rPr>
              <a:t>Mystery</a:t>
            </a:r>
            <a:endParaRPr sz="1100"/>
          </a:p>
        </p:txBody>
      </p:sp>
      <p:sp>
        <p:nvSpPr>
          <p:cNvPr id="1050" name="Google Shape;1050;p141"/>
          <p:cNvSpPr txBox="1"/>
          <p:nvPr/>
        </p:nvSpPr>
        <p:spPr>
          <a:xfrm>
            <a:off x="2688221" y="3009417"/>
            <a:ext cx="1681200" cy="438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400">
                <a:solidFill>
                  <a:schemeClr val="dk1"/>
                </a:solidFill>
                <a:latin typeface="Calibri"/>
                <a:ea typeface="Calibri"/>
                <a:cs typeface="Calibri"/>
                <a:sym typeface="Calibri"/>
              </a:rPr>
              <a:t>Life &amp; Death</a:t>
            </a:r>
            <a:endParaRPr sz="1100"/>
          </a:p>
        </p:txBody>
      </p:sp>
      <p:sp>
        <p:nvSpPr>
          <p:cNvPr id="1051" name="Google Shape;1051;p141"/>
          <p:cNvSpPr txBox="1"/>
          <p:nvPr/>
        </p:nvSpPr>
        <p:spPr>
          <a:xfrm>
            <a:off x="4806388" y="3000736"/>
            <a:ext cx="1821300" cy="438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400">
                <a:solidFill>
                  <a:schemeClr val="dk1"/>
                </a:solidFill>
                <a:latin typeface="Calibri"/>
                <a:ea typeface="Calibri"/>
                <a:cs typeface="Calibri"/>
                <a:sym typeface="Calibri"/>
              </a:rPr>
              <a:t>Moral beauty</a:t>
            </a:r>
            <a:endParaRPr sz="1100"/>
          </a:p>
        </p:txBody>
      </p:sp>
      <p:sp>
        <p:nvSpPr>
          <p:cNvPr id="1052" name="Google Shape;1052;p141"/>
          <p:cNvSpPr txBox="1"/>
          <p:nvPr/>
        </p:nvSpPr>
        <p:spPr>
          <a:xfrm>
            <a:off x="7228391" y="3018098"/>
            <a:ext cx="1253100" cy="438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400">
                <a:solidFill>
                  <a:schemeClr val="dk1"/>
                </a:solidFill>
                <a:latin typeface="Calibri"/>
                <a:ea typeface="Calibri"/>
                <a:cs typeface="Calibri"/>
                <a:sym typeface="Calibri"/>
              </a:rPr>
              <a:t>Big Ideas</a:t>
            </a:r>
            <a:endParaRPr sz="1100"/>
          </a:p>
        </p:txBody>
      </p:sp>
      <p:pic>
        <p:nvPicPr>
          <p:cNvPr id="1053" name="Google Shape;1053;p141" descr="Music note outline"/>
          <p:cNvPicPr preferRelativeResize="0"/>
          <p:nvPr/>
        </p:nvPicPr>
        <p:blipFill rotWithShape="1">
          <a:blip r:embed="rId3">
            <a:alphaModFix/>
          </a:blip>
          <a:srcRect/>
          <a:stretch/>
        </p:blipFill>
        <p:spPr>
          <a:xfrm>
            <a:off x="713015" y="1317172"/>
            <a:ext cx="1118507" cy="1118507"/>
          </a:xfrm>
          <a:prstGeom prst="rect">
            <a:avLst/>
          </a:prstGeom>
          <a:noFill/>
          <a:ln>
            <a:noFill/>
          </a:ln>
        </p:spPr>
      </p:pic>
      <p:pic>
        <p:nvPicPr>
          <p:cNvPr id="1054" name="Google Shape;1054;p141" descr="Dance steps outline"/>
          <p:cNvPicPr preferRelativeResize="0"/>
          <p:nvPr/>
        </p:nvPicPr>
        <p:blipFill rotWithShape="1">
          <a:blip r:embed="rId4">
            <a:alphaModFix/>
          </a:blip>
          <a:srcRect/>
          <a:stretch/>
        </p:blipFill>
        <p:spPr>
          <a:xfrm>
            <a:off x="7342414" y="1415143"/>
            <a:ext cx="1118507" cy="1118507"/>
          </a:xfrm>
          <a:prstGeom prst="rect">
            <a:avLst/>
          </a:prstGeom>
          <a:noFill/>
          <a:ln>
            <a:noFill/>
          </a:ln>
        </p:spPr>
      </p:pic>
      <p:pic>
        <p:nvPicPr>
          <p:cNvPr id="1055" name="Google Shape;1055;p141" descr="Magician Hat outline"/>
          <p:cNvPicPr preferRelativeResize="0"/>
          <p:nvPr/>
        </p:nvPicPr>
        <p:blipFill rotWithShape="1">
          <a:blip r:embed="rId5">
            <a:alphaModFix/>
          </a:blip>
          <a:srcRect/>
          <a:stretch/>
        </p:blipFill>
        <p:spPr>
          <a:xfrm>
            <a:off x="734787" y="3429000"/>
            <a:ext cx="1118507" cy="1118507"/>
          </a:xfrm>
          <a:prstGeom prst="rect">
            <a:avLst/>
          </a:prstGeom>
          <a:noFill/>
          <a:ln>
            <a:noFill/>
          </a:ln>
        </p:spPr>
      </p:pic>
      <p:pic>
        <p:nvPicPr>
          <p:cNvPr id="1056" name="Google Shape;1056;p141" descr="Gravestone outline"/>
          <p:cNvPicPr preferRelativeResize="0"/>
          <p:nvPr/>
        </p:nvPicPr>
        <p:blipFill rotWithShape="1">
          <a:blip r:embed="rId6">
            <a:alphaModFix/>
          </a:blip>
          <a:srcRect/>
          <a:stretch/>
        </p:blipFill>
        <p:spPr>
          <a:xfrm>
            <a:off x="2955472" y="3429000"/>
            <a:ext cx="1118507" cy="1118507"/>
          </a:xfrm>
          <a:prstGeom prst="rect">
            <a:avLst/>
          </a:prstGeom>
          <a:noFill/>
          <a:ln>
            <a:noFill/>
          </a:ln>
        </p:spPr>
      </p:pic>
      <p:pic>
        <p:nvPicPr>
          <p:cNvPr id="1057" name="Google Shape;1057;p141" descr="Lashes outline"/>
          <p:cNvPicPr preferRelativeResize="0"/>
          <p:nvPr/>
        </p:nvPicPr>
        <p:blipFill rotWithShape="1">
          <a:blip r:embed="rId7">
            <a:alphaModFix/>
          </a:blip>
          <a:srcRect/>
          <a:stretch/>
        </p:blipFill>
        <p:spPr>
          <a:xfrm>
            <a:off x="5154386" y="3450773"/>
            <a:ext cx="1118507" cy="1118507"/>
          </a:xfrm>
          <a:prstGeom prst="rect">
            <a:avLst/>
          </a:prstGeom>
          <a:noFill/>
          <a:ln>
            <a:noFill/>
          </a:ln>
        </p:spPr>
      </p:pic>
      <p:pic>
        <p:nvPicPr>
          <p:cNvPr id="1058" name="Google Shape;1058;p141" descr="Lights On outline"/>
          <p:cNvPicPr preferRelativeResize="0"/>
          <p:nvPr/>
        </p:nvPicPr>
        <p:blipFill rotWithShape="1">
          <a:blip r:embed="rId8">
            <a:alphaModFix/>
          </a:blip>
          <a:srcRect/>
          <a:stretch/>
        </p:blipFill>
        <p:spPr>
          <a:xfrm>
            <a:off x="7320644" y="3450773"/>
            <a:ext cx="1118507" cy="1118507"/>
          </a:xfrm>
          <a:prstGeom prst="rect">
            <a:avLst/>
          </a:prstGeom>
          <a:noFill/>
          <a:ln>
            <a:noFill/>
          </a:ln>
        </p:spPr>
      </p:pic>
      <p:pic>
        <p:nvPicPr>
          <p:cNvPr id="1059" name="Google Shape;1059;p141" descr="Palette outline"/>
          <p:cNvPicPr preferRelativeResize="0"/>
          <p:nvPr/>
        </p:nvPicPr>
        <p:blipFill rotWithShape="1">
          <a:blip r:embed="rId9">
            <a:alphaModFix/>
          </a:blip>
          <a:srcRect/>
          <a:stretch/>
        </p:blipFill>
        <p:spPr>
          <a:xfrm>
            <a:off x="5143501" y="1349829"/>
            <a:ext cx="1118507" cy="1118507"/>
          </a:xfrm>
          <a:prstGeom prst="rect">
            <a:avLst/>
          </a:prstGeom>
          <a:noFill/>
          <a:ln>
            <a:noFill/>
          </a:ln>
        </p:spPr>
      </p:pic>
      <p:sp>
        <p:nvSpPr>
          <p:cNvPr id="1060" name="Google Shape;1060;p141"/>
          <p:cNvSpPr txBox="1"/>
          <p:nvPr/>
        </p:nvSpPr>
        <p:spPr>
          <a:xfrm>
            <a:off x="6627748" y="4853955"/>
            <a:ext cx="25671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Keltner &amp; Haidt (2003)</a:t>
            </a:r>
            <a:endParaRPr sz="1100"/>
          </a:p>
        </p:txBody>
      </p:sp>
      <p:pic>
        <p:nvPicPr>
          <p:cNvPr id="1061" name="Google Shape;1061;p141"/>
          <p:cNvPicPr preferRelativeResize="0"/>
          <p:nvPr/>
        </p:nvPicPr>
        <p:blipFill rotWithShape="1">
          <a:blip r:embed="rId10">
            <a:alphaModFix/>
          </a:blip>
          <a:srcRect l="6465" t="22926" r="5692" b="23930"/>
          <a:stretch/>
        </p:blipFill>
        <p:spPr>
          <a:xfrm>
            <a:off x="2711668" y="1411014"/>
            <a:ext cx="1576551" cy="953814"/>
          </a:xfrm>
          <a:prstGeom prst="rect">
            <a:avLst/>
          </a:prstGeom>
          <a:noFill/>
          <a:ln>
            <a:noFill/>
          </a:ln>
        </p:spPr>
      </p:pic>
      <p:sp>
        <p:nvSpPr>
          <p:cNvPr id="1062" name="Google Shape;1062;p141"/>
          <p:cNvSpPr/>
          <p:nvPr/>
        </p:nvSpPr>
        <p:spPr>
          <a:xfrm>
            <a:off x="2635576" y="977800"/>
            <a:ext cx="1738200" cy="1641600"/>
          </a:xfrm>
          <a:prstGeom prst="roundRect">
            <a:avLst>
              <a:gd name="adj" fmla="val 16667"/>
            </a:avLst>
          </a:prstGeom>
          <a:noFill/>
          <a:ln w="57150" cap="flat" cmpd="sng">
            <a:solidFill>
              <a:srgbClr val="C00000"/>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1063" name="Google Shape;1063;p141"/>
          <p:cNvSpPr/>
          <p:nvPr/>
        </p:nvSpPr>
        <p:spPr>
          <a:xfrm>
            <a:off x="7011633" y="3051528"/>
            <a:ext cx="1738200" cy="1641600"/>
          </a:xfrm>
          <a:prstGeom prst="roundRect">
            <a:avLst>
              <a:gd name="adj" fmla="val 16667"/>
            </a:avLst>
          </a:prstGeom>
          <a:noFill/>
          <a:ln w="57150" cap="flat" cmpd="sng">
            <a:solidFill>
              <a:srgbClr val="C00000"/>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pic>
        <p:nvPicPr>
          <p:cNvPr id="1064" name="Google Shape;1064;p141"/>
          <p:cNvPicPr preferRelativeResize="0"/>
          <p:nvPr/>
        </p:nvPicPr>
        <p:blipFill rotWithShape="1">
          <a:blip r:embed="rId11">
            <a:alphaModFix/>
          </a:blip>
          <a:srcRect t="18087"/>
          <a:stretch/>
        </p:blipFill>
        <p:spPr>
          <a:xfrm>
            <a:off x="-39144" y="4731365"/>
            <a:ext cx="1523975" cy="438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4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5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4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5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4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4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5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5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4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5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5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04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5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5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04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06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0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68"/>
        <p:cNvGrpSpPr/>
        <p:nvPr/>
      </p:nvGrpSpPr>
      <p:grpSpPr>
        <a:xfrm>
          <a:off x="0" y="0"/>
          <a:ext cx="0" cy="0"/>
          <a:chOff x="0" y="0"/>
          <a:chExt cx="0" cy="0"/>
        </a:xfrm>
      </p:grpSpPr>
      <p:sp>
        <p:nvSpPr>
          <p:cNvPr id="1069" name="Google Shape;1069;p142"/>
          <p:cNvSpPr txBox="1"/>
          <p:nvPr/>
        </p:nvSpPr>
        <p:spPr>
          <a:xfrm>
            <a:off x="0" y="3869250"/>
            <a:ext cx="9144000" cy="2376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rgbClr val="FFFFFF"/>
                </a:solidFill>
                <a:latin typeface="Tenor Sans"/>
                <a:ea typeface="Tenor Sans"/>
                <a:cs typeface="Tenor Sans"/>
                <a:sym typeface="Tenor Sans"/>
              </a:rPr>
              <a:t>7 additional thinking tools </a:t>
            </a:r>
            <a:br>
              <a:rPr lang="en" sz="3200" b="1">
                <a:solidFill>
                  <a:srgbClr val="FFFFFF"/>
                </a:solidFill>
                <a:latin typeface="Tenor Sans"/>
                <a:ea typeface="Tenor Sans"/>
                <a:cs typeface="Tenor Sans"/>
                <a:sym typeface="Tenor Sans"/>
              </a:rPr>
            </a:br>
            <a:r>
              <a:rPr lang="en" sz="3200" b="1">
                <a:solidFill>
                  <a:srgbClr val="FFFFFF"/>
                </a:solidFill>
                <a:latin typeface="Tenor Sans"/>
                <a:ea typeface="Tenor Sans"/>
                <a:cs typeface="Tenor Sans"/>
                <a:sym typeface="Tenor Sans"/>
              </a:rPr>
              <a:t>covered in the Night Science Workshop</a:t>
            </a:r>
            <a:endParaRPr sz="3200" b="1">
              <a:solidFill>
                <a:srgbClr val="FFFFFF"/>
              </a:solidFill>
              <a:latin typeface="Tenor Sans"/>
              <a:ea typeface="Tenor Sans"/>
              <a:cs typeface="Tenor Sans"/>
              <a:sym typeface="Tenor Sans"/>
            </a:endParaRPr>
          </a:p>
          <a:p>
            <a:pPr marL="0" lvl="0" indent="0" algn="ctr" rtl="0">
              <a:lnSpc>
                <a:spcPct val="115000"/>
              </a:lnSpc>
              <a:spcBef>
                <a:spcPts val="0"/>
              </a:spcBef>
              <a:spcAft>
                <a:spcPts val="0"/>
              </a:spcAft>
              <a:buNone/>
            </a:pPr>
            <a:endParaRPr sz="3200" b="1">
              <a:solidFill>
                <a:srgbClr val="FFFFFF"/>
              </a:solidFill>
              <a:latin typeface="Tenor Sans"/>
              <a:ea typeface="Tenor Sans"/>
              <a:cs typeface="Tenor Sans"/>
              <a:sym typeface="Tenor Sans"/>
            </a:endParaRPr>
          </a:p>
          <a:p>
            <a:pPr marL="0" lvl="0" indent="0" algn="ctr" rtl="0">
              <a:lnSpc>
                <a:spcPct val="115000"/>
              </a:lnSpc>
              <a:spcBef>
                <a:spcPts val="0"/>
              </a:spcBef>
              <a:spcAft>
                <a:spcPts val="0"/>
              </a:spcAft>
              <a:buNone/>
            </a:pPr>
            <a:endParaRPr sz="3200" b="1">
              <a:solidFill>
                <a:srgbClr val="FFFFFF"/>
              </a:solidFill>
              <a:latin typeface="Tenor Sans"/>
              <a:ea typeface="Tenor Sans"/>
              <a:cs typeface="Tenor Sans"/>
              <a:sym typeface="Tenor Sans"/>
            </a:endParaRPr>
          </a:p>
        </p:txBody>
      </p:sp>
      <p:sp>
        <p:nvSpPr>
          <p:cNvPr id="1070" name="Google Shape;1070;p1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92</a:t>
            </a:fld>
            <a:endParaRPr/>
          </a:p>
        </p:txBody>
      </p:sp>
      <p:pic>
        <p:nvPicPr>
          <p:cNvPr id="1071" name="Google Shape;1071;p142"/>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
        <p:nvSpPr>
          <p:cNvPr id="1072" name="Google Shape;1072;p142"/>
          <p:cNvSpPr txBox="1"/>
          <p:nvPr/>
        </p:nvSpPr>
        <p:spPr>
          <a:xfrm>
            <a:off x="3038100" y="239000"/>
            <a:ext cx="3000000" cy="67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chemeClr val="lt1"/>
                </a:solidFill>
                <a:latin typeface="Tenor Sans"/>
                <a:ea typeface="Tenor Sans"/>
                <a:cs typeface="Tenor Sans"/>
                <a:sym typeface="Tenor Sans"/>
              </a:rPr>
              <a:t>Part 3</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76"/>
        <p:cNvGrpSpPr/>
        <p:nvPr/>
      </p:nvGrpSpPr>
      <p:grpSpPr>
        <a:xfrm>
          <a:off x="0" y="0"/>
          <a:ext cx="0" cy="0"/>
          <a:chOff x="0" y="0"/>
          <a:chExt cx="0" cy="0"/>
        </a:xfrm>
      </p:grpSpPr>
      <p:sp>
        <p:nvSpPr>
          <p:cNvPr id="1077" name="Google Shape;1077;p143"/>
          <p:cNvSpPr txBox="1"/>
          <p:nvPr/>
        </p:nvSpPr>
        <p:spPr>
          <a:xfrm>
            <a:off x="0" y="3869250"/>
            <a:ext cx="9144000" cy="15129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a:solidFill>
                  <a:srgbClr val="FFFFFF"/>
                </a:solidFill>
                <a:latin typeface="Tenor Sans"/>
                <a:ea typeface="Tenor Sans"/>
                <a:cs typeface="Tenor Sans"/>
                <a:sym typeface="Tenor Sans"/>
              </a:rPr>
              <a:t>The dichotomy of the scientific process</a:t>
            </a:r>
            <a:endParaRPr sz="3200" b="1">
              <a:solidFill>
                <a:srgbClr val="FFFFFF"/>
              </a:solidFill>
              <a:latin typeface="Tenor Sans"/>
              <a:ea typeface="Tenor Sans"/>
              <a:cs typeface="Tenor Sans"/>
              <a:sym typeface="Tenor Sans"/>
            </a:endParaRPr>
          </a:p>
          <a:p>
            <a:pPr marL="0" marR="0" lvl="0" indent="0" algn="ctr" rtl="0">
              <a:lnSpc>
                <a:spcPct val="115000"/>
              </a:lnSpc>
              <a:spcBef>
                <a:spcPts val="0"/>
              </a:spcBef>
              <a:spcAft>
                <a:spcPts val="0"/>
              </a:spcAft>
              <a:buClr>
                <a:srgbClr val="000000"/>
              </a:buClr>
              <a:buSzPts val="3200"/>
              <a:buFont typeface="Arial"/>
              <a:buNone/>
            </a:pPr>
            <a:br>
              <a:rPr lang="en" sz="1500" b="1">
                <a:solidFill>
                  <a:srgbClr val="FFFFFF"/>
                </a:solidFill>
                <a:latin typeface="Tenor Sans"/>
                <a:ea typeface="Tenor Sans"/>
                <a:cs typeface="Tenor Sans"/>
                <a:sym typeface="Tenor Sans"/>
              </a:rPr>
            </a:br>
            <a:r>
              <a:rPr lang="en" sz="1500" b="1">
                <a:solidFill>
                  <a:srgbClr val="FFFFFF"/>
                </a:solidFill>
                <a:latin typeface="Tenor Sans"/>
                <a:ea typeface="Tenor Sans"/>
                <a:cs typeface="Tenor Sans"/>
                <a:sym typeface="Tenor Sans"/>
              </a:rPr>
              <a:t>Yanai &amp; Lercher: Night science. </a:t>
            </a:r>
            <a:r>
              <a:rPr lang="en" sz="1500" b="1" i="1">
                <a:solidFill>
                  <a:srgbClr val="FFFFFF"/>
                </a:solidFill>
                <a:latin typeface="Tenor Sans"/>
                <a:ea typeface="Tenor Sans"/>
                <a:cs typeface="Tenor Sans"/>
                <a:sym typeface="Tenor Sans"/>
              </a:rPr>
              <a:t>Genome Biology</a:t>
            </a:r>
            <a:r>
              <a:rPr lang="en" sz="1500" b="1">
                <a:solidFill>
                  <a:srgbClr val="FFFFFF"/>
                </a:solidFill>
                <a:latin typeface="Tenor Sans"/>
                <a:ea typeface="Tenor Sans"/>
                <a:cs typeface="Tenor Sans"/>
                <a:sym typeface="Tenor Sans"/>
              </a:rPr>
              <a:t> 20:179 (2019)</a:t>
            </a:r>
            <a:endParaRPr sz="1500" b="1">
              <a:solidFill>
                <a:srgbClr val="FFFFFF"/>
              </a:solidFill>
              <a:latin typeface="Tenor Sans"/>
              <a:ea typeface="Tenor Sans"/>
              <a:cs typeface="Tenor Sans"/>
              <a:sym typeface="Tenor Sans"/>
            </a:endParaRPr>
          </a:p>
          <a:p>
            <a:pPr marL="0" marR="0" lvl="0" indent="0" algn="ctr" rtl="0">
              <a:lnSpc>
                <a:spcPct val="115000"/>
              </a:lnSpc>
              <a:spcBef>
                <a:spcPts val="0"/>
              </a:spcBef>
              <a:spcAft>
                <a:spcPts val="0"/>
              </a:spcAft>
              <a:buClr>
                <a:srgbClr val="000000"/>
              </a:buClr>
              <a:buSzPts val="3200"/>
              <a:buFont typeface="Arial"/>
              <a:buNone/>
            </a:pPr>
            <a:endParaRPr sz="1500" b="1">
              <a:solidFill>
                <a:srgbClr val="FFFFFF"/>
              </a:solidFill>
              <a:latin typeface="Tenor Sans"/>
              <a:ea typeface="Tenor Sans"/>
              <a:cs typeface="Tenor Sans"/>
              <a:sym typeface="Tenor Sans"/>
            </a:endParaRPr>
          </a:p>
        </p:txBody>
      </p:sp>
      <p:sp>
        <p:nvSpPr>
          <p:cNvPr id="1078" name="Google Shape;1078;p1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93</a:t>
            </a:fld>
            <a:endParaRPr/>
          </a:p>
        </p:txBody>
      </p:sp>
      <p:pic>
        <p:nvPicPr>
          <p:cNvPr id="1079" name="Google Shape;1079;p143"/>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
        <p:nvSpPr>
          <p:cNvPr id="1080" name="Google Shape;1080;p143"/>
          <p:cNvSpPr txBox="1"/>
          <p:nvPr/>
        </p:nvSpPr>
        <p:spPr>
          <a:xfrm>
            <a:off x="0" y="417125"/>
            <a:ext cx="91440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a:solidFill>
                  <a:schemeClr val="accent1"/>
                </a:solidFill>
                <a:latin typeface="Tenor Sans"/>
                <a:ea typeface="Tenor Sans"/>
                <a:cs typeface="Tenor Sans"/>
                <a:sym typeface="Tenor Sans"/>
              </a:rPr>
              <a:t>Already Covered </a:t>
            </a:r>
            <a:endParaRPr sz="1500" b="1">
              <a:solidFill>
                <a:schemeClr val="accent1"/>
              </a:solidFill>
              <a:latin typeface="Tenor Sans"/>
              <a:ea typeface="Tenor Sans"/>
              <a:cs typeface="Tenor Sans"/>
              <a:sym typeface="Tenor San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84"/>
        <p:cNvGrpSpPr/>
        <p:nvPr/>
      </p:nvGrpSpPr>
      <p:grpSpPr>
        <a:xfrm>
          <a:off x="0" y="0"/>
          <a:ext cx="0" cy="0"/>
          <a:chOff x="0" y="0"/>
          <a:chExt cx="0" cy="0"/>
        </a:xfrm>
      </p:grpSpPr>
      <p:sp>
        <p:nvSpPr>
          <p:cNvPr id="1085" name="Google Shape;1085;p144"/>
          <p:cNvSpPr txBox="1"/>
          <p:nvPr/>
        </p:nvSpPr>
        <p:spPr>
          <a:xfrm>
            <a:off x="0" y="3869250"/>
            <a:ext cx="9144000" cy="1247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a:solidFill>
                  <a:srgbClr val="FFFFFF"/>
                </a:solidFill>
                <a:latin typeface="Tenor Sans"/>
                <a:ea typeface="Tenor Sans"/>
                <a:cs typeface="Tenor Sans"/>
                <a:sym typeface="Tenor Sans"/>
              </a:rPr>
              <a:t>Openness guides discoveries</a:t>
            </a:r>
            <a:endParaRPr sz="3200" b="1">
              <a:solidFill>
                <a:srgbClr val="FFFFFF"/>
              </a:solidFill>
              <a:latin typeface="Tenor Sans"/>
              <a:ea typeface="Tenor Sans"/>
              <a:cs typeface="Tenor Sans"/>
              <a:sym typeface="Tenor Sans"/>
            </a:endParaRPr>
          </a:p>
          <a:p>
            <a:pPr marL="0" lvl="0" indent="0" algn="ctr" rtl="0">
              <a:lnSpc>
                <a:spcPct val="115000"/>
              </a:lnSpc>
              <a:spcBef>
                <a:spcPts val="0"/>
              </a:spcBef>
              <a:spcAft>
                <a:spcPts val="0"/>
              </a:spcAft>
              <a:buClr>
                <a:srgbClr val="000000"/>
              </a:buClr>
              <a:buSzPts val="3200"/>
              <a:buFont typeface="Arial"/>
              <a:buNone/>
            </a:pPr>
            <a:br>
              <a:rPr lang="en" sz="1500" b="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Openness guides discovery. </a:t>
            </a:r>
            <a:r>
              <a:rPr lang="en" sz="1500" b="1" i="1">
                <a:solidFill>
                  <a:schemeClr val="lt1"/>
                </a:solidFill>
                <a:latin typeface="Tenor Sans"/>
                <a:ea typeface="Tenor Sans"/>
                <a:cs typeface="Tenor Sans"/>
                <a:sym typeface="Tenor Sans"/>
              </a:rPr>
              <a:t>Nature Biotech</a:t>
            </a:r>
            <a:r>
              <a:rPr lang="en" sz="1500" b="1">
                <a:solidFill>
                  <a:schemeClr val="lt1"/>
                </a:solidFill>
                <a:latin typeface="Tenor Sans"/>
                <a:ea typeface="Tenor Sans"/>
                <a:cs typeface="Tenor Sans"/>
                <a:sym typeface="Tenor Sans"/>
              </a:rPr>
              <a:t> 43: 667–668 (2025)</a:t>
            </a:r>
            <a:endParaRPr sz="3200" b="1">
              <a:solidFill>
                <a:srgbClr val="FFFFFF"/>
              </a:solidFill>
              <a:latin typeface="Tenor Sans"/>
              <a:ea typeface="Tenor Sans"/>
              <a:cs typeface="Tenor Sans"/>
              <a:sym typeface="Tenor Sans"/>
            </a:endParaRPr>
          </a:p>
        </p:txBody>
      </p:sp>
      <p:sp>
        <p:nvSpPr>
          <p:cNvPr id="1086" name="Google Shape;1086;p1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94</a:t>
            </a:fld>
            <a:endParaRPr/>
          </a:p>
        </p:txBody>
      </p:sp>
      <p:pic>
        <p:nvPicPr>
          <p:cNvPr id="1087" name="Google Shape;1087;p144"/>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
        <p:nvSpPr>
          <p:cNvPr id="1088" name="Google Shape;1088;p144"/>
          <p:cNvSpPr txBox="1"/>
          <p:nvPr/>
        </p:nvSpPr>
        <p:spPr>
          <a:xfrm>
            <a:off x="0" y="417125"/>
            <a:ext cx="91440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a:solidFill>
                  <a:schemeClr val="accent1"/>
                </a:solidFill>
                <a:latin typeface="Tenor Sans"/>
                <a:ea typeface="Tenor Sans"/>
                <a:cs typeface="Tenor Sans"/>
                <a:sym typeface="Tenor Sans"/>
              </a:rPr>
              <a:t>Already Covered </a:t>
            </a:r>
            <a:endParaRPr sz="1500" b="1">
              <a:solidFill>
                <a:schemeClr val="accent1"/>
              </a:solidFill>
              <a:latin typeface="Tenor Sans"/>
              <a:ea typeface="Tenor Sans"/>
              <a:cs typeface="Tenor Sans"/>
              <a:sym typeface="Tenor Sans"/>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092"/>
        <p:cNvGrpSpPr/>
        <p:nvPr/>
      </p:nvGrpSpPr>
      <p:grpSpPr>
        <a:xfrm>
          <a:off x="0" y="0"/>
          <a:ext cx="0" cy="0"/>
          <a:chOff x="0" y="0"/>
          <a:chExt cx="0" cy="0"/>
        </a:xfrm>
      </p:grpSpPr>
      <p:sp>
        <p:nvSpPr>
          <p:cNvPr id="1093" name="Google Shape;1093;p145"/>
          <p:cNvSpPr txBox="1"/>
          <p:nvPr/>
        </p:nvSpPr>
        <p:spPr>
          <a:xfrm>
            <a:off x="0" y="3869250"/>
            <a:ext cx="9144000" cy="1247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i="0" u="none" strike="noStrike" cap="none">
                <a:solidFill>
                  <a:srgbClr val="FFFFFF"/>
                </a:solidFill>
                <a:latin typeface="Tenor Sans"/>
                <a:ea typeface="Tenor Sans"/>
                <a:cs typeface="Tenor Sans"/>
                <a:sym typeface="Tenor Sans"/>
              </a:rPr>
              <a:t>It takes two to think</a:t>
            </a:r>
            <a:br>
              <a:rPr lang="en" sz="3200" b="1" i="0" u="none" strike="noStrike" cap="none">
                <a:solidFill>
                  <a:srgbClr val="FFFFFF"/>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It takes two to think. Nature Biotech </a:t>
            </a:r>
            <a:br>
              <a:rPr lang="en" sz="1500" b="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Improvisational science. Genome Biology</a:t>
            </a:r>
            <a:endParaRPr sz="3200" b="1">
              <a:solidFill>
                <a:srgbClr val="FFFFFF"/>
              </a:solidFill>
              <a:latin typeface="Tenor Sans"/>
              <a:ea typeface="Tenor Sans"/>
              <a:cs typeface="Tenor Sans"/>
              <a:sym typeface="Tenor Sans"/>
            </a:endParaRPr>
          </a:p>
        </p:txBody>
      </p:sp>
      <p:sp>
        <p:nvSpPr>
          <p:cNvPr id="1094" name="Google Shape;1094;p1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95</a:t>
            </a:fld>
            <a:endParaRPr/>
          </a:p>
        </p:txBody>
      </p:sp>
      <p:pic>
        <p:nvPicPr>
          <p:cNvPr id="1095" name="Google Shape;1095;p145"/>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
        <p:nvSpPr>
          <p:cNvPr id="1096" name="Google Shape;1096;p145"/>
          <p:cNvSpPr txBox="1"/>
          <p:nvPr/>
        </p:nvSpPr>
        <p:spPr>
          <a:xfrm>
            <a:off x="0" y="417125"/>
            <a:ext cx="91440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a:solidFill>
                  <a:schemeClr val="accent1"/>
                </a:solidFill>
                <a:latin typeface="Tenor Sans"/>
                <a:ea typeface="Tenor Sans"/>
                <a:cs typeface="Tenor Sans"/>
                <a:sym typeface="Tenor Sans"/>
              </a:rPr>
              <a:t>Already Covered </a:t>
            </a:r>
            <a:endParaRPr sz="1500" b="1">
              <a:solidFill>
                <a:schemeClr val="accent1"/>
              </a:solidFill>
              <a:latin typeface="Tenor Sans"/>
              <a:ea typeface="Tenor Sans"/>
              <a:cs typeface="Tenor Sans"/>
              <a:sym typeface="Tenor San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00"/>
        <p:cNvGrpSpPr/>
        <p:nvPr/>
      </p:nvGrpSpPr>
      <p:grpSpPr>
        <a:xfrm>
          <a:off x="0" y="0"/>
          <a:ext cx="0" cy="0"/>
          <a:chOff x="0" y="0"/>
          <a:chExt cx="0" cy="0"/>
        </a:xfrm>
      </p:grpSpPr>
      <p:sp>
        <p:nvSpPr>
          <p:cNvPr id="1101" name="Google Shape;1101;p146"/>
          <p:cNvSpPr txBox="1"/>
          <p:nvPr/>
        </p:nvSpPr>
        <p:spPr>
          <a:xfrm>
            <a:off x="0" y="3869250"/>
            <a:ext cx="9144000" cy="1247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rgbClr val="000000"/>
              </a:buClr>
              <a:buSzPts val="3200"/>
              <a:buFont typeface="Arial"/>
              <a:buNone/>
            </a:pPr>
            <a:r>
              <a:rPr lang="en" sz="3200" b="1">
                <a:solidFill>
                  <a:schemeClr val="lt1"/>
                </a:solidFill>
                <a:latin typeface="Tenor Sans"/>
                <a:ea typeface="Tenor Sans"/>
                <a:cs typeface="Tenor Sans"/>
                <a:sym typeface="Tenor Sans"/>
              </a:rPr>
              <a:t>The Import / Export Tool</a:t>
            </a:r>
            <a:endParaRPr sz="3200" b="1">
              <a:solidFill>
                <a:schemeClr val="lt1"/>
              </a:solidFill>
              <a:latin typeface="Tenor Sans"/>
              <a:ea typeface="Tenor Sans"/>
              <a:cs typeface="Tenor Sans"/>
              <a:sym typeface="Tenor Sans"/>
            </a:endParaRPr>
          </a:p>
          <a:p>
            <a:pPr marL="0" lvl="0" indent="0" algn="ctr" rtl="0">
              <a:lnSpc>
                <a:spcPct val="115000"/>
              </a:lnSpc>
              <a:spcBef>
                <a:spcPts val="0"/>
              </a:spcBef>
              <a:spcAft>
                <a:spcPts val="0"/>
              </a:spcAft>
              <a:buClr>
                <a:srgbClr val="000000"/>
              </a:buClr>
              <a:buSzPts val="3200"/>
              <a:buFont typeface="Arial"/>
              <a:buNone/>
            </a:pPr>
            <a:br>
              <a:rPr lang="en" sz="1500" b="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Renaissance minds in 21st century science. </a:t>
            </a:r>
            <a:r>
              <a:rPr lang="en" sz="1500" b="1" i="1">
                <a:solidFill>
                  <a:schemeClr val="lt1"/>
                </a:solidFill>
                <a:latin typeface="Tenor Sans"/>
                <a:ea typeface="Tenor Sans"/>
                <a:cs typeface="Tenor Sans"/>
                <a:sym typeface="Tenor Sans"/>
              </a:rPr>
              <a:t>Genome Biology</a:t>
            </a:r>
            <a:r>
              <a:rPr lang="en" sz="1500" b="1">
                <a:solidFill>
                  <a:schemeClr val="lt1"/>
                </a:solidFill>
                <a:latin typeface="Tenor Sans"/>
                <a:ea typeface="Tenor Sans"/>
                <a:cs typeface="Tenor Sans"/>
                <a:sym typeface="Tenor Sans"/>
              </a:rPr>
              <a:t> 21:67 (2020)</a:t>
            </a:r>
            <a:endParaRPr sz="3200" b="1">
              <a:solidFill>
                <a:srgbClr val="FFFFFF"/>
              </a:solidFill>
              <a:latin typeface="Tenor Sans"/>
              <a:ea typeface="Tenor Sans"/>
              <a:cs typeface="Tenor Sans"/>
              <a:sym typeface="Tenor Sans"/>
            </a:endParaRPr>
          </a:p>
        </p:txBody>
      </p:sp>
      <p:sp>
        <p:nvSpPr>
          <p:cNvPr id="1102" name="Google Shape;1102;p1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96</a:t>
            </a:fld>
            <a:endParaRPr/>
          </a:p>
        </p:txBody>
      </p:sp>
      <p:sp>
        <p:nvSpPr>
          <p:cNvPr id="1103" name="Google Shape;1103;p146"/>
          <p:cNvSpPr txBox="1"/>
          <p:nvPr/>
        </p:nvSpPr>
        <p:spPr>
          <a:xfrm>
            <a:off x="0" y="417125"/>
            <a:ext cx="91440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a:solidFill>
                  <a:schemeClr val="accent1"/>
                </a:solidFill>
                <a:latin typeface="Tenor Sans"/>
                <a:ea typeface="Tenor Sans"/>
                <a:cs typeface="Tenor Sans"/>
                <a:sym typeface="Tenor Sans"/>
              </a:rPr>
              <a:t>Already Covered </a:t>
            </a:r>
            <a:endParaRPr sz="1500" b="1">
              <a:solidFill>
                <a:schemeClr val="accent1"/>
              </a:solidFill>
              <a:latin typeface="Tenor Sans"/>
              <a:ea typeface="Tenor Sans"/>
              <a:cs typeface="Tenor Sans"/>
              <a:sym typeface="Tenor Sans"/>
            </a:endParaRPr>
          </a:p>
        </p:txBody>
      </p:sp>
      <p:pic>
        <p:nvPicPr>
          <p:cNvPr id="1104" name="Google Shape;1104;p146"/>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108"/>
        <p:cNvGrpSpPr/>
        <p:nvPr/>
      </p:nvGrpSpPr>
      <p:grpSpPr>
        <a:xfrm>
          <a:off x="0" y="0"/>
          <a:ext cx="0" cy="0"/>
          <a:chOff x="0" y="0"/>
          <a:chExt cx="0" cy="0"/>
        </a:xfrm>
      </p:grpSpPr>
      <p:sp>
        <p:nvSpPr>
          <p:cNvPr id="1109" name="Google Shape;1109;p147"/>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There are also videos of us giving a workshop</a:t>
            </a:r>
            <a:endParaRPr/>
          </a:p>
        </p:txBody>
      </p:sp>
      <p:sp>
        <p:nvSpPr>
          <p:cNvPr id="1110" name="Google Shape;1110;p147"/>
          <p:cNvSpPr txBox="1">
            <a:spLocks noGrp="1"/>
          </p:cNvSpPr>
          <p:nvPr>
            <p:ph type="body" idx="1"/>
          </p:nvPr>
        </p:nvSpPr>
        <p:spPr>
          <a:xfrm>
            <a:off x="311700" y="1009496"/>
            <a:ext cx="8520600" cy="3964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You can use them to get an idea of how the individual sessions can be taught</a:t>
            </a:r>
            <a:endParaRPr/>
          </a:p>
          <a:p>
            <a:pPr marL="457200" lvl="0" indent="-342900" algn="l" rtl="0">
              <a:spcBef>
                <a:spcPts val="0"/>
              </a:spcBef>
              <a:spcAft>
                <a:spcPts val="0"/>
              </a:spcAft>
              <a:buSzPts val="1800"/>
              <a:buChar char="●"/>
            </a:pPr>
            <a:r>
              <a:rPr lang="en"/>
              <a:t>You can also use them for an inverted classroom setting</a:t>
            </a:r>
            <a:endParaRPr/>
          </a:p>
          <a:p>
            <a:pPr marL="457200" lvl="0" indent="-342900" algn="l" rtl="0">
              <a:spcBef>
                <a:spcPts val="0"/>
              </a:spcBef>
              <a:spcAft>
                <a:spcPts val="0"/>
              </a:spcAft>
              <a:buSzPts val="1800"/>
              <a:buChar char="●"/>
            </a:pPr>
            <a:r>
              <a:rPr lang="en"/>
              <a:t>There are videos of demonstrations by us for some of the exercises:</a:t>
            </a:r>
            <a:endParaRPr/>
          </a:p>
          <a:p>
            <a:pPr marL="457200" lvl="0" indent="457200" algn="l" rtl="0">
              <a:spcBef>
                <a:spcPts val="0"/>
              </a:spcBef>
              <a:spcAft>
                <a:spcPts val="0"/>
              </a:spcAft>
              <a:buNone/>
            </a:pPr>
            <a:r>
              <a:rPr lang="en">
                <a:solidFill>
                  <a:schemeClr val="dk1"/>
                </a:solidFill>
              </a:rPr>
              <a:t>https://www.youtube.com/@Night_Science_Institute</a:t>
            </a:r>
            <a:endParaRPr>
              <a:solidFill>
                <a:schemeClr val="dk1"/>
              </a:solidFill>
            </a:endParaRPr>
          </a:p>
          <a:p>
            <a:pPr marL="457200" lvl="0" indent="0" algn="l" rtl="0">
              <a:spcBef>
                <a:spcPts val="0"/>
              </a:spcBef>
              <a:spcAft>
                <a:spcPts val="0"/>
              </a:spcAft>
              <a:buNone/>
            </a:pPr>
            <a:br>
              <a:rPr lang="en"/>
            </a:br>
            <a:endParaRPr>
              <a:solidFill>
                <a:srgbClr val="C00000"/>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14"/>
        <p:cNvGrpSpPr/>
        <p:nvPr/>
      </p:nvGrpSpPr>
      <p:grpSpPr>
        <a:xfrm>
          <a:off x="0" y="0"/>
          <a:ext cx="0" cy="0"/>
          <a:chOff x="0" y="0"/>
          <a:chExt cx="0" cy="0"/>
        </a:xfrm>
      </p:grpSpPr>
      <p:sp>
        <p:nvSpPr>
          <p:cNvPr id="1115" name="Google Shape;1115;p148"/>
          <p:cNvSpPr txBox="1"/>
          <p:nvPr/>
        </p:nvSpPr>
        <p:spPr>
          <a:xfrm>
            <a:off x="0" y="3869250"/>
            <a:ext cx="9144000" cy="1247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rgbClr val="000000"/>
              </a:buClr>
              <a:buSzPts val="3200"/>
              <a:buFont typeface="Arial"/>
              <a:buNone/>
            </a:pPr>
            <a:r>
              <a:rPr lang="en" sz="3200" b="1">
                <a:solidFill>
                  <a:schemeClr val="lt1"/>
                </a:solidFill>
                <a:latin typeface="Tenor Sans"/>
                <a:ea typeface="Tenor Sans"/>
                <a:cs typeface="Tenor Sans"/>
                <a:sym typeface="Tenor Sans"/>
              </a:rPr>
              <a:t>The two languages of science</a:t>
            </a:r>
            <a:endParaRPr sz="3200" b="1">
              <a:solidFill>
                <a:schemeClr val="lt1"/>
              </a:solidFill>
              <a:latin typeface="Tenor Sans"/>
              <a:ea typeface="Tenor Sans"/>
              <a:cs typeface="Tenor Sans"/>
              <a:sym typeface="Tenor Sans"/>
            </a:endParaRPr>
          </a:p>
          <a:p>
            <a:pPr marL="0" lvl="0" indent="0" algn="ctr" rtl="0">
              <a:lnSpc>
                <a:spcPct val="115000"/>
              </a:lnSpc>
              <a:spcBef>
                <a:spcPts val="0"/>
              </a:spcBef>
              <a:spcAft>
                <a:spcPts val="0"/>
              </a:spcAft>
              <a:buClr>
                <a:srgbClr val="000000"/>
              </a:buClr>
              <a:buSzPts val="3200"/>
              <a:buFont typeface="Arial"/>
              <a:buNone/>
            </a:pPr>
            <a:br>
              <a:rPr lang="en" sz="1500" b="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The two languages of science. </a:t>
            </a:r>
            <a:r>
              <a:rPr lang="en" sz="1500" b="1" i="1">
                <a:solidFill>
                  <a:schemeClr val="lt1"/>
                </a:solidFill>
                <a:latin typeface="Tenor Sans"/>
                <a:ea typeface="Tenor Sans"/>
                <a:cs typeface="Tenor Sans"/>
                <a:sym typeface="Tenor Sans"/>
              </a:rPr>
              <a:t>Genome Biology</a:t>
            </a:r>
            <a:r>
              <a:rPr lang="en" sz="1500" b="1">
                <a:solidFill>
                  <a:schemeClr val="lt1"/>
                </a:solidFill>
                <a:latin typeface="Tenor Sans"/>
                <a:ea typeface="Tenor Sans"/>
                <a:cs typeface="Tenor Sans"/>
                <a:sym typeface="Tenor Sans"/>
              </a:rPr>
              <a:t> 21:147 (2020)</a:t>
            </a:r>
            <a:endParaRPr sz="3200" b="1">
              <a:solidFill>
                <a:schemeClr val="lt1"/>
              </a:solidFill>
              <a:latin typeface="Tenor Sans"/>
              <a:ea typeface="Tenor Sans"/>
              <a:cs typeface="Tenor Sans"/>
              <a:sym typeface="Tenor Sans"/>
            </a:endParaRPr>
          </a:p>
        </p:txBody>
      </p:sp>
      <p:sp>
        <p:nvSpPr>
          <p:cNvPr id="1116" name="Google Shape;1116;p1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98</a:t>
            </a:fld>
            <a:endParaRPr/>
          </a:p>
        </p:txBody>
      </p:sp>
      <p:pic>
        <p:nvPicPr>
          <p:cNvPr id="1117" name="Google Shape;1117;p148"/>
          <p:cNvPicPr preferRelativeResize="0"/>
          <p:nvPr/>
        </p:nvPicPr>
        <p:blipFill rotWithShape="1">
          <a:blip r:embed="rId3">
            <a:alphaModFix/>
          </a:blip>
          <a:srcRect l="34835" t="28596" r="34670" b="40810"/>
          <a:stretch/>
        </p:blipFill>
        <p:spPr>
          <a:xfrm>
            <a:off x="3255742" y="1094229"/>
            <a:ext cx="2588467" cy="2596895"/>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pic>
        <p:nvPicPr>
          <p:cNvPr id="1122" name="Google Shape;1122;p149" title="Heider &amp; Simmel animation 1944 Modified">
            <a:hlinkClick r:id="rId3"/>
          </p:cNvPr>
          <p:cNvPicPr preferRelativeResize="0"/>
          <p:nvPr/>
        </p:nvPicPr>
        <p:blipFill>
          <a:blip r:embed="rId4">
            <a:alphaModFix/>
          </a:blip>
          <a:stretch>
            <a:fillRect/>
          </a:stretch>
        </p:blipFill>
        <p:spPr>
          <a:xfrm>
            <a:off x="1851400" y="947800"/>
            <a:ext cx="5398726" cy="4049050"/>
          </a:xfrm>
          <a:prstGeom prst="rect">
            <a:avLst/>
          </a:prstGeom>
          <a:noFill/>
          <a:ln>
            <a:noFill/>
          </a:ln>
        </p:spPr>
      </p:pic>
      <p:sp>
        <p:nvSpPr>
          <p:cNvPr id="1123" name="Google Shape;1123;p149"/>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200">
                <a:solidFill>
                  <a:srgbClr val="333333"/>
                </a:solidFill>
                <a:highlight>
                  <a:srgbClr val="FFFFFF"/>
                </a:highlight>
              </a:rPr>
              <a:t>What do you see in this animation?</a:t>
            </a:r>
            <a:endParaRPr sz="2200"/>
          </a:p>
        </p:txBody>
      </p:sp>
      <p:sp>
        <p:nvSpPr>
          <p:cNvPr id="1124" name="Google Shape;1124;p149"/>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99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2"/>
                                        </p:tgtEl>
                                        <p:attrNameLst>
                                          <p:attrName>style.visibility</p:attrName>
                                        </p:attrNameLst>
                                      </p:cBhvr>
                                      <p:to>
                                        <p:strVal val="visible"/>
                                      </p:to>
                                    </p:set>
                                    <p:animEffect transition="in" filter="fade">
                                      <p:cBhvr>
                                        <p:cTn id="7" dur="1000"/>
                                        <p:tgtEl>
                                          <p:spTgt spid="1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128"/>
        <p:cNvGrpSpPr/>
        <p:nvPr/>
      </p:nvGrpSpPr>
      <p:grpSpPr>
        <a:xfrm>
          <a:off x="0" y="0"/>
          <a:ext cx="0" cy="0"/>
          <a:chOff x="0" y="0"/>
          <a:chExt cx="0" cy="0"/>
        </a:xfrm>
      </p:grpSpPr>
      <p:sp>
        <p:nvSpPr>
          <p:cNvPr id="1129" name="Google Shape;1129;p150"/>
          <p:cNvSpPr txBox="1">
            <a:spLocks noGrp="1"/>
          </p:cNvSpPr>
          <p:nvPr>
            <p:ph type="title"/>
          </p:nvPr>
        </p:nvSpPr>
        <p:spPr>
          <a:xfrm>
            <a:off x="568525" y="216425"/>
            <a:ext cx="8263800" cy="572700"/>
          </a:xfrm>
          <a:prstGeom prst="rect">
            <a:avLst/>
          </a:prstGeom>
          <a:noFill/>
          <a:ln>
            <a:noFill/>
          </a:ln>
        </p:spPr>
        <p:txBody>
          <a:bodyPr spcFirstLastPara="1" wrap="square" lIns="91425" tIns="91425" rIns="91425" bIns="91425" anchor="t" anchorCtr="0">
            <a:noAutofit/>
          </a:bodyPr>
          <a:lstStyle/>
          <a:p>
            <a:pPr marL="0" lvl="0" indent="0" algn="ctr" rtl="0">
              <a:lnSpc>
                <a:spcPct val="124000"/>
              </a:lnSpc>
              <a:spcBef>
                <a:spcPts val="0"/>
              </a:spcBef>
              <a:spcAft>
                <a:spcPts val="0"/>
              </a:spcAft>
              <a:buSzPts val="990"/>
              <a:buNone/>
            </a:pPr>
            <a:r>
              <a:rPr lang="en" sz="2200">
                <a:highlight>
                  <a:srgbClr val="FFFFFF"/>
                </a:highlight>
              </a:rPr>
              <a:t>The Heider-Simmel animation demonstrates </a:t>
            </a:r>
            <a:br>
              <a:rPr lang="en" sz="2200">
                <a:highlight>
                  <a:srgbClr val="FFFFFF"/>
                </a:highlight>
              </a:rPr>
            </a:br>
            <a:r>
              <a:rPr lang="en" sz="2200">
                <a:highlight>
                  <a:srgbClr val="FFFFFF"/>
                </a:highlight>
              </a:rPr>
              <a:t>how we intuitively anthropomorphize</a:t>
            </a:r>
            <a:endParaRPr sz="2200">
              <a:highlight>
                <a:srgbClr val="FFFFFF"/>
              </a:highlight>
            </a:endParaRPr>
          </a:p>
          <a:p>
            <a:pPr marL="0" lvl="0" indent="0" algn="ctr" rtl="0">
              <a:lnSpc>
                <a:spcPct val="124000"/>
              </a:lnSpc>
              <a:spcBef>
                <a:spcPts val="0"/>
              </a:spcBef>
              <a:spcAft>
                <a:spcPts val="0"/>
              </a:spcAft>
              <a:buSzPts val="990"/>
              <a:buNone/>
            </a:pPr>
            <a:endParaRPr sz="2200">
              <a:highlight>
                <a:srgbClr val="FFFFFF"/>
              </a:highlight>
            </a:endParaRPr>
          </a:p>
        </p:txBody>
      </p:sp>
      <p:pic>
        <p:nvPicPr>
          <p:cNvPr id="1130" name="Google Shape;1130;p150"/>
          <p:cNvPicPr preferRelativeResize="0"/>
          <p:nvPr/>
        </p:nvPicPr>
        <p:blipFill rotWithShape="1">
          <a:blip r:embed="rId3">
            <a:alphaModFix/>
          </a:blip>
          <a:srcRect b="25105"/>
          <a:stretch/>
        </p:blipFill>
        <p:spPr>
          <a:xfrm flipH="1">
            <a:off x="900833" y="1854571"/>
            <a:ext cx="7571625" cy="1743200"/>
          </a:xfrm>
          <a:prstGeom prst="rect">
            <a:avLst/>
          </a:prstGeom>
          <a:noFill/>
          <a:ln>
            <a:noFill/>
          </a:ln>
        </p:spPr>
      </p:pic>
      <p:sp>
        <p:nvSpPr>
          <p:cNvPr id="1131" name="Google Shape;1131;p15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100</a:t>
            </a:fld>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p151"/>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sz="2200">
                <a:solidFill>
                  <a:srgbClr val="333333"/>
                </a:solidFill>
                <a:highlight>
                  <a:srgbClr val="FFFFFF"/>
                </a:highlight>
              </a:rPr>
              <a:t>Anthropomorphisms are a special type of metaphor </a:t>
            </a:r>
            <a:endParaRPr sz="2200"/>
          </a:p>
        </p:txBody>
      </p:sp>
      <p:sp>
        <p:nvSpPr>
          <p:cNvPr id="1137" name="Google Shape;1137;p151"/>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101</a:t>
            </a:fld>
            <a:endParaRPr/>
          </a:p>
        </p:txBody>
      </p:sp>
      <p:pic>
        <p:nvPicPr>
          <p:cNvPr id="1138" name="Google Shape;1138;p151"/>
          <p:cNvPicPr preferRelativeResize="0"/>
          <p:nvPr/>
        </p:nvPicPr>
        <p:blipFill rotWithShape="1">
          <a:blip r:embed="rId3">
            <a:alphaModFix/>
          </a:blip>
          <a:srcRect/>
          <a:stretch/>
        </p:blipFill>
        <p:spPr>
          <a:xfrm>
            <a:off x="2902903" y="861399"/>
            <a:ext cx="3338193" cy="4321876"/>
          </a:xfrm>
          <a:prstGeom prst="rect">
            <a:avLst/>
          </a:prstGeom>
          <a:noFill/>
          <a:ln>
            <a:noFill/>
          </a:ln>
        </p:spPr>
      </p:pic>
      <p:pic>
        <p:nvPicPr>
          <p:cNvPr id="1139" name="Google Shape;1139;p151"/>
          <p:cNvPicPr preferRelativeResize="0"/>
          <p:nvPr/>
        </p:nvPicPr>
        <p:blipFill rotWithShape="1">
          <a:blip r:embed="rId4">
            <a:alphaModFix/>
          </a:blip>
          <a:srcRect/>
          <a:stretch/>
        </p:blipFill>
        <p:spPr>
          <a:xfrm rot="-2700012">
            <a:off x="2301726" y="2673763"/>
            <a:ext cx="4540548" cy="55930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143"/>
        <p:cNvGrpSpPr/>
        <p:nvPr/>
      </p:nvGrpSpPr>
      <p:grpSpPr>
        <a:xfrm>
          <a:off x="0" y="0"/>
          <a:ext cx="0" cy="0"/>
          <a:chOff x="0" y="0"/>
          <a:chExt cx="0" cy="0"/>
        </a:xfrm>
      </p:grpSpPr>
      <p:sp>
        <p:nvSpPr>
          <p:cNvPr id="1144" name="Google Shape;1144;p152"/>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sz="2200"/>
              <a:t>The language of day science</a:t>
            </a:r>
            <a:endParaRPr sz="2200"/>
          </a:p>
        </p:txBody>
      </p:sp>
      <p:sp>
        <p:nvSpPr>
          <p:cNvPr id="1145" name="Google Shape;1145;p152"/>
          <p:cNvSpPr txBox="1">
            <a:spLocks noGrp="1"/>
          </p:cNvSpPr>
          <p:nvPr>
            <p:ph type="body" idx="1"/>
          </p:nvPr>
        </p:nvSpPr>
        <p:spPr>
          <a:xfrm>
            <a:off x="311700" y="1828800"/>
            <a:ext cx="8520600" cy="3145500"/>
          </a:xfrm>
          <a:prstGeom prst="rect">
            <a:avLst/>
          </a:prstGeom>
          <a:noFill/>
          <a:ln>
            <a:noFill/>
          </a:ln>
        </p:spPr>
        <p:txBody>
          <a:bodyPr spcFirstLastPara="1" wrap="square" lIns="91425" tIns="91425" rIns="91425" bIns="91425" anchor="t" anchorCtr="0">
            <a:normAutofit/>
          </a:bodyPr>
          <a:lstStyle/>
          <a:p>
            <a:pPr marL="114300" lvl="0" indent="0" algn="ctr" rtl="0">
              <a:lnSpc>
                <a:spcPct val="115000"/>
              </a:lnSpc>
              <a:spcBef>
                <a:spcPts val="0"/>
              </a:spcBef>
              <a:spcAft>
                <a:spcPts val="0"/>
              </a:spcAft>
              <a:buSzPts val="1800"/>
              <a:buNone/>
            </a:pPr>
            <a:r>
              <a:rPr lang="en"/>
              <a:t>Is it necessary and sufficient?</a:t>
            </a:r>
            <a:endParaRPr/>
          </a:p>
          <a:p>
            <a:pPr marL="114300" lvl="0" indent="0" algn="ctr" rtl="0">
              <a:lnSpc>
                <a:spcPct val="115000"/>
              </a:lnSpc>
              <a:spcBef>
                <a:spcPts val="0"/>
              </a:spcBef>
              <a:spcAft>
                <a:spcPts val="0"/>
              </a:spcAft>
              <a:buSzPts val="1800"/>
              <a:buNone/>
            </a:pPr>
            <a:endParaRPr/>
          </a:p>
          <a:p>
            <a:pPr marL="114300" lvl="0" indent="0" algn="ctr" rtl="0">
              <a:lnSpc>
                <a:spcPct val="115000"/>
              </a:lnSpc>
              <a:spcBef>
                <a:spcPts val="0"/>
              </a:spcBef>
              <a:spcAft>
                <a:spcPts val="0"/>
              </a:spcAft>
              <a:buSzPts val="1800"/>
              <a:buNone/>
            </a:pPr>
            <a:r>
              <a:rPr lang="en"/>
              <a:t>What is the </a:t>
            </a:r>
            <a:r>
              <a:rPr lang="en" i="1"/>
              <a:t>p</a:t>
            </a:r>
            <a:r>
              <a:rPr lang="en"/>
              <a:t>-value?</a:t>
            </a:r>
            <a:endParaRPr/>
          </a:p>
          <a:p>
            <a:pPr marL="114300" lvl="0" indent="0" algn="ctr" rtl="0">
              <a:lnSpc>
                <a:spcPct val="115000"/>
              </a:lnSpc>
              <a:spcBef>
                <a:spcPts val="0"/>
              </a:spcBef>
              <a:spcAft>
                <a:spcPts val="0"/>
              </a:spcAft>
              <a:buSzPts val="1800"/>
              <a:buNone/>
            </a:pPr>
            <a:endParaRPr/>
          </a:p>
          <a:p>
            <a:pPr marL="114300" lvl="0" indent="0" algn="ctr" rtl="0">
              <a:lnSpc>
                <a:spcPct val="115000"/>
              </a:lnSpc>
              <a:spcBef>
                <a:spcPts val="0"/>
              </a:spcBef>
              <a:spcAft>
                <a:spcPts val="0"/>
              </a:spcAft>
              <a:buSzPts val="1800"/>
              <a:buNone/>
            </a:pPr>
            <a:r>
              <a:rPr lang="en"/>
              <a:t>Is there a positive control?</a:t>
            </a:r>
            <a:endParaRPr/>
          </a:p>
        </p:txBody>
      </p:sp>
      <p:sp>
        <p:nvSpPr>
          <p:cNvPr id="1146" name="Google Shape;1146;p152"/>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102</a:t>
            </a:fld>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50"/>
        <p:cNvGrpSpPr/>
        <p:nvPr/>
      </p:nvGrpSpPr>
      <p:grpSpPr>
        <a:xfrm>
          <a:off x="0" y="0"/>
          <a:ext cx="0" cy="0"/>
          <a:chOff x="0" y="0"/>
          <a:chExt cx="0" cy="0"/>
        </a:xfrm>
      </p:grpSpPr>
      <p:sp>
        <p:nvSpPr>
          <p:cNvPr id="1151" name="Google Shape;1151;p153"/>
          <p:cNvSpPr txBox="1">
            <a:spLocks noGrp="1"/>
          </p:cNvSpPr>
          <p:nvPr>
            <p:ph type="title"/>
          </p:nvPr>
        </p:nvSpPr>
        <p:spPr>
          <a:xfrm>
            <a:off x="311700" y="312945"/>
            <a:ext cx="8520600" cy="572700"/>
          </a:xfrm>
          <a:prstGeom prst="rect">
            <a:avLst/>
          </a:prstGeom>
          <a:noFill/>
          <a:ln>
            <a:noFill/>
          </a:ln>
        </p:spPr>
        <p:txBody>
          <a:bodyPr spcFirstLastPara="1" wrap="square" lIns="91425" tIns="91425" rIns="91425" bIns="91425" anchor="t" anchorCtr="0">
            <a:noAutofit/>
          </a:bodyPr>
          <a:lstStyle/>
          <a:p>
            <a:pPr marL="0" lvl="0" indent="0" algn="ctr" rtl="0">
              <a:lnSpc>
                <a:spcPct val="124000"/>
              </a:lnSpc>
              <a:spcBef>
                <a:spcPts val="0"/>
              </a:spcBef>
              <a:spcAft>
                <a:spcPts val="0"/>
              </a:spcAft>
              <a:buSzPts val="2800"/>
              <a:buNone/>
            </a:pPr>
            <a:r>
              <a:rPr lang="en" sz="2200">
                <a:solidFill>
                  <a:schemeClr val="lt1"/>
                </a:solidFill>
              </a:rPr>
              <a:t>Our brains are wired to adopt the ‘intentional stance’ </a:t>
            </a:r>
            <a:br>
              <a:rPr lang="en" sz="2200">
                <a:solidFill>
                  <a:schemeClr val="lt1"/>
                </a:solidFill>
              </a:rPr>
            </a:br>
            <a:r>
              <a:rPr lang="en" sz="2200">
                <a:solidFill>
                  <a:schemeClr val="lt1"/>
                </a:solidFill>
              </a:rPr>
              <a:t>(Daniel Dennett)</a:t>
            </a:r>
            <a:endParaRPr sz="2200">
              <a:solidFill>
                <a:schemeClr val="lt1"/>
              </a:solidFill>
            </a:endParaRPr>
          </a:p>
        </p:txBody>
      </p:sp>
      <p:pic>
        <p:nvPicPr>
          <p:cNvPr id="1152" name="Google Shape;1152;p153"/>
          <p:cNvPicPr preferRelativeResize="0"/>
          <p:nvPr/>
        </p:nvPicPr>
        <p:blipFill rotWithShape="1">
          <a:blip r:embed="rId3">
            <a:alphaModFix/>
          </a:blip>
          <a:srcRect l="30766" t="4053" r="2088" b="12551"/>
          <a:stretch/>
        </p:blipFill>
        <p:spPr>
          <a:xfrm>
            <a:off x="1809150" y="1549060"/>
            <a:ext cx="5525699" cy="2204721"/>
          </a:xfrm>
          <a:prstGeom prst="rect">
            <a:avLst/>
          </a:prstGeom>
          <a:noFill/>
          <a:ln>
            <a:noFill/>
          </a:ln>
        </p:spPr>
      </p:pic>
      <p:sp>
        <p:nvSpPr>
          <p:cNvPr id="1153" name="Google Shape;1153;p153"/>
          <p:cNvSpPr txBox="1"/>
          <p:nvPr/>
        </p:nvSpPr>
        <p:spPr>
          <a:xfrm>
            <a:off x="5996975" y="4751100"/>
            <a:ext cx="3147000" cy="392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350"/>
              <a:buFont typeface="Arial"/>
              <a:buNone/>
            </a:pPr>
            <a:r>
              <a:rPr lang="en" sz="1350" b="0" i="0" u="none" strike="noStrike" cap="none">
                <a:solidFill>
                  <a:schemeClr val="lt1"/>
                </a:solidFill>
                <a:latin typeface="Raleway"/>
                <a:ea typeface="Raleway"/>
                <a:cs typeface="Raleway"/>
                <a:sym typeface="Raleway"/>
              </a:rPr>
              <a:t>Spunt et al. </a:t>
            </a:r>
            <a:r>
              <a:rPr lang="en" sz="1350" b="0" i="1" u="none" strike="noStrike" cap="none">
                <a:solidFill>
                  <a:schemeClr val="lt1"/>
                </a:solidFill>
                <a:latin typeface="Raleway"/>
                <a:ea typeface="Raleway"/>
                <a:cs typeface="Raleway"/>
                <a:sym typeface="Raleway"/>
              </a:rPr>
              <a:t>J Cogn Neurosci</a:t>
            </a:r>
            <a:r>
              <a:rPr lang="en" sz="1350" b="0" i="0" u="none" strike="noStrike" cap="none">
                <a:solidFill>
                  <a:schemeClr val="lt1"/>
                </a:solidFill>
                <a:latin typeface="Raleway"/>
                <a:ea typeface="Raleway"/>
                <a:cs typeface="Raleway"/>
                <a:sym typeface="Raleway"/>
              </a:rPr>
              <a:t>. (2015)</a:t>
            </a:r>
            <a:endParaRPr sz="1400" b="0" i="0" u="none" strike="noStrike" cap="none">
              <a:solidFill>
                <a:schemeClr val="lt1"/>
              </a:solidFill>
              <a:latin typeface="Raleway"/>
              <a:ea typeface="Raleway"/>
              <a:cs typeface="Raleway"/>
              <a:sym typeface="Raleway"/>
            </a:endParaRPr>
          </a:p>
        </p:txBody>
      </p:sp>
      <p:sp>
        <p:nvSpPr>
          <p:cNvPr id="1154" name="Google Shape;1154;p15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103</a:t>
            </a:fld>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158"/>
        <p:cNvGrpSpPr/>
        <p:nvPr/>
      </p:nvGrpSpPr>
      <p:grpSpPr>
        <a:xfrm>
          <a:off x="0" y="0"/>
          <a:ext cx="0" cy="0"/>
          <a:chOff x="0" y="0"/>
          <a:chExt cx="0" cy="0"/>
        </a:xfrm>
      </p:grpSpPr>
      <p:sp>
        <p:nvSpPr>
          <p:cNvPr id="1159" name="Google Shape;1159;p154"/>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sz="2200"/>
              <a:t>The language of night science</a:t>
            </a:r>
            <a:endParaRPr sz="2200"/>
          </a:p>
        </p:txBody>
      </p:sp>
      <p:sp>
        <p:nvSpPr>
          <p:cNvPr id="1160" name="Google Shape;1160;p154"/>
          <p:cNvSpPr txBox="1">
            <a:spLocks noGrp="1"/>
          </p:cNvSpPr>
          <p:nvPr>
            <p:ph type="body" idx="1"/>
          </p:nvPr>
        </p:nvSpPr>
        <p:spPr>
          <a:xfrm>
            <a:off x="311700" y="1828800"/>
            <a:ext cx="8520600" cy="3145500"/>
          </a:xfrm>
          <a:prstGeom prst="rect">
            <a:avLst/>
          </a:prstGeom>
          <a:noFill/>
          <a:ln>
            <a:noFill/>
          </a:ln>
        </p:spPr>
        <p:txBody>
          <a:bodyPr spcFirstLastPara="1" wrap="square" lIns="91425" tIns="91425" rIns="91425" bIns="91425" anchor="t" anchorCtr="0">
            <a:normAutofit/>
          </a:bodyPr>
          <a:lstStyle/>
          <a:p>
            <a:pPr marL="114300" lvl="0" indent="0" algn="ctr" rtl="0">
              <a:lnSpc>
                <a:spcPct val="115000"/>
              </a:lnSpc>
              <a:spcBef>
                <a:spcPts val="0"/>
              </a:spcBef>
              <a:spcAft>
                <a:spcPts val="0"/>
              </a:spcAft>
              <a:buSzPts val="1800"/>
              <a:buNone/>
            </a:pPr>
            <a:r>
              <a:rPr lang="en"/>
              <a:t>What does that protein want?</a:t>
            </a:r>
            <a:endParaRPr/>
          </a:p>
          <a:p>
            <a:pPr marL="114300" lvl="0" indent="0" algn="ctr" rtl="0">
              <a:lnSpc>
                <a:spcPct val="115000"/>
              </a:lnSpc>
              <a:spcBef>
                <a:spcPts val="0"/>
              </a:spcBef>
              <a:spcAft>
                <a:spcPts val="0"/>
              </a:spcAft>
              <a:buSzPts val="1800"/>
              <a:buNone/>
            </a:pPr>
            <a:endParaRPr/>
          </a:p>
          <a:p>
            <a:pPr marL="114300" lvl="0" indent="0" algn="ctr" rtl="0">
              <a:lnSpc>
                <a:spcPct val="115000"/>
              </a:lnSpc>
              <a:spcBef>
                <a:spcPts val="0"/>
              </a:spcBef>
              <a:spcAft>
                <a:spcPts val="0"/>
              </a:spcAft>
              <a:buSzPts val="1800"/>
              <a:buNone/>
            </a:pPr>
            <a:r>
              <a:rPr lang="en"/>
              <a:t>How do these cells know when to stop dividing?</a:t>
            </a:r>
            <a:endParaRPr/>
          </a:p>
          <a:p>
            <a:pPr marL="114300" lvl="0" indent="0" algn="ctr" rtl="0">
              <a:lnSpc>
                <a:spcPct val="115000"/>
              </a:lnSpc>
              <a:spcBef>
                <a:spcPts val="0"/>
              </a:spcBef>
              <a:spcAft>
                <a:spcPts val="0"/>
              </a:spcAft>
              <a:buSzPts val="1800"/>
              <a:buNone/>
            </a:pPr>
            <a:endParaRPr/>
          </a:p>
          <a:p>
            <a:pPr marL="114300" lvl="0" indent="0" algn="ctr" rtl="0">
              <a:lnSpc>
                <a:spcPct val="115000"/>
              </a:lnSpc>
              <a:spcBef>
                <a:spcPts val="0"/>
              </a:spcBef>
              <a:spcAft>
                <a:spcPts val="0"/>
              </a:spcAft>
              <a:buSzPts val="1800"/>
              <a:buNone/>
            </a:pPr>
            <a:r>
              <a:rPr lang="en"/>
              <a:t>Why would the bacterium do something that stupid?</a:t>
            </a:r>
            <a:endParaRPr/>
          </a:p>
        </p:txBody>
      </p:sp>
      <p:sp>
        <p:nvSpPr>
          <p:cNvPr id="1161" name="Google Shape;1161;p154"/>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104</a:t>
            </a:fld>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165"/>
        <p:cNvGrpSpPr/>
        <p:nvPr/>
      </p:nvGrpSpPr>
      <p:grpSpPr>
        <a:xfrm>
          <a:off x="0" y="0"/>
          <a:ext cx="0" cy="0"/>
          <a:chOff x="0" y="0"/>
          <a:chExt cx="0" cy="0"/>
        </a:xfrm>
      </p:grpSpPr>
      <p:pic>
        <p:nvPicPr>
          <p:cNvPr id="1166" name="Google Shape;1166;p155"/>
          <p:cNvPicPr preferRelativeResize="0"/>
          <p:nvPr/>
        </p:nvPicPr>
        <p:blipFill rotWithShape="1">
          <a:blip r:embed="rId3">
            <a:alphaModFix/>
          </a:blip>
          <a:srcRect/>
          <a:stretch/>
        </p:blipFill>
        <p:spPr>
          <a:xfrm rot="1634736">
            <a:off x="5538052" y="1154114"/>
            <a:ext cx="3164181" cy="4240509"/>
          </a:xfrm>
          <a:prstGeom prst="rect">
            <a:avLst/>
          </a:prstGeom>
          <a:noFill/>
          <a:ln>
            <a:noFill/>
          </a:ln>
        </p:spPr>
      </p:pic>
      <p:sp>
        <p:nvSpPr>
          <p:cNvPr id="1167" name="Google Shape;1167;p155"/>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
              <a:t>Translating between night science language </a:t>
            </a:r>
            <a:endParaRPr/>
          </a:p>
          <a:p>
            <a:pPr marL="0" lvl="0" indent="0" algn="ctr" rtl="0">
              <a:lnSpc>
                <a:spcPct val="100000"/>
              </a:lnSpc>
              <a:spcBef>
                <a:spcPts val="0"/>
              </a:spcBef>
              <a:spcAft>
                <a:spcPts val="0"/>
              </a:spcAft>
              <a:buSzPts val="2800"/>
              <a:buNone/>
            </a:pPr>
            <a:r>
              <a:rPr lang="en"/>
              <a:t>and day science language </a:t>
            </a:r>
            <a:endParaRPr/>
          </a:p>
        </p:txBody>
      </p:sp>
      <p:sp>
        <p:nvSpPr>
          <p:cNvPr id="1168" name="Google Shape;1168;p155"/>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105</a:t>
            </a:fld>
            <a:endParaRPr/>
          </a:p>
        </p:txBody>
      </p:sp>
      <p:sp>
        <p:nvSpPr>
          <p:cNvPr id="1169" name="Google Shape;1169;p155"/>
          <p:cNvSpPr txBox="1"/>
          <p:nvPr/>
        </p:nvSpPr>
        <p:spPr>
          <a:xfrm>
            <a:off x="4940965" y="1685539"/>
            <a:ext cx="18465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1800" b="0" i="1" u="none" strike="noStrike" cap="none">
                <a:solidFill>
                  <a:srgbClr val="000000"/>
                </a:solidFill>
                <a:latin typeface="Raleway"/>
                <a:ea typeface="Raleway"/>
                <a:cs typeface="Raleway"/>
                <a:sym typeface="Raleway"/>
              </a:rPr>
              <a:t>night science </a:t>
            </a:r>
            <a:endParaRPr/>
          </a:p>
          <a:p>
            <a:pPr marL="0" marR="0" lvl="0" indent="0" algn="ctr" rtl="0">
              <a:lnSpc>
                <a:spcPct val="100000"/>
              </a:lnSpc>
              <a:spcBef>
                <a:spcPts val="0"/>
              </a:spcBef>
              <a:spcAft>
                <a:spcPts val="0"/>
              </a:spcAft>
              <a:buNone/>
            </a:pPr>
            <a:r>
              <a:rPr lang="en" sz="1800" b="0" i="1" u="none" strike="noStrike" cap="none">
                <a:solidFill>
                  <a:srgbClr val="000000"/>
                </a:solidFill>
                <a:latin typeface="Raleway"/>
                <a:ea typeface="Raleway"/>
                <a:cs typeface="Raleway"/>
                <a:sym typeface="Raleway"/>
              </a:rPr>
              <a:t>language </a:t>
            </a:r>
            <a:endParaRPr sz="1800" b="0" i="1" u="none" strike="noStrike" cap="none">
              <a:solidFill>
                <a:srgbClr val="000000"/>
              </a:solidFill>
              <a:latin typeface="Raleway"/>
              <a:ea typeface="Raleway"/>
              <a:cs typeface="Raleway"/>
              <a:sym typeface="Raleway"/>
            </a:endParaRPr>
          </a:p>
        </p:txBody>
      </p:sp>
      <p:sp>
        <p:nvSpPr>
          <p:cNvPr id="1170" name="Google Shape;1170;p155"/>
          <p:cNvSpPr txBox="1"/>
          <p:nvPr/>
        </p:nvSpPr>
        <p:spPr>
          <a:xfrm>
            <a:off x="7622820" y="966880"/>
            <a:ext cx="16242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1800" b="0" i="1" u="none" strike="noStrike" cap="none">
                <a:solidFill>
                  <a:srgbClr val="000000"/>
                </a:solidFill>
                <a:latin typeface="Raleway"/>
                <a:ea typeface="Raleway"/>
                <a:cs typeface="Raleway"/>
                <a:sym typeface="Raleway"/>
              </a:rPr>
              <a:t>day science </a:t>
            </a:r>
            <a:endParaRPr/>
          </a:p>
          <a:p>
            <a:pPr marL="0" marR="0" lvl="0" indent="0" algn="ctr" rtl="0">
              <a:lnSpc>
                <a:spcPct val="100000"/>
              </a:lnSpc>
              <a:spcBef>
                <a:spcPts val="0"/>
              </a:spcBef>
              <a:spcAft>
                <a:spcPts val="0"/>
              </a:spcAft>
              <a:buNone/>
            </a:pPr>
            <a:r>
              <a:rPr lang="en" sz="1800" b="0" i="1" u="none" strike="noStrike" cap="none">
                <a:solidFill>
                  <a:srgbClr val="000000"/>
                </a:solidFill>
                <a:latin typeface="Raleway"/>
                <a:ea typeface="Raleway"/>
                <a:cs typeface="Raleway"/>
                <a:sym typeface="Raleway"/>
              </a:rPr>
              <a:t>language </a:t>
            </a:r>
            <a:endParaRPr sz="1800" b="0" i="1" u="none" strike="noStrike" cap="none">
              <a:solidFill>
                <a:srgbClr val="000000"/>
              </a:solidFill>
              <a:latin typeface="Raleway"/>
              <a:ea typeface="Raleway"/>
              <a:cs typeface="Raleway"/>
              <a:sym typeface="Raleway"/>
            </a:endParaRPr>
          </a:p>
        </p:txBody>
      </p:sp>
      <p:sp>
        <p:nvSpPr>
          <p:cNvPr id="1171" name="Google Shape;1171;p155"/>
          <p:cNvSpPr txBox="1">
            <a:spLocks noGrp="1"/>
          </p:cNvSpPr>
          <p:nvPr>
            <p:ph type="body" idx="1"/>
          </p:nvPr>
        </p:nvSpPr>
        <p:spPr>
          <a:xfrm>
            <a:off x="-26075" y="1079775"/>
            <a:ext cx="4518600" cy="3416400"/>
          </a:xfrm>
          <a:prstGeom prst="rect">
            <a:avLst/>
          </a:prstGeom>
          <a:noFill/>
          <a:ln>
            <a:noFill/>
          </a:ln>
        </p:spPr>
        <p:txBody>
          <a:bodyPr spcFirstLastPara="1" wrap="square" lIns="91425" tIns="91425" rIns="91425" bIns="91425" anchor="t" anchorCtr="0">
            <a:noAutofit/>
          </a:bodyPr>
          <a:lstStyle/>
          <a:p>
            <a:pPr marL="457200" marR="0" lvl="0" indent="0" algn="l" rtl="0">
              <a:lnSpc>
                <a:spcPct val="100000"/>
              </a:lnSpc>
              <a:spcBef>
                <a:spcPts val="0"/>
              </a:spcBef>
              <a:spcAft>
                <a:spcPts val="0"/>
              </a:spcAft>
              <a:buSzPts val="1800"/>
              <a:buNone/>
            </a:pPr>
            <a:r>
              <a:rPr lang="en">
                <a:solidFill>
                  <a:schemeClr val="dk1"/>
                </a:solidFill>
              </a:rPr>
              <a:t>“If we allow ourselves the license of talking about genes as if they had conscious aims, always reassuring ourselves that we could translate our sloppy language back into respectable terms if we wanted to, we can ask the question, what is a single selfish gene trying to do?”</a:t>
            </a:r>
            <a:endParaRPr>
              <a:solidFill>
                <a:schemeClr val="dk1"/>
              </a:solidFill>
            </a:endParaRPr>
          </a:p>
          <a:p>
            <a:pPr marL="914400" marR="0" lvl="0" indent="457200" algn="l" rtl="0">
              <a:lnSpc>
                <a:spcPct val="100000"/>
              </a:lnSpc>
              <a:spcBef>
                <a:spcPts val="0"/>
              </a:spcBef>
              <a:spcAft>
                <a:spcPts val="0"/>
              </a:spcAft>
              <a:buSzPts val="1800"/>
              <a:buNone/>
            </a:pPr>
            <a:endParaRPr>
              <a:solidFill>
                <a:schemeClr val="dk1"/>
              </a:solidFill>
            </a:endParaRPr>
          </a:p>
          <a:p>
            <a:pPr marL="914400" marR="0" lvl="0" indent="-20638" algn="l" rtl="0">
              <a:lnSpc>
                <a:spcPct val="100000"/>
              </a:lnSpc>
              <a:spcBef>
                <a:spcPts val="0"/>
              </a:spcBef>
              <a:spcAft>
                <a:spcPts val="0"/>
              </a:spcAft>
              <a:buSzPts val="1800"/>
              <a:buNone/>
            </a:pPr>
            <a:r>
              <a:rPr lang="en">
                <a:solidFill>
                  <a:schemeClr val="dk1"/>
                </a:solidFill>
              </a:rPr>
              <a:t>Richard Dawkins, </a:t>
            </a:r>
            <a:br>
              <a:rPr lang="en">
                <a:solidFill>
                  <a:schemeClr val="dk1"/>
                </a:solidFill>
              </a:rPr>
            </a:br>
            <a:r>
              <a:rPr lang="en">
                <a:solidFill>
                  <a:schemeClr val="dk1"/>
                </a:solidFill>
              </a:rPr>
              <a:t>The Selfish Gene</a:t>
            </a:r>
            <a:endParaRPr>
              <a:solidFill>
                <a:schemeClr val="dk1"/>
              </a:solidFill>
            </a:endParaRPr>
          </a:p>
          <a:p>
            <a:pPr marL="457200" marR="0" lvl="0" indent="0" algn="l" rtl="0">
              <a:lnSpc>
                <a:spcPct val="100000"/>
              </a:lnSpc>
              <a:spcBef>
                <a:spcPts val="0"/>
              </a:spcBef>
              <a:spcAft>
                <a:spcPts val="0"/>
              </a:spcAft>
              <a:buSzPts val="1800"/>
              <a:buNone/>
            </a:pPr>
            <a:endParaRPr>
              <a:solidFill>
                <a:schemeClr val="dk1"/>
              </a:solidFil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175"/>
        <p:cNvGrpSpPr/>
        <p:nvPr/>
      </p:nvGrpSpPr>
      <p:grpSpPr>
        <a:xfrm>
          <a:off x="0" y="0"/>
          <a:ext cx="0" cy="0"/>
          <a:chOff x="0" y="0"/>
          <a:chExt cx="0" cy="0"/>
        </a:xfrm>
      </p:grpSpPr>
      <p:sp>
        <p:nvSpPr>
          <p:cNvPr id="1176" name="Google Shape;1176;p156"/>
          <p:cNvSpPr txBox="1">
            <a:spLocks noGrp="1"/>
          </p:cNvSpPr>
          <p:nvPr>
            <p:ph type="title"/>
          </p:nvPr>
        </p:nvSpPr>
        <p:spPr>
          <a:xfrm>
            <a:off x="729925" y="64025"/>
            <a:ext cx="79638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t>Translating night science language into respectable day science language</a:t>
            </a:r>
            <a:endParaRPr sz="2200"/>
          </a:p>
        </p:txBody>
      </p:sp>
      <p:sp>
        <p:nvSpPr>
          <p:cNvPr id="1177" name="Google Shape;1177;p156"/>
          <p:cNvSpPr txBox="1"/>
          <p:nvPr/>
        </p:nvSpPr>
        <p:spPr>
          <a:xfrm>
            <a:off x="1856538" y="1567570"/>
            <a:ext cx="3000000" cy="18471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1"/>
                </a:solidFill>
                <a:latin typeface="Raleway"/>
                <a:ea typeface="Raleway"/>
                <a:cs typeface="Raleway"/>
                <a:sym typeface="Raleway"/>
              </a:rPr>
              <a:t>“We are all survival machines – robot vehicles blindly programmed to preserve the selfish molecules known as genes”</a:t>
            </a:r>
            <a:endParaRPr sz="1800" b="0" i="0" u="none" strike="noStrike" cap="none">
              <a:solidFill>
                <a:schemeClr val="dk1"/>
              </a:solidFill>
              <a:latin typeface="Raleway"/>
              <a:ea typeface="Raleway"/>
              <a:cs typeface="Raleway"/>
              <a:sym typeface="Raleway"/>
            </a:endParaRPr>
          </a:p>
        </p:txBody>
      </p:sp>
      <p:sp>
        <p:nvSpPr>
          <p:cNvPr id="1178" name="Google Shape;1178;p156"/>
          <p:cNvSpPr txBox="1"/>
          <p:nvPr/>
        </p:nvSpPr>
        <p:spPr>
          <a:xfrm>
            <a:off x="5445200" y="1567570"/>
            <a:ext cx="3555600" cy="3509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333333"/>
                </a:solidFill>
                <a:highlight>
                  <a:srgbClr val="FFFFFF"/>
                </a:highlight>
                <a:latin typeface="Raleway"/>
                <a:ea typeface="Raleway"/>
                <a:cs typeface="Raleway"/>
                <a:sym typeface="Raleway"/>
              </a:rPr>
              <a:t>“Genes are the sole replicators in biological evolution. [...] As fascinating as all the complex adaptations that have arisen through selection may be, the results of this process matter in selection only if they are reflected in the content of their respective replicators.” </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1"/>
                </a:solidFill>
                <a:latin typeface="Raleway"/>
                <a:ea typeface="Raleway"/>
                <a:cs typeface="Raleway"/>
                <a:sym typeface="Raleway"/>
              </a:rPr>
              <a:t>‘Replication and reproduction’ JS Wilkins, P Bourrat - 2001</a:t>
            </a:r>
            <a:endParaRPr sz="1800" b="0" i="0" u="none" strike="noStrike" cap="none">
              <a:solidFill>
                <a:schemeClr val="dk1"/>
              </a:solidFill>
              <a:latin typeface="Raleway"/>
              <a:ea typeface="Raleway"/>
              <a:cs typeface="Raleway"/>
              <a:sym typeface="Raleway"/>
            </a:endParaRPr>
          </a:p>
        </p:txBody>
      </p:sp>
      <p:sp>
        <p:nvSpPr>
          <p:cNvPr id="1179" name="Google Shape;1179;p156"/>
          <p:cNvSpPr txBox="1"/>
          <p:nvPr/>
        </p:nvSpPr>
        <p:spPr>
          <a:xfrm>
            <a:off x="1768050" y="1105895"/>
            <a:ext cx="3291300" cy="477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 sz="1900" b="1" i="0" u="none" strike="noStrike" cap="none">
                <a:solidFill>
                  <a:srgbClr val="000000"/>
                </a:solidFill>
                <a:latin typeface="Raleway"/>
                <a:ea typeface="Raleway"/>
                <a:cs typeface="Raleway"/>
                <a:sym typeface="Raleway"/>
              </a:rPr>
              <a:t>Night science language:</a:t>
            </a:r>
            <a:endParaRPr sz="1900" b="1" i="0" u="none" strike="noStrike" cap="none">
              <a:solidFill>
                <a:srgbClr val="000000"/>
              </a:solidFill>
              <a:latin typeface="Raleway"/>
              <a:ea typeface="Raleway"/>
              <a:cs typeface="Raleway"/>
              <a:sym typeface="Raleway"/>
            </a:endParaRPr>
          </a:p>
        </p:txBody>
      </p:sp>
      <p:sp>
        <p:nvSpPr>
          <p:cNvPr id="1180" name="Google Shape;1180;p156"/>
          <p:cNvSpPr txBox="1"/>
          <p:nvPr/>
        </p:nvSpPr>
        <p:spPr>
          <a:xfrm>
            <a:off x="5445200" y="1105895"/>
            <a:ext cx="6466800" cy="477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 sz="1900" b="1" i="0" u="none" strike="noStrike" cap="none">
                <a:solidFill>
                  <a:srgbClr val="000000"/>
                </a:solidFill>
                <a:latin typeface="Raleway"/>
                <a:ea typeface="Raleway"/>
                <a:cs typeface="Raleway"/>
                <a:sym typeface="Raleway"/>
              </a:rPr>
              <a:t>Day science language:</a:t>
            </a:r>
            <a:endParaRPr sz="1900" b="1" i="0" u="none" strike="noStrike" cap="none">
              <a:solidFill>
                <a:srgbClr val="000000"/>
              </a:solidFill>
              <a:latin typeface="Raleway"/>
              <a:ea typeface="Raleway"/>
              <a:cs typeface="Raleway"/>
              <a:sym typeface="Raleway"/>
            </a:endParaRPr>
          </a:p>
        </p:txBody>
      </p:sp>
      <p:sp>
        <p:nvSpPr>
          <p:cNvPr id="1181" name="Google Shape;1181;p156"/>
          <p:cNvSpPr/>
          <p:nvPr/>
        </p:nvSpPr>
        <p:spPr>
          <a:xfrm>
            <a:off x="4856538" y="2248625"/>
            <a:ext cx="587400" cy="658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2" name="Google Shape;1182;p15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106</a:t>
            </a:fld>
            <a:endParaRPr/>
          </a:p>
        </p:txBody>
      </p:sp>
      <p:pic>
        <p:nvPicPr>
          <p:cNvPr id="1183" name="Google Shape;1183;p156" descr="The Selfish Gene : 30th Anniversary edition eBook by Richard Dawkins - EPUB  | Rakuten Kobo 9780199291144"/>
          <p:cNvPicPr preferRelativeResize="0"/>
          <p:nvPr/>
        </p:nvPicPr>
        <p:blipFill rotWithShape="1">
          <a:blip r:embed="rId3">
            <a:alphaModFix/>
          </a:blip>
          <a:srcRect/>
          <a:stretch/>
        </p:blipFill>
        <p:spPr>
          <a:xfrm>
            <a:off x="0" y="1552711"/>
            <a:ext cx="1673610" cy="2228731"/>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157"/>
          <p:cNvSpPr txBox="1">
            <a:spLocks noGrp="1"/>
          </p:cNvSpPr>
          <p:nvPr>
            <p:ph type="title"/>
          </p:nvPr>
        </p:nvSpPr>
        <p:spPr>
          <a:xfrm>
            <a:off x="2269200" y="207775"/>
            <a:ext cx="53067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t>The language of discovery </a:t>
            </a:r>
            <a:endParaRPr sz="2200"/>
          </a:p>
        </p:txBody>
      </p:sp>
      <p:pic>
        <p:nvPicPr>
          <p:cNvPr id="1189" name="Google Shape;1189;p157"/>
          <p:cNvPicPr preferRelativeResize="0"/>
          <p:nvPr/>
        </p:nvPicPr>
        <p:blipFill>
          <a:blip r:embed="rId3">
            <a:alphaModFix/>
          </a:blip>
          <a:stretch>
            <a:fillRect/>
          </a:stretch>
        </p:blipFill>
        <p:spPr>
          <a:xfrm>
            <a:off x="2769851" y="913972"/>
            <a:ext cx="2869475" cy="3845527"/>
          </a:xfrm>
          <a:prstGeom prst="rect">
            <a:avLst/>
          </a:prstGeom>
          <a:noFill/>
          <a:ln>
            <a:noFill/>
          </a:ln>
        </p:spPr>
      </p:pic>
      <p:sp>
        <p:nvSpPr>
          <p:cNvPr id="1190" name="Google Shape;1190;p157"/>
          <p:cNvSpPr/>
          <p:nvPr/>
        </p:nvSpPr>
        <p:spPr>
          <a:xfrm>
            <a:off x="4495850" y="797150"/>
            <a:ext cx="1380000" cy="2300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191" name="Google Shape;1191;p157"/>
          <p:cNvSpPr/>
          <p:nvPr/>
        </p:nvSpPr>
        <p:spPr>
          <a:xfrm rot="-1799894">
            <a:off x="5158331" y="1749691"/>
            <a:ext cx="1380074" cy="2300073"/>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192" name="Google Shape;1192;p157"/>
          <p:cNvSpPr/>
          <p:nvPr/>
        </p:nvSpPr>
        <p:spPr>
          <a:xfrm rot="-8100000">
            <a:off x="4412897" y="939462"/>
            <a:ext cx="318198" cy="2299936"/>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 </a:t>
            </a:r>
            <a:endParaRPr/>
          </a:p>
        </p:txBody>
      </p:sp>
      <p:sp>
        <p:nvSpPr>
          <p:cNvPr id="1193" name="Google Shape;1193;p157"/>
          <p:cNvSpPr txBox="1"/>
          <p:nvPr/>
        </p:nvSpPr>
        <p:spPr>
          <a:xfrm>
            <a:off x="4495800" y="1034125"/>
            <a:ext cx="8028900" cy="233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4000"/>
              <a:t>?</a:t>
            </a:r>
            <a:endParaRPr sz="14000"/>
          </a:p>
        </p:txBody>
      </p:sp>
      <p:sp>
        <p:nvSpPr>
          <p:cNvPr id="1194" name="Google Shape;1194;p157"/>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107</a:t>
            </a:fld>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98"/>
        <p:cNvGrpSpPr/>
        <p:nvPr/>
      </p:nvGrpSpPr>
      <p:grpSpPr>
        <a:xfrm>
          <a:off x="0" y="0"/>
          <a:ext cx="0" cy="0"/>
          <a:chOff x="0" y="0"/>
          <a:chExt cx="0" cy="0"/>
        </a:xfrm>
      </p:grpSpPr>
      <p:sp>
        <p:nvSpPr>
          <p:cNvPr id="1199" name="Google Shape;1199;p158"/>
          <p:cNvSpPr txBox="1">
            <a:spLocks noGrp="1"/>
          </p:cNvSpPr>
          <p:nvPr>
            <p:ph type="title"/>
          </p:nvPr>
        </p:nvSpPr>
        <p:spPr>
          <a:xfrm>
            <a:off x="311700" y="216425"/>
            <a:ext cx="8520600" cy="866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 sz="2500" b="1">
                <a:solidFill>
                  <a:schemeClr val="lt1"/>
                </a:solidFill>
              </a:rPr>
              <a:t>Exercise: </a:t>
            </a:r>
            <a:r>
              <a:rPr lang="en" sz="2500">
                <a:solidFill>
                  <a:schemeClr val="lt1"/>
                </a:solidFill>
              </a:rPr>
              <a:t>the two languages</a:t>
            </a:r>
            <a:endParaRPr sz="2500">
              <a:solidFill>
                <a:schemeClr val="lt1"/>
              </a:solidFill>
            </a:endParaRPr>
          </a:p>
        </p:txBody>
      </p:sp>
      <p:sp>
        <p:nvSpPr>
          <p:cNvPr id="1200" name="Google Shape;1200;p158"/>
          <p:cNvSpPr txBox="1">
            <a:spLocks noGrp="1"/>
          </p:cNvSpPr>
          <p:nvPr>
            <p:ph type="body" idx="1"/>
          </p:nvPr>
        </p:nvSpPr>
        <p:spPr>
          <a:xfrm>
            <a:off x="311700" y="1356851"/>
            <a:ext cx="8764200" cy="328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b="1">
                <a:solidFill>
                  <a:schemeClr val="lt1"/>
                </a:solidFill>
              </a:rPr>
              <a:t>Pairs: </a:t>
            </a:r>
            <a:r>
              <a:rPr lang="en" sz="2000">
                <a:solidFill>
                  <a:schemeClr val="lt1"/>
                </a:solidFill>
              </a:rPr>
              <a:t>We will get into pairs</a:t>
            </a:r>
            <a:endParaRPr/>
          </a:p>
          <a:p>
            <a:pPr marL="0" lvl="0" indent="0" algn="l" rtl="0">
              <a:lnSpc>
                <a:spcPct val="115000"/>
              </a:lnSpc>
              <a:spcBef>
                <a:spcPts val="0"/>
              </a:spcBef>
              <a:spcAft>
                <a:spcPts val="0"/>
              </a:spcAft>
              <a:buNone/>
            </a:pPr>
            <a:endParaRPr sz="2000">
              <a:solidFill>
                <a:schemeClr val="lt1"/>
              </a:solidFill>
            </a:endParaRPr>
          </a:p>
          <a:p>
            <a:pPr marL="0" lvl="0" indent="0" algn="l" rtl="0">
              <a:lnSpc>
                <a:spcPct val="115000"/>
              </a:lnSpc>
              <a:spcBef>
                <a:spcPts val="0"/>
              </a:spcBef>
              <a:spcAft>
                <a:spcPts val="0"/>
              </a:spcAft>
              <a:buNone/>
            </a:pPr>
            <a:r>
              <a:rPr lang="en" sz="2000" b="1">
                <a:solidFill>
                  <a:schemeClr val="lt1"/>
                </a:solidFill>
              </a:rPr>
              <a:t>Project: </a:t>
            </a:r>
            <a:r>
              <a:rPr lang="en" sz="2000">
                <a:solidFill>
                  <a:schemeClr val="lt1"/>
                </a:solidFill>
              </a:rPr>
              <a:t>Explain your project to your partner </a:t>
            </a:r>
            <a:r>
              <a:rPr lang="en" sz="2000" i="1">
                <a:solidFill>
                  <a:schemeClr val="lt1"/>
                </a:solidFill>
              </a:rPr>
              <a:t>in Day Science language</a:t>
            </a:r>
            <a:endParaRPr i="1"/>
          </a:p>
          <a:p>
            <a:pPr marL="457200" lvl="0" indent="0" algn="l" rtl="0">
              <a:lnSpc>
                <a:spcPct val="115000"/>
              </a:lnSpc>
              <a:spcBef>
                <a:spcPts val="0"/>
              </a:spcBef>
              <a:spcAft>
                <a:spcPts val="0"/>
              </a:spcAft>
              <a:buNone/>
            </a:pPr>
            <a:r>
              <a:rPr lang="en" sz="2000">
                <a:solidFill>
                  <a:schemeClr val="lt1"/>
                </a:solidFill>
              </a:rPr>
              <a:t>Then translate it into </a:t>
            </a:r>
            <a:r>
              <a:rPr lang="en" sz="2000" b="1">
                <a:solidFill>
                  <a:schemeClr val="lt1"/>
                </a:solidFill>
              </a:rPr>
              <a:t>Night Science language</a:t>
            </a:r>
            <a:endParaRPr b="1"/>
          </a:p>
          <a:p>
            <a:pPr marL="0" lvl="0" indent="0" algn="l" rtl="0">
              <a:lnSpc>
                <a:spcPct val="115000"/>
              </a:lnSpc>
              <a:spcBef>
                <a:spcPts val="0"/>
              </a:spcBef>
              <a:spcAft>
                <a:spcPts val="0"/>
              </a:spcAft>
              <a:buNone/>
            </a:pPr>
            <a:endParaRPr sz="2000">
              <a:solidFill>
                <a:schemeClr val="lt1"/>
              </a:solidFill>
            </a:endParaRPr>
          </a:p>
          <a:p>
            <a:pPr marL="0" lvl="0" indent="0" algn="l" rtl="0">
              <a:lnSpc>
                <a:spcPct val="115000"/>
              </a:lnSpc>
              <a:spcBef>
                <a:spcPts val="0"/>
              </a:spcBef>
              <a:spcAft>
                <a:spcPts val="0"/>
              </a:spcAft>
              <a:buNone/>
            </a:pPr>
            <a:r>
              <a:rPr lang="en" sz="2000" b="1">
                <a:solidFill>
                  <a:schemeClr val="lt1"/>
                </a:solidFill>
              </a:rPr>
              <a:t>Discuss: </a:t>
            </a:r>
            <a:r>
              <a:rPr lang="en" sz="2000">
                <a:solidFill>
                  <a:schemeClr val="lt1"/>
                </a:solidFill>
              </a:rPr>
              <a:t>Together, ask questions in Night Science language</a:t>
            </a:r>
            <a:endParaRPr/>
          </a:p>
          <a:p>
            <a:pPr marL="0" lvl="0" indent="457200" algn="l" rtl="0">
              <a:lnSpc>
                <a:spcPct val="115000"/>
              </a:lnSpc>
              <a:spcBef>
                <a:spcPts val="0"/>
              </a:spcBef>
              <a:spcAft>
                <a:spcPts val="0"/>
              </a:spcAft>
              <a:buNone/>
            </a:pPr>
            <a:r>
              <a:rPr lang="en" sz="2000" b="1">
                <a:solidFill>
                  <a:schemeClr val="lt1"/>
                </a:solidFill>
              </a:rPr>
              <a:t>Translate</a:t>
            </a:r>
            <a:r>
              <a:rPr lang="en" sz="2000">
                <a:solidFill>
                  <a:schemeClr val="lt1"/>
                </a:solidFill>
              </a:rPr>
              <a:t> any interesting questions back into Day Science language</a:t>
            </a:r>
            <a:endParaRPr/>
          </a:p>
          <a:p>
            <a:pPr marL="0" lvl="0" indent="0" algn="l" rtl="0">
              <a:lnSpc>
                <a:spcPct val="115000"/>
              </a:lnSpc>
              <a:spcBef>
                <a:spcPts val="0"/>
              </a:spcBef>
              <a:spcAft>
                <a:spcPts val="0"/>
              </a:spcAft>
              <a:buNone/>
            </a:pPr>
            <a:endParaRPr sz="2000">
              <a:solidFill>
                <a:schemeClr val="lt1"/>
              </a:solidFill>
            </a:endParaRPr>
          </a:p>
          <a:p>
            <a:pPr marL="0" lvl="0" indent="0" algn="l" rtl="0">
              <a:lnSpc>
                <a:spcPct val="115000"/>
              </a:lnSpc>
              <a:spcBef>
                <a:spcPts val="0"/>
              </a:spcBef>
              <a:spcAft>
                <a:spcPts val="0"/>
              </a:spcAft>
              <a:buNone/>
            </a:pPr>
            <a:r>
              <a:rPr lang="en" sz="2000" b="1">
                <a:solidFill>
                  <a:schemeClr val="lt1"/>
                </a:solidFill>
              </a:rPr>
              <a:t>Swap </a:t>
            </a:r>
            <a:r>
              <a:rPr lang="en" sz="2000">
                <a:solidFill>
                  <a:schemeClr val="lt1"/>
                </a:solidFill>
              </a:rPr>
              <a:t>and repeat.</a:t>
            </a:r>
            <a:endParaRPr sz="2000">
              <a:solidFill>
                <a:schemeClr val="lt1"/>
              </a:solidFill>
            </a:endParaRPr>
          </a:p>
        </p:txBody>
      </p:sp>
      <p:sp>
        <p:nvSpPr>
          <p:cNvPr id="1201" name="Google Shape;1201;p158"/>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chemeClr val="accent4"/>
              </a:highlight>
              <a:latin typeface="Arial"/>
              <a:ea typeface="Arial"/>
              <a:cs typeface="Arial"/>
              <a:sym typeface="Arial"/>
            </a:endParaRPr>
          </a:p>
        </p:txBody>
      </p:sp>
      <p:sp>
        <p:nvSpPr>
          <p:cNvPr id="1202" name="Google Shape;1202;p15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108</a:t>
            </a:fld>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206"/>
        <p:cNvGrpSpPr/>
        <p:nvPr/>
      </p:nvGrpSpPr>
      <p:grpSpPr>
        <a:xfrm>
          <a:off x="0" y="0"/>
          <a:ext cx="0" cy="0"/>
          <a:chOff x="0" y="0"/>
          <a:chExt cx="0" cy="0"/>
        </a:xfrm>
      </p:grpSpPr>
      <p:pic>
        <p:nvPicPr>
          <p:cNvPr id="1207" name="Google Shape;1207;p159"/>
          <p:cNvPicPr preferRelativeResize="0"/>
          <p:nvPr/>
        </p:nvPicPr>
        <p:blipFill rotWithShape="1">
          <a:blip r:embed="rId3">
            <a:alphaModFix/>
          </a:blip>
          <a:srcRect/>
          <a:stretch/>
        </p:blipFill>
        <p:spPr>
          <a:xfrm>
            <a:off x="5640892" y="-11049"/>
            <a:ext cx="1256232" cy="1191658"/>
          </a:xfrm>
          <a:prstGeom prst="rect">
            <a:avLst/>
          </a:prstGeom>
          <a:noFill/>
          <a:ln>
            <a:noFill/>
          </a:ln>
        </p:spPr>
      </p:pic>
      <p:graphicFrame>
        <p:nvGraphicFramePr>
          <p:cNvPr id="1208" name="Google Shape;1208;p159"/>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2597300">
                  <a:extLst>
                    <a:ext uri="{9D8B030D-6E8A-4147-A177-3AD203B41FA5}">
                      <a16:colId xmlns:a16="http://schemas.microsoft.com/office/drawing/2014/main" val="20000"/>
                    </a:ext>
                  </a:extLst>
                </a:gridCol>
                <a:gridCol w="2795775">
                  <a:extLst>
                    <a:ext uri="{9D8B030D-6E8A-4147-A177-3AD203B41FA5}">
                      <a16:colId xmlns:a16="http://schemas.microsoft.com/office/drawing/2014/main" val="20001"/>
                    </a:ext>
                  </a:extLst>
                </a:gridCol>
                <a:gridCol w="2379325">
                  <a:extLst>
                    <a:ext uri="{9D8B030D-6E8A-4147-A177-3AD203B41FA5}">
                      <a16:colId xmlns:a16="http://schemas.microsoft.com/office/drawing/2014/main" val="20002"/>
                    </a:ext>
                  </a:extLst>
                </a:gridCol>
              </a:tblGrid>
              <a:tr h="4529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Process:</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Open (evolution)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Closed (exp. design)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Mode: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Improvisational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Falsification</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Compartmentalization:</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Interdisciplinary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Puzzle-state: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Puzzle-switching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Solution-testing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Goal:</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Hypothesis-generating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Language: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Metaphorical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Precise</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7877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Logic:</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Questions &amp; Contradictions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Consistent Answers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97150">
                <a:tc>
                  <a:txBody>
                    <a:bodyPr/>
                    <a:lstStyle/>
                    <a:p>
                      <a:pPr marL="0" marR="0" lvl="0" indent="0" algn="r" rtl="0">
                        <a:lnSpc>
                          <a:spcPct val="100000"/>
                        </a:lnSpc>
                        <a:spcBef>
                          <a:spcPts val="20"/>
                        </a:spcBef>
                        <a:spcAft>
                          <a:spcPts val="0"/>
                        </a:spcAft>
                        <a:buClr>
                          <a:srgbClr val="000000"/>
                        </a:buClr>
                        <a:buSzPts val="1600"/>
                        <a:buFont typeface="Arial"/>
                        <a:buNone/>
                      </a:pPr>
                      <a:r>
                        <a:rPr lang="en" sz="1600" b="1">
                          <a:latin typeface="Raleway"/>
                          <a:ea typeface="Raleway"/>
                          <a:cs typeface="Raleway"/>
                          <a:sym typeface="Raleway"/>
                        </a:rPr>
                        <a:t>Dimensionality:</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Jump between planes</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Stay on one plane</a:t>
                      </a:r>
                      <a:endParaRPr sz="1600" i="1">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1209" name="Google Shape;1209;p159"/>
          <p:cNvSpPr txBox="1"/>
          <p:nvPr/>
        </p:nvSpPr>
        <p:spPr>
          <a:xfrm>
            <a:off x="3584575" y="730925"/>
            <a:ext cx="5280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1800" b="1" i="0" u="none" strike="noStrike" cap="none">
                <a:solidFill>
                  <a:srgbClr val="000000"/>
                </a:solidFill>
                <a:latin typeface="Tenor Sans"/>
                <a:ea typeface="Tenor Sans"/>
                <a:cs typeface="Tenor Sans"/>
                <a:sym typeface="Tenor Sans"/>
              </a:rPr>
              <a:t>	Night Science		</a:t>
            </a:r>
            <a:r>
              <a:rPr lang="en" sz="1800" b="1">
                <a:latin typeface="Tenor Sans"/>
                <a:ea typeface="Tenor Sans"/>
                <a:cs typeface="Tenor Sans"/>
                <a:sym typeface="Tenor Sans"/>
              </a:rPr>
              <a:t>	</a:t>
            </a:r>
            <a:r>
              <a:rPr lang="en" sz="1800" b="1" i="0" u="none" strike="noStrike" cap="none">
                <a:solidFill>
                  <a:srgbClr val="000000"/>
                </a:solidFill>
                <a:latin typeface="Tenor Sans"/>
                <a:ea typeface="Tenor Sans"/>
                <a:cs typeface="Tenor Sans"/>
                <a:sym typeface="Tenor Sans"/>
              </a:rPr>
              <a:t>Day Science</a:t>
            </a:r>
            <a:r>
              <a:rPr lang="en" sz="1800" b="0" i="0" u="none" strike="noStrike" cap="none">
                <a:solidFill>
                  <a:srgbClr val="000000"/>
                </a:solidFill>
                <a:latin typeface="Tenor Sans"/>
                <a:ea typeface="Tenor Sans"/>
                <a:cs typeface="Tenor Sans"/>
                <a:sym typeface="Tenor Sans"/>
              </a:rPr>
              <a:t>	</a:t>
            </a:r>
            <a:endParaRPr sz="1800" b="0" i="0" u="none" strike="noStrike" cap="none">
              <a:solidFill>
                <a:srgbClr val="000000"/>
              </a:solidFill>
              <a:latin typeface="Tenor Sans"/>
              <a:ea typeface="Tenor Sans"/>
              <a:cs typeface="Tenor Sans"/>
              <a:sym typeface="Tenor Sans"/>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213"/>
        <p:cNvGrpSpPr/>
        <p:nvPr/>
      </p:nvGrpSpPr>
      <p:grpSpPr>
        <a:xfrm>
          <a:off x="0" y="0"/>
          <a:ext cx="0" cy="0"/>
          <a:chOff x="0" y="0"/>
          <a:chExt cx="0" cy="0"/>
        </a:xfrm>
      </p:grpSpPr>
      <p:sp>
        <p:nvSpPr>
          <p:cNvPr id="1214" name="Google Shape;1214;p160"/>
          <p:cNvSpPr txBox="1"/>
          <p:nvPr/>
        </p:nvSpPr>
        <p:spPr>
          <a:xfrm>
            <a:off x="0" y="3869250"/>
            <a:ext cx="9144000" cy="1247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rgbClr val="000000"/>
              </a:buClr>
              <a:buSzPts val="3200"/>
              <a:buFont typeface="Arial"/>
              <a:buNone/>
            </a:pPr>
            <a:r>
              <a:rPr lang="en" sz="3200" b="1">
                <a:solidFill>
                  <a:schemeClr val="lt1"/>
                </a:solidFill>
                <a:latin typeface="Tenor Sans"/>
                <a:ea typeface="Tenor Sans"/>
                <a:cs typeface="Tenor Sans"/>
                <a:sym typeface="Tenor Sans"/>
              </a:rPr>
              <a:t>A hypothesis is a liability</a:t>
            </a:r>
            <a:endParaRPr sz="3200" b="1">
              <a:solidFill>
                <a:schemeClr val="lt1"/>
              </a:solidFill>
              <a:latin typeface="Tenor Sans"/>
              <a:ea typeface="Tenor Sans"/>
              <a:cs typeface="Tenor Sans"/>
              <a:sym typeface="Tenor Sans"/>
            </a:endParaRPr>
          </a:p>
          <a:p>
            <a:pPr marL="0" lvl="0" indent="0" algn="ctr" rtl="0">
              <a:lnSpc>
                <a:spcPct val="115000"/>
              </a:lnSpc>
              <a:spcBef>
                <a:spcPts val="0"/>
              </a:spcBef>
              <a:spcAft>
                <a:spcPts val="0"/>
              </a:spcAft>
              <a:buClr>
                <a:srgbClr val="000000"/>
              </a:buClr>
              <a:buSzPts val="3200"/>
              <a:buFont typeface="Arial"/>
              <a:buNone/>
            </a:pPr>
            <a:br>
              <a:rPr lang="en" sz="1500" b="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A hypothesis is a liability. </a:t>
            </a:r>
            <a:r>
              <a:rPr lang="en" sz="1500" b="1" i="1">
                <a:solidFill>
                  <a:schemeClr val="lt1"/>
                </a:solidFill>
                <a:latin typeface="Tenor Sans"/>
                <a:ea typeface="Tenor Sans"/>
                <a:cs typeface="Tenor Sans"/>
                <a:sym typeface="Tenor Sans"/>
              </a:rPr>
              <a:t>Genome Biology</a:t>
            </a:r>
            <a:r>
              <a:rPr lang="en" sz="1500" b="1">
                <a:solidFill>
                  <a:schemeClr val="lt1"/>
                </a:solidFill>
                <a:latin typeface="Tenor Sans"/>
                <a:ea typeface="Tenor Sans"/>
                <a:cs typeface="Tenor Sans"/>
                <a:sym typeface="Tenor Sans"/>
              </a:rPr>
              <a:t> 21:231 (2020)</a:t>
            </a:r>
            <a:endParaRPr sz="1500" b="1">
              <a:solidFill>
                <a:schemeClr val="lt1"/>
              </a:solidFill>
              <a:latin typeface="Tenor Sans"/>
              <a:ea typeface="Tenor Sans"/>
              <a:cs typeface="Tenor Sans"/>
              <a:sym typeface="Tenor Sans"/>
            </a:endParaRPr>
          </a:p>
        </p:txBody>
      </p:sp>
      <p:sp>
        <p:nvSpPr>
          <p:cNvPr id="1215" name="Google Shape;1215;p1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110</a:t>
            </a:fld>
            <a:endParaRPr/>
          </a:p>
        </p:txBody>
      </p:sp>
      <p:pic>
        <p:nvPicPr>
          <p:cNvPr id="1216" name="Google Shape;1216;p160"/>
          <p:cNvPicPr preferRelativeResize="0"/>
          <p:nvPr/>
        </p:nvPicPr>
        <p:blipFill rotWithShape="1">
          <a:blip r:embed="rId3">
            <a:alphaModFix/>
          </a:blip>
          <a:srcRect l="34835" t="28596" r="34670" b="40810"/>
          <a:stretch/>
        </p:blipFill>
        <p:spPr>
          <a:xfrm>
            <a:off x="3255742" y="1094229"/>
            <a:ext cx="2588467" cy="259689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220"/>
        <p:cNvGrpSpPr/>
        <p:nvPr/>
      </p:nvGrpSpPr>
      <p:grpSpPr>
        <a:xfrm>
          <a:off x="0" y="0"/>
          <a:ext cx="0" cy="0"/>
          <a:chOff x="0" y="0"/>
          <a:chExt cx="0" cy="0"/>
        </a:xfrm>
      </p:grpSpPr>
      <p:pic>
        <p:nvPicPr>
          <p:cNvPr id="1221" name="Google Shape;1221;p161" descr="The original, world-famous awareness test from Daniel Simons and Christopher Chabris.  Check out our book and website for more information (www.theinvisiblegorilla.com)" title="selective attention test">
            <a:hlinkClick r:id="rId3"/>
          </p:cNvPr>
          <p:cNvPicPr preferRelativeResize="0"/>
          <p:nvPr/>
        </p:nvPicPr>
        <p:blipFill>
          <a:blip r:embed="rId4">
            <a:alphaModFix/>
          </a:blip>
          <a:stretch>
            <a:fillRect/>
          </a:stretch>
        </p:blipFill>
        <p:spPr>
          <a:xfrm>
            <a:off x="2286000" y="1039675"/>
            <a:ext cx="4572000" cy="3429000"/>
          </a:xfrm>
          <a:prstGeom prst="rect">
            <a:avLst/>
          </a:prstGeom>
          <a:noFill/>
          <a:ln>
            <a:noFill/>
          </a:ln>
        </p:spPr>
      </p:pic>
      <p:sp>
        <p:nvSpPr>
          <p:cNvPr id="1222" name="Google Shape;1222;p161"/>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111</a:t>
            </a:fld>
            <a:endParaRPr/>
          </a:p>
        </p:txBody>
      </p:sp>
      <p:sp>
        <p:nvSpPr>
          <p:cNvPr id="1223" name="Google Shape;1223;p161"/>
          <p:cNvSpPr txBox="1"/>
          <p:nvPr/>
        </p:nvSpPr>
        <p:spPr>
          <a:xfrm>
            <a:off x="228600" y="209930"/>
            <a:ext cx="8695800" cy="677100"/>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None/>
            </a:pPr>
            <a:r>
              <a:rPr lang="en" sz="2300">
                <a:solidFill>
                  <a:schemeClr val="dk1"/>
                </a:solidFill>
                <a:latin typeface="Tenor Sans"/>
                <a:ea typeface="Tenor Sans"/>
                <a:cs typeface="Tenor Sans"/>
                <a:sym typeface="Tenor Sans"/>
              </a:rPr>
              <a:t>Count the number of passes made by the team in white</a:t>
            </a:r>
            <a:endParaRPr sz="2300">
              <a:solidFill>
                <a:schemeClr val="dk1"/>
              </a:solidFill>
              <a:latin typeface="Tenor Sans"/>
              <a:ea typeface="Tenor Sans"/>
              <a:cs typeface="Tenor Sans"/>
              <a:sym typeface="Tenor Sans"/>
            </a:endParaRPr>
          </a:p>
          <a:p>
            <a:pPr marL="0" marR="0" lvl="0" indent="0" algn="ctr" rtl="0">
              <a:lnSpc>
                <a:spcPct val="90000"/>
              </a:lnSpc>
              <a:spcBef>
                <a:spcPts val="0"/>
              </a:spcBef>
              <a:spcAft>
                <a:spcPts val="0"/>
              </a:spcAft>
              <a:buNone/>
            </a:pPr>
            <a:endParaRPr sz="2300">
              <a:solidFill>
                <a:schemeClr val="dk1"/>
              </a:solidFill>
              <a:latin typeface="Tenor Sans"/>
              <a:ea typeface="Tenor Sans"/>
              <a:cs typeface="Tenor Sans"/>
              <a:sym typeface="Tenor Sans"/>
            </a:endParaRPr>
          </a:p>
          <a:p>
            <a:pPr marL="0" marR="0" lvl="0" indent="0" algn="ctr" rtl="0">
              <a:lnSpc>
                <a:spcPct val="90000"/>
              </a:lnSpc>
              <a:spcBef>
                <a:spcPts val="0"/>
              </a:spcBef>
              <a:spcAft>
                <a:spcPts val="0"/>
              </a:spcAft>
              <a:buClr>
                <a:schemeClr val="dk1"/>
              </a:buClr>
              <a:buSzPts val="2100"/>
              <a:buFont typeface="Arial"/>
              <a:buNone/>
            </a:pPr>
            <a:endParaRPr sz="21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1"/>
                                        </p:tgtEl>
                                        <p:attrNameLst>
                                          <p:attrName>style.visibility</p:attrName>
                                        </p:attrNameLst>
                                      </p:cBhvr>
                                      <p:to>
                                        <p:strVal val="visible"/>
                                      </p:to>
                                    </p:set>
                                    <p:animEffect transition="in" filter="fade">
                                      <p:cBhvr>
                                        <p:cTn id="7" dur="1000"/>
                                        <p:tgtEl>
                                          <p:spTgt spid="1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227"/>
        <p:cNvGrpSpPr/>
        <p:nvPr/>
      </p:nvGrpSpPr>
      <p:grpSpPr>
        <a:xfrm>
          <a:off x="0" y="0"/>
          <a:ext cx="0" cy="0"/>
          <a:chOff x="0" y="0"/>
          <a:chExt cx="0" cy="0"/>
        </a:xfrm>
      </p:grpSpPr>
      <p:sp>
        <p:nvSpPr>
          <p:cNvPr id="1228" name="Google Shape;1228;p162"/>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112</a:t>
            </a:fld>
            <a:endParaRPr/>
          </a:p>
        </p:txBody>
      </p:sp>
      <p:sp>
        <p:nvSpPr>
          <p:cNvPr id="1229" name="Google Shape;1229;p162"/>
          <p:cNvSpPr txBox="1"/>
          <p:nvPr/>
        </p:nvSpPr>
        <p:spPr>
          <a:xfrm>
            <a:off x="228600" y="209930"/>
            <a:ext cx="8695800" cy="677100"/>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Clr>
                <a:schemeClr val="dk1"/>
              </a:buClr>
              <a:buSzPts val="2100"/>
              <a:buFont typeface="Arial"/>
              <a:buNone/>
            </a:pPr>
            <a:r>
              <a:rPr lang="en" sz="2200">
                <a:solidFill>
                  <a:srgbClr val="17384B"/>
                </a:solidFill>
                <a:latin typeface="Tenor Sans"/>
                <a:ea typeface="Tenor Sans"/>
                <a:cs typeface="Tenor Sans"/>
                <a:sym typeface="Tenor Sans"/>
              </a:rPr>
              <a:t>We asked students to test a specific hypothesis with a dataset: </a:t>
            </a:r>
            <a:endParaRPr sz="2200">
              <a:solidFill>
                <a:srgbClr val="17384B"/>
              </a:solidFill>
              <a:latin typeface="Tenor Sans"/>
              <a:ea typeface="Tenor Sans"/>
              <a:cs typeface="Tenor Sans"/>
              <a:sym typeface="Tenor Sans"/>
            </a:endParaRPr>
          </a:p>
          <a:p>
            <a:pPr marL="0" marR="0" lvl="0" indent="0" algn="ctr" rtl="0">
              <a:lnSpc>
                <a:spcPct val="90000"/>
              </a:lnSpc>
              <a:spcBef>
                <a:spcPts val="0"/>
              </a:spcBef>
              <a:spcAft>
                <a:spcPts val="0"/>
              </a:spcAft>
              <a:buClr>
                <a:schemeClr val="dk1"/>
              </a:buClr>
              <a:buSzPts val="2100"/>
              <a:buFont typeface="Arial"/>
              <a:buNone/>
            </a:pPr>
            <a:r>
              <a:rPr lang="en" sz="2200">
                <a:solidFill>
                  <a:srgbClr val="17384B"/>
                </a:solidFill>
                <a:latin typeface="Tenor Sans"/>
                <a:ea typeface="Tenor Sans"/>
                <a:cs typeface="Tenor Sans"/>
                <a:sym typeface="Tenor Sans"/>
              </a:rPr>
              <a:t>is BMI related to the number of steps? </a:t>
            </a:r>
            <a:endParaRPr sz="2200">
              <a:solidFill>
                <a:srgbClr val="17384B"/>
              </a:solidFill>
              <a:latin typeface="Tenor Sans"/>
              <a:ea typeface="Tenor Sans"/>
              <a:cs typeface="Tenor Sans"/>
              <a:sym typeface="Tenor Sans"/>
            </a:endParaRPr>
          </a:p>
          <a:p>
            <a:pPr marL="0" marR="0" lvl="0" indent="0" algn="ctr" rtl="0">
              <a:lnSpc>
                <a:spcPct val="90000"/>
              </a:lnSpc>
              <a:spcBef>
                <a:spcPts val="0"/>
              </a:spcBef>
              <a:spcAft>
                <a:spcPts val="0"/>
              </a:spcAft>
              <a:buClr>
                <a:schemeClr val="dk1"/>
              </a:buClr>
              <a:buSzPts val="2100"/>
              <a:buFont typeface="Arial"/>
              <a:buNone/>
            </a:pPr>
            <a:r>
              <a:rPr lang="en" sz="2200">
                <a:solidFill>
                  <a:srgbClr val="17384B"/>
                </a:solidFill>
                <a:latin typeface="Tenor Sans"/>
                <a:ea typeface="Tenor Sans"/>
                <a:cs typeface="Tenor Sans"/>
                <a:sym typeface="Tenor Sans"/>
              </a:rPr>
              <a:t>Other students were just asked to analyze the dataset.</a:t>
            </a:r>
            <a:endParaRPr sz="2200">
              <a:solidFill>
                <a:srgbClr val="17384B"/>
              </a:solidFill>
              <a:latin typeface="Tenor Sans"/>
              <a:ea typeface="Tenor Sans"/>
              <a:cs typeface="Tenor Sans"/>
              <a:sym typeface="Tenor Sans"/>
            </a:endParaRPr>
          </a:p>
          <a:p>
            <a:pPr marL="0" marR="0" lvl="0" indent="0" algn="ctr" rtl="0">
              <a:lnSpc>
                <a:spcPct val="90000"/>
              </a:lnSpc>
              <a:spcBef>
                <a:spcPts val="0"/>
              </a:spcBef>
              <a:spcAft>
                <a:spcPts val="0"/>
              </a:spcAft>
              <a:buClr>
                <a:schemeClr val="dk1"/>
              </a:buClr>
              <a:buSzPts val="2100"/>
              <a:buFont typeface="Arial"/>
              <a:buNone/>
            </a:pPr>
            <a:endParaRPr sz="2200">
              <a:solidFill>
                <a:srgbClr val="17384B"/>
              </a:solidFill>
              <a:latin typeface="Tenor Sans"/>
              <a:ea typeface="Tenor Sans"/>
              <a:cs typeface="Tenor Sans"/>
              <a:sym typeface="Tenor Sans"/>
            </a:endParaRPr>
          </a:p>
        </p:txBody>
      </p:sp>
      <p:pic>
        <p:nvPicPr>
          <p:cNvPr id="1230" name="Google Shape;1230;p162"/>
          <p:cNvPicPr preferRelativeResize="0"/>
          <p:nvPr/>
        </p:nvPicPr>
        <p:blipFill rotWithShape="1">
          <a:blip r:embed="rId3">
            <a:alphaModFix/>
          </a:blip>
          <a:srcRect t="4829" b="31626"/>
          <a:stretch/>
        </p:blipFill>
        <p:spPr>
          <a:xfrm>
            <a:off x="1095703" y="1266478"/>
            <a:ext cx="6611506" cy="3565654"/>
          </a:xfrm>
          <a:prstGeom prst="rect">
            <a:avLst/>
          </a:prstGeom>
          <a:noFill/>
          <a:ln>
            <a:noFill/>
          </a:ln>
        </p:spPr>
      </p:pic>
      <p:sp>
        <p:nvSpPr>
          <p:cNvPr id="1231" name="Google Shape;1231;p162"/>
          <p:cNvSpPr/>
          <p:nvPr/>
        </p:nvSpPr>
        <p:spPr>
          <a:xfrm>
            <a:off x="3862553" y="1150883"/>
            <a:ext cx="3996600" cy="36813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235"/>
        <p:cNvGrpSpPr/>
        <p:nvPr/>
      </p:nvGrpSpPr>
      <p:grpSpPr>
        <a:xfrm>
          <a:off x="0" y="0"/>
          <a:ext cx="0" cy="0"/>
          <a:chOff x="0" y="0"/>
          <a:chExt cx="0" cy="0"/>
        </a:xfrm>
      </p:grpSpPr>
      <p:sp>
        <p:nvSpPr>
          <p:cNvPr id="1236" name="Google Shape;1236;p163"/>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113</a:t>
            </a:fld>
            <a:endParaRPr/>
          </a:p>
        </p:txBody>
      </p:sp>
      <p:sp>
        <p:nvSpPr>
          <p:cNvPr id="1237" name="Google Shape;1237;p163"/>
          <p:cNvSpPr txBox="1"/>
          <p:nvPr/>
        </p:nvSpPr>
        <p:spPr>
          <a:xfrm>
            <a:off x="228600" y="209930"/>
            <a:ext cx="8695800" cy="677100"/>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Clr>
                <a:schemeClr val="dk1"/>
              </a:buClr>
              <a:buSzPts val="2100"/>
              <a:buFont typeface="Arial"/>
              <a:buNone/>
            </a:pPr>
            <a:r>
              <a:rPr lang="en" sz="2200">
                <a:solidFill>
                  <a:srgbClr val="17384B"/>
                </a:solidFill>
                <a:latin typeface="Tenor Sans"/>
                <a:ea typeface="Tenor Sans"/>
                <a:cs typeface="Tenor Sans"/>
                <a:sym typeface="Tenor Sans"/>
              </a:rPr>
              <a:t>We asked students to test a specific hypothesis with a dataset: </a:t>
            </a:r>
            <a:endParaRPr sz="2200">
              <a:solidFill>
                <a:srgbClr val="17384B"/>
              </a:solidFill>
              <a:latin typeface="Tenor Sans"/>
              <a:ea typeface="Tenor Sans"/>
              <a:cs typeface="Tenor Sans"/>
              <a:sym typeface="Tenor Sans"/>
            </a:endParaRPr>
          </a:p>
          <a:p>
            <a:pPr marL="0" marR="0" lvl="0" indent="0" algn="ctr" rtl="0">
              <a:lnSpc>
                <a:spcPct val="90000"/>
              </a:lnSpc>
              <a:spcBef>
                <a:spcPts val="0"/>
              </a:spcBef>
              <a:spcAft>
                <a:spcPts val="0"/>
              </a:spcAft>
              <a:buClr>
                <a:schemeClr val="dk1"/>
              </a:buClr>
              <a:buSzPts val="2100"/>
              <a:buFont typeface="Arial"/>
              <a:buNone/>
            </a:pPr>
            <a:r>
              <a:rPr lang="en" sz="2200">
                <a:solidFill>
                  <a:srgbClr val="17384B"/>
                </a:solidFill>
                <a:latin typeface="Tenor Sans"/>
                <a:ea typeface="Tenor Sans"/>
                <a:cs typeface="Tenor Sans"/>
                <a:sym typeface="Tenor Sans"/>
              </a:rPr>
              <a:t>is BMI related to the number of steps? </a:t>
            </a:r>
            <a:endParaRPr sz="2200">
              <a:solidFill>
                <a:srgbClr val="17384B"/>
              </a:solidFill>
              <a:latin typeface="Tenor Sans"/>
              <a:ea typeface="Tenor Sans"/>
              <a:cs typeface="Tenor Sans"/>
              <a:sym typeface="Tenor Sans"/>
            </a:endParaRPr>
          </a:p>
          <a:p>
            <a:pPr marL="0" marR="0" lvl="0" indent="0" algn="ctr" rtl="0">
              <a:lnSpc>
                <a:spcPct val="90000"/>
              </a:lnSpc>
              <a:spcBef>
                <a:spcPts val="0"/>
              </a:spcBef>
              <a:spcAft>
                <a:spcPts val="0"/>
              </a:spcAft>
              <a:buClr>
                <a:schemeClr val="dk1"/>
              </a:buClr>
              <a:buSzPts val="2100"/>
              <a:buFont typeface="Arial"/>
              <a:buNone/>
            </a:pPr>
            <a:r>
              <a:rPr lang="en" sz="2200">
                <a:solidFill>
                  <a:srgbClr val="17384B"/>
                </a:solidFill>
                <a:latin typeface="Tenor Sans"/>
                <a:ea typeface="Tenor Sans"/>
                <a:cs typeface="Tenor Sans"/>
                <a:sym typeface="Tenor Sans"/>
              </a:rPr>
              <a:t>Other students were just asked to analyze the dataset.</a:t>
            </a:r>
            <a:endParaRPr sz="2200">
              <a:solidFill>
                <a:srgbClr val="17384B"/>
              </a:solidFill>
              <a:latin typeface="Tenor Sans"/>
              <a:ea typeface="Tenor Sans"/>
              <a:cs typeface="Tenor Sans"/>
              <a:sym typeface="Tenor Sans"/>
            </a:endParaRPr>
          </a:p>
          <a:p>
            <a:pPr marL="0" marR="0" lvl="0" indent="0" algn="ctr" rtl="0">
              <a:lnSpc>
                <a:spcPct val="90000"/>
              </a:lnSpc>
              <a:spcBef>
                <a:spcPts val="0"/>
              </a:spcBef>
              <a:spcAft>
                <a:spcPts val="0"/>
              </a:spcAft>
              <a:buClr>
                <a:schemeClr val="dk1"/>
              </a:buClr>
              <a:buSzPts val="2100"/>
              <a:buFont typeface="Arial"/>
              <a:buNone/>
            </a:pPr>
            <a:endParaRPr sz="2200">
              <a:solidFill>
                <a:srgbClr val="17384B"/>
              </a:solidFill>
              <a:latin typeface="Tenor Sans"/>
              <a:ea typeface="Tenor Sans"/>
              <a:cs typeface="Tenor Sans"/>
              <a:sym typeface="Tenor Sans"/>
            </a:endParaRPr>
          </a:p>
        </p:txBody>
      </p:sp>
      <p:pic>
        <p:nvPicPr>
          <p:cNvPr id="1238" name="Google Shape;1238;p163"/>
          <p:cNvPicPr preferRelativeResize="0"/>
          <p:nvPr/>
        </p:nvPicPr>
        <p:blipFill rotWithShape="1">
          <a:blip r:embed="rId3">
            <a:alphaModFix/>
          </a:blip>
          <a:srcRect t="4829" b="31626"/>
          <a:stretch/>
        </p:blipFill>
        <p:spPr>
          <a:xfrm>
            <a:off x="1095703" y="1266478"/>
            <a:ext cx="6611506" cy="3565654"/>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242"/>
        <p:cNvGrpSpPr/>
        <p:nvPr/>
      </p:nvGrpSpPr>
      <p:grpSpPr>
        <a:xfrm>
          <a:off x="0" y="0"/>
          <a:ext cx="0" cy="0"/>
          <a:chOff x="0" y="0"/>
          <a:chExt cx="0" cy="0"/>
        </a:xfrm>
      </p:grpSpPr>
      <p:sp>
        <p:nvSpPr>
          <p:cNvPr id="1243" name="Google Shape;1243;p164"/>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114</a:t>
            </a:fld>
            <a:endParaRPr/>
          </a:p>
        </p:txBody>
      </p:sp>
      <p:sp>
        <p:nvSpPr>
          <p:cNvPr id="1244" name="Google Shape;1244;p164"/>
          <p:cNvSpPr txBox="1"/>
          <p:nvPr/>
        </p:nvSpPr>
        <p:spPr>
          <a:xfrm>
            <a:off x="228600" y="209930"/>
            <a:ext cx="8695800" cy="6771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0"/>
              </a:spcBef>
              <a:spcAft>
                <a:spcPts val="0"/>
              </a:spcAft>
              <a:buClr>
                <a:srgbClr val="000000"/>
              </a:buClr>
              <a:buSzPts val="2100"/>
              <a:buFont typeface="Arial"/>
              <a:buNone/>
            </a:pPr>
            <a:r>
              <a:rPr lang="en" sz="2200">
                <a:solidFill>
                  <a:schemeClr val="dk1"/>
                </a:solidFill>
                <a:latin typeface="Tenor Sans"/>
                <a:ea typeface="Tenor Sans"/>
                <a:cs typeface="Tenor Sans"/>
                <a:sym typeface="Tenor Sans"/>
              </a:rPr>
              <a:t>Students with a specific hypothesis</a:t>
            </a:r>
            <a:endParaRPr sz="2200">
              <a:solidFill>
                <a:schemeClr val="dk1"/>
              </a:solidFill>
              <a:latin typeface="Tenor Sans"/>
              <a:ea typeface="Tenor Sans"/>
              <a:cs typeface="Tenor Sans"/>
              <a:sym typeface="Tenor Sans"/>
            </a:endParaRPr>
          </a:p>
          <a:p>
            <a:pPr marL="0" lvl="0" indent="0" algn="ctr" rtl="0">
              <a:lnSpc>
                <a:spcPct val="90000"/>
              </a:lnSpc>
              <a:spcBef>
                <a:spcPts val="0"/>
              </a:spcBef>
              <a:spcAft>
                <a:spcPts val="0"/>
              </a:spcAft>
              <a:buClr>
                <a:srgbClr val="000000"/>
              </a:buClr>
              <a:buSzPts val="2100"/>
              <a:buFont typeface="Arial"/>
              <a:buNone/>
            </a:pPr>
            <a:r>
              <a:rPr lang="en" sz="2200">
                <a:solidFill>
                  <a:schemeClr val="dk1"/>
                </a:solidFill>
                <a:latin typeface="Tenor Sans"/>
                <a:ea typeface="Tenor Sans"/>
                <a:cs typeface="Tenor Sans"/>
                <a:sym typeface="Tenor Sans"/>
              </a:rPr>
              <a:t>were three times less likely to see the gorilla! </a:t>
            </a:r>
            <a:endParaRPr sz="2200">
              <a:solidFill>
                <a:schemeClr val="dk1"/>
              </a:solidFill>
              <a:latin typeface="Tenor Sans"/>
              <a:ea typeface="Tenor Sans"/>
              <a:cs typeface="Tenor Sans"/>
              <a:sym typeface="Tenor Sans"/>
            </a:endParaRPr>
          </a:p>
          <a:p>
            <a:pPr marL="0" marR="0" lvl="0" indent="0" algn="ctr" rtl="0">
              <a:lnSpc>
                <a:spcPct val="90000"/>
              </a:lnSpc>
              <a:spcBef>
                <a:spcPts val="0"/>
              </a:spcBef>
              <a:spcAft>
                <a:spcPts val="0"/>
              </a:spcAft>
              <a:buClr>
                <a:schemeClr val="dk1"/>
              </a:buClr>
              <a:buSzPts val="2100"/>
              <a:buFont typeface="Arial"/>
              <a:buNone/>
            </a:pPr>
            <a:endParaRPr sz="2200">
              <a:solidFill>
                <a:srgbClr val="17384B"/>
              </a:solidFill>
              <a:latin typeface="Tenor Sans"/>
              <a:ea typeface="Tenor Sans"/>
              <a:cs typeface="Tenor Sans"/>
              <a:sym typeface="Tenor Sans"/>
            </a:endParaRPr>
          </a:p>
        </p:txBody>
      </p:sp>
      <p:pic>
        <p:nvPicPr>
          <p:cNvPr id="1245" name="Google Shape;1245;p164"/>
          <p:cNvPicPr preferRelativeResize="0"/>
          <p:nvPr/>
        </p:nvPicPr>
        <p:blipFill rotWithShape="1">
          <a:blip r:embed="rId3">
            <a:alphaModFix/>
          </a:blip>
          <a:srcRect t="4829" b="31626"/>
          <a:stretch/>
        </p:blipFill>
        <p:spPr>
          <a:xfrm>
            <a:off x="1095703" y="1266478"/>
            <a:ext cx="6611506" cy="3565654"/>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249"/>
        <p:cNvGrpSpPr/>
        <p:nvPr/>
      </p:nvGrpSpPr>
      <p:grpSpPr>
        <a:xfrm>
          <a:off x="0" y="0"/>
          <a:ext cx="0" cy="0"/>
          <a:chOff x="0" y="0"/>
          <a:chExt cx="0" cy="0"/>
        </a:xfrm>
      </p:grpSpPr>
      <p:sp>
        <p:nvSpPr>
          <p:cNvPr id="1250" name="Google Shape;1250;p165"/>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115</a:t>
            </a:fld>
            <a:endParaRPr/>
          </a:p>
        </p:txBody>
      </p:sp>
      <p:sp>
        <p:nvSpPr>
          <p:cNvPr id="1251" name="Google Shape;1251;p165"/>
          <p:cNvSpPr txBox="1"/>
          <p:nvPr/>
        </p:nvSpPr>
        <p:spPr>
          <a:xfrm>
            <a:off x="228600" y="209930"/>
            <a:ext cx="8695800" cy="6771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0"/>
              </a:spcBef>
              <a:spcAft>
                <a:spcPts val="0"/>
              </a:spcAft>
              <a:buClr>
                <a:srgbClr val="000000"/>
              </a:buClr>
              <a:buSzPts val="2100"/>
              <a:buFont typeface="Arial"/>
              <a:buNone/>
            </a:pPr>
            <a:r>
              <a:rPr lang="en" sz="2200">
                <a:solidFill>
                  <a:schemeClr val="dk1"/>
                </a:solidFill>
                <a:latin typeface="Tenor Sans"/>
                <a:ea typeface="Tenor Sans"/>
                <a:cs typeface="Tenor Sans"/>
                <a:sym typeface="Tenor Sans"/>
              </a:rPr>
              <a:t>Students with a specific hypothesis</a:t>
            </a:r>
            <a:endParaRPr sz="2200">
              <a:solidFill>
                <a:schemeClr val="dk1"/>
              </a:solidFill>
              <a:latin typeface="Tenor Sans"/>
              <a:ea typeface="Tenor Sans"/>
              <a:cs typeface="Tenor Sans"/>
              <a:sym typeface="Tenor Sans"/>
            </a:endParaRPr>
          </a:p>
          <a:p>
            <a:pPr marL="0" lvl="0" indent="0" algn="ctr" rtl="0">
              <a:lnSpc>
                <a:spcPct val="90000"/>
              </a:lnSpc>
              <a:spcBef>
                <a:spcPts val="0"/>
              </a:spcBef>
              <a:spcAft>
                <a:spcPts val="0"/>
              </a:spcAft>
              <a:buClr>
                <a:srgbClr val="000000"/>
              </a:buClr>
              <a:buSzPts val="2100"/>
              <a:buFont typeface="Arial"/>
              <a:buNone/>
            </a:pPr>
            <a:r>
              <a:rPr lang="en" sz="2200">
                <a:solidFill>
                  <a:schemeClr val="dk1"/>
                </a:solidFill>
                <a:latin typeface="Tenor Sans"/>
                <a:ea typeface="Tenor Sans"/>
                <a:cs typeface="Tenor Sans"/>
                <a:sym typeface="Tenor Sans"/>
              </a:rPr>
              <a:t>were three times less likely to see the gorilla! </a:t>
            </a:r>
            <a:endParaRPr sz="2200">
              <a:solidFill>
                <a:schemeClr val="dk1"/>
              </a:solidFill>
              <a:latin typeface="Tenor Sans"/>
              <a:ea typeface="Tenor Sans"/>
              <a:cs typeface="Tenor Sans"/>
              <a:sym typeface="Tenor Sans"/>
            </a:endParaRPr>
          </a:p>
          <a:p>
            <a:pPr marL="0" marR="0" lvl="0" indent="0" algn="ctr" rtl="0">
              <a:lnSpc>
                <a:spcPct val="90000"/>
              </a:lnSpc>
              <a:spcBef>
                <a:spcPts val="0"/>
              </a:spcBef>
              <a:spcAft>
                <a:spcPts val="0"/>
              </a:spcAft>
              <a:buClr>
                <a:schemeClr val="dk1"/>
              </a:buClr>
              <a:buSzPts val="2100"/>
              <a:buFont typeface="Arial"/>
              <a:buNone/>
            </a:pPr>
            <a:endParaRPr sz="2200">
              <a:solidFill>
                <a:srgbClr val="17384B"/>
              </a:solidFill>
              <a:latin typeface="Tenor Sans"/>
              <a:ea typeface="Tenor Sans"/>
              <a:cs typeface="Tenor Sans"/>
              <a:sym typeface="Tenor Sans"/>
            </a:endParaRPr>
          </a:p>
        </p:txBody>
      </p:sp>
      <p:pic>
        <p:nvPicPr>
          <p:cNvPr id="1252" name="Google Shape;1252;p165"/>
          <p:cNvPicPr preferRelativeResize="0"/>
          <p:nvPr/>
        </p:nvPicPr>
        <p:blipFill rotWithShape="1">
          <a:blip r:embed="rId3">
            <a:alphaModFix/>
          </a:blip>
          <a:srcRect t="4829" b="31626"/>
          <a:stretch/>
        </p:blipFill>
        <p:spPr>
          <a:xfrm>
            <a:off x="1095703" y="1266478"/>
            <a:ext cx="6611506" cy="3565654"/>
          </a:xfrm>
          <a:prstGeom prst="rect">
            <a:avLst/>
          </a:prstGeom>
          <a:noFill/>
          <a:ln>
            <a:noFill/>
          </a:ln>
        </p:spPr>
      </p:pic>
      <p:sp>
        <p:nvSpPr>
          <p:cNvPr id="1253" name="Google Shape;1253;p165"/>
          <p:cNvSpPr txBox="1"/>
          <p:nvPr/>
        </p:nvSpPr>
        <p:spPr>
          <a:xfrm>
            <a:off x="1295400" y="2133600"/>
            <a:ext cx="7391400" cy="8388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5000">
                <a:solidFill>
                  <a:schemeClr val="dk1"/>
                </a:solidFill>
                <a:highlight>
                  <a:srgbClr val="FF0000"/>
                </a:highlight>
                <a:latin typeface="Calibri"/>
                <a:ea typeface="Calibri"/>
                <a:cs typeface="Calibri"/>
                <a:sym typeface="Calibri"/>
              </a:rPr>
              <a:t>A hypothesis is a liability!</a:t>
            </a:r>
            <a:endParaRPr sz="110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257"/>
        <p:cNvGrpSpPr/>
        <p:nvPr/>
      </p:nvGrpSpPr>
      <p:grpSpPr>
        <a:xfrm>
          <a:off x="0" y="0"/>
          <a:ext cx="0" cy="0"/>
          <a:chOff x="0" y="0"/>
          <a:chExt cx="0" cy="0"/>
        </a:xfrm>
      </p:grpSpPr>
      <p:sp>
        <p:nvSpPr>
          <p:cNvPr id="1258" name="Google Shape;1258;p166"/>
          <p:cNvSpPr txBox="1">
            <a:spLocks noGrp="1"/>
          </p:cNvSpPr>
          <p:nvPr>
            <p:ph type="title"/>
          </p:nvPr>
        </p:nvSpPr>
        <p:spPr>
          <a:xfrm>
            <a:off x="0" y="199250"/>
            <a:ext cx="91440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300"/>
              <a:t>Night science is an attitude!</a:t>
            </a:r>
            <a:endParaRPr sz="2300"/>
          </a:p>
        </p:txBody>
      </p:sp>
      <p:sp>
        <p:nvSpPr>
          <p:cNvPr id="1259" name="Google Shape;1259;p166"/>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116</a:t>
            </a:fld>
            <a:endParaRPr/>
          </a:p>
        </p:txBody>
      </p:sp>
      <p:pic>
        <p:nvPicPr>
          <p:cNvPr id="1260" name="Google Shape;1260;p166"/>
          <p:cNvPicPr preferRelativeResize="0"/>
          <p:nvPr/>
        </p:nvPicPr>
        <p:blipFill>
          <a:blip r:embed="rId3">
            <a:alphaModFix/>
          </a:blip>
          <a:stretch>
            <a:fillRect/>
          </a:stretch>
        </p:blipFill>
        <p:spPr>
          <a:xfrm>
            <a:off x="2469963" y="919951"/>
            <a:ext cx="4547826" cy="363140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264"/>
        <p:cNvGrpSpPr/>
        <p:nvPr/>
      </p:nvGrpSpPr>
      <p:grpSpPr>
        <a:xfrm>
          <a:off x="0" y="0"/>
          <a:ext cx="0" cy="0"/>
          <a:chOff x="0" y="0"/>
          <a:chExt cx="0" cy="0"/>
        </a:xfrm>
      </p:grpSpPr>
      <p:sp>
        <p:nvSpPr>
          <p:cNvPr id="1265" name="Google Shape;1265;p167"/>
          <p:cNvSpPr txBox="1">
            <a:spLocks noGrp="1"/>
          </p:cNvSpPr>
          <p:nvPr>
            <p:ph type="title"/>
          </p:nvPr>
        </p:nvSpPr>
        <p:spPr>
          <a:xfrm>
            <a:off x="68366" y="181825"/>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a:t>Exploration</a:t>
            </a:r>
            <a:r>
              <a:rPr lang="en" sz="2200"/>
              <a:t> needs a detailed and explicit </a:t>
            </a:r>
            <a:br>
              <a:rPr lang="en" sz="2200"/>
            </a:br>
            <a:r>
              <a:rPr lang="en" sz="2200"/>
              <a:t>mental representation of a field</a:t>
            </a:r>
            <a:endParaRPr sz="2200"/>
          </a:p>
        </p:txBody>
      </p:sp>
      <p:sp>
        <p:nvSpPr>
          <p:cNvPr id="1266" name="Google Shape;1266;p16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117</a:t>
            </a:fld>
            <a:endParaRPr/>
          </a:p>
        </p:txBody>
      </p:sp>
      <p:sp>
        <p:nvSpPr>
          <p:cNvPr id="1267" name="Google Shape;1267;p167"/>
          <p:cNvSpPr txBox="1"/>
          <p:nvPr/>
        </p:nvSpPr>
        <p:spPr>
          <a:xfrm>
            <a:off x="0" y="1085159"/>
            <a:ext cx="91440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 sz="1800" b="0" i="0" u="none" strike="noStrike" cap="none">
                <a:solidFill>
                  <a:srgbClr val="000000"/>
                </a:solidFill>
                <a:latin typeface="Raleway"/>
                <a:ea typeface="Raleway"/>
                <a:cs typeface="Raleway"/>
                <a:sym typeface="Raleway"/>
              </a:rPr>
              <a:t>– and </a:t>
            </a:r>
            <a:r>
              <a:rPr lang="en" sz="1800">
                <a:latin typeface="Raleway"/>
                <a:ea typeface="Raleway"/>
                <a:cs typeface="Raleway"/>
                <a:sym typeface="Raleway"/>
              </a:rPr>
              <a:t>this</a:t>
            </a:r>
            <a:r>
              <a:rPr lang="en" sz="1800" b="0" i="0" u="none" strike="noStrike" cap="none">
                <a:solidFill>
                  <a:srgbClr val="000000"/>
                </a:solidFill>
                <a:latin typeface="Raleway"/>
                <a:ea typeface="Raleway"/>
                <a:cs typeface="Raleway"/>
                <a:sym typeface="Raleway"/>
              </a:rPr>
              <a:t> differs between researchers!</a:t>
            </a:r>
            <a:endParaRPr sz="1800" b="0" i="0" u="none" strike="noStrike" cap="none">
              <a:solidFill>
                <a:srgbClr val="000000"/>
              </a:solidFill>
              <a:latin typeface="Raleway"/>
              <a:ea typeface="Raleway"/>
              <a:cs typeface="Raleway"/>
              <a:sym typeface="Raleway"/>
            </a:endParaRPr>
          </a:p>
        </p:txBody>
      </p:sp>
      <p:pic>
        <p:nvPicPr>
          <p:cNvPr id="1268" name="Google Shape;1268;p167"/>
          <p:cNvPicPr preferRelativeResize="0"/>
          <p:nvPr/>
        </p:nvPicPr>
        <p:blipFill rotWithShape="1">
          <a:blip r:embed="rId3">
            <a:alphaModFix/>
          </a:blip>
          <a:srcRect b="-41123"/>
          <a:stretch/>
        </p:blipFill>
        <p:spPr>
          <a:xfrm>
            <a:off x="499800" y="1588675"/>
            <a:ext cx="8144399" cy="2406025"/>
          </a:xfrm>
          <a:prstGeom prst="rect">
            <a:avLst/>
          </a:prstGeom>
          <a:noFill/>
          <a:ln>
            <a:noFill/>
          </a:ln>
        </p:spPr>
      </p:pic>
      <p:pic>
        <p:nvPicPr>
          <p:cNvPr id="1269" name="Google Shape;1269;p167"/>
          <p:cNvPicPr preferRelativeResize="0"/>
          <p:nvPr/>
        </p:nvPicPr>
        <p:blipFill>
          <a:blip r:embed="rId4">
            <a:alphaModFix/>
          </a:blip>
          <a:stretch>
            <a:fillRect/>
          </a:stretch>
        </p:blipFill>
        <p:spPr>
          <a:xfrm>
            <a:off x="5962083" y="4699375"/>
            <a:ext cx="3181918" cy="442200"/>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273"/>
        <p:cNvGrpSpPr/>
        <p:nvPr/>
      </p:nvGrpSpPr>
      <p:grpSpPr>
        <a:xfrm>
          <a:off x="0" y="0"/>
          <a:ext cx="0" cy="0"/>
          <a:chOff x="0" y="0"/>
          <a:chExt cx="0" cy="0"/>
        </a:xfrm>
      </p:grpSpPr>
      <p:sp>
        <p:nvSpPr>
          <p:cNvPr id="1274" name="Google Shape;1274;p168"/>
          <p:cNvSpPr txBox="1">
            <a:spLocks noGrp="1"/>
          </p:cNvSpPr>
          <p:nvPr>
            <p:ph type="title"/>
          </p:nvPr>
        </p:nvSpPr>
        <p:spPr>
          <a:xfrm>
            <a:off x="887425" y="213475"/>
            <a:ext cx="7430100" cy="572700"/>
          </a:xfrm>
          <a:prstGeom prst="rect">
            <a:avLst/>
          </a:prstGeom>
        </p:spPr>
        <p:txBody>
          <a:bodyPr spcFirstLastPara="1" wrap="square" lIns="91425" tIns="91425" rIns="91425" bIns="91425" anchor="t" anchorCtr="0">
            <a:noAutofit/>
          </a:bodyPr>
          <a:lstStyle/>
          <a:p>
            <a:pPr marL="0" marR="0" lvl="0" indent="0" algn="ctr" rtl="0">
              <a:lnSpc>
                <a:spcPct val="115000"/>
              </a:lnSpc>
              <a:spcBef>
                <a:spcPts val="0"/>
              </a:spcBef>
              <a:spcAft>
                <a:spcPts val="1200"/>
              </a:spcAft>
              <a:buNone/>
            </a:pPr>
            <a:r>
              <a:rPr lang="en" sz="2300"/>
              <a:t>Patternicity, or “just a correlation”?</a:t>
            </a:r>
            <a:endParaRPr sz="2300"/>
          </a:p>
        </p:txBody>
      </p:sp>
      <p:sp>
        <p:nvSpPr>
          <p:cNvPr id="1275" name="Google Shape;1275;p168"/>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118</a:t>
            </a:fld>
            <a:endParaRPr/>
          </a:p>
        </p:txBody>
      </p:sp>
      <p:grpSp>
        <p:nvGrpSpPr>
          <p:cNvPr id="1276" name="Google Shape;1276;p168"/>
          <p:cNvGrpSpPr/>
          <p:nvPr/>
        </p:nvGrpSpPr>
        <p:grpSpPr>
          <a:xfrm>
            <a:off x="2381549" y="786129"/>
            <a:ext cx="4543521" cy="4357212"/>
            <a:chOff x="6517307" y="1130375"/>
            <a:chExt cx="2867117" cy="2749550"/>
          </a:xfrm>
        </p:grpSpPr>
        <p:pic>
          <p:nvPicPr>
            <p:cNvPr id="1277" name="Google Shape;1277;p168"/>
            <p:cNvPicPr preferRelativeResize="0"/>
            <p:nvPr/>
          </p:nvPicPr>
          <p:blipFill>
            <a:blip r:embed="rId3">
              <a:alphaModFix/>
            </a:blip>
            <a:stretch>
              <a:fillRect/>
            </a:stretch>
          </p:blipFill>
          <p:spPr>
            <a:xfrm>
              <a:off x="6517307" y="1130375"/>
              <a:ext cx="2764500" cy="2749550"/>
            </a:xfrm>
            <a:prstGeom prst="rect">
              <a:avLst/>
            </a:prstGeom>
            <a:noFill/>
            <a:ln>
              <a:noFill/>
            </a:ln>
          </p:spPr>
        </p:pic>
        <p:sp>
          <p:nvSpPr>
            <p:cNvPr id="1278" name="Google Shape;1278;p168"/>
            <p:cNvSpPr txBox="1"/>
            <p:nvPr/>
          </p:nvSpPr>
          <p:spPr>
            <a:xfrm>
              <a:off x="8065324" y="1967445"/>
              <a:ext cx="1319100" cy="50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chemeClr val="lt1"/>
                  </a:solidFill>
                </a:rPr>
                <a:t>Identifying patterns </a:t>
              </a:r>
              <a:endParaRPr sz="2000" b="1">
                <a:solidFill>
                  <a:schemeClr val="lt1"/>
                </a:solidFill>
              </a:endParaRPr>
            </a:p>
          </p:txBody>
        </p:sp>
        <p:sp>
          <p:nvSpPr>
            <p:cNvPr id="1279" name="Google Shape;1279;p168"/>
            <p:cNvSpPr txBox="1"/>
            <p:nvPr/>
          </p:nvSpPr>
          <p:spPr>
            <a:xfrm>
              <a:off x="6779100" y="2301248"/>
              <a:ext cx="1459500" cy="50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chemeClr val="dk1"/>
                  </a:solidFill>
                </a:rPr>
                <a:t>Testing  </a:t>
              </a:r>
              <a:br>
                <a:rPr lang="en" sz="2000" b="1">
                  <a:solidFill>
                    <a:schemeClr val="dk1"/>
                  </a:solidFill>
                </a:rPr>
              </a:br>
              <a:r>
                <a:rPr lang="en" sz="2000" b="1">
                  <a:solidFill>
                    <a:schemeClr val="dk1"/>
                  </a:solidFill>
                </a:rPr>
                <a:t>for causality</a:t>
              </a:r>
              <a:endParaRPr sz="2000" b="1">
                <a:solidFill>
                  <a:schemeClr val="dk1"/>
                </a:solidFill>
              </a:endParaRPr>
            </a:p>
          </p:txBody>
        </p:sp>
      </p:gr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283"/>
        <p:cNvGrpSpPr/>
        <p:nvPr/>
      </p:nvGrpSpPr>
      <p:grpSpPr>
        <a:xfrm>
          <a:off x="0" y="0"/>
          <a:ext cx="0" cy="0"/>
          <a:chOff x="0" y="0"/>
          <a:chExt cx="0" cy="0"/>
        </a:xfrm>
      </p:grpSpPr>
      <p:sp>
        <p:nvSpPr>
          <p:cNvPr id="1284" name="Google Shape;1284;p169"/>
          <p:cNvSpPr/>
          <p:nvPr/>
        </p:nvSpPr>
        <p:spPr>
          <a:xfrm>
            <a:off x="5157025" y="4168950"/>
            <a:ext cx="541500" cy="54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169"/>
          <p:cNvSpPr/>
          <p:nvPr/>
        </p:nvSpPr>
        <p:spPr>
          <a:xfrm>
            <a:off x="5522500" y="3722275"/>
            <a:ext cx="2693700" cy="338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169"/>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119</a:t>
            </a:fld>
            <a:endParaRPr/>
          </a:p>
        </p:txBody>
      </p:sp>
      <p:sp>
        <p:nvSpPr>
          <p:cNvPr id="1287" name="Google Shape;1287;p169"/>
          <p:cNvSpPr txBox="1"/>
          <p:nvPr/>
        </p:nvSpPr>
        <p:spPr>
          <a:xfrm>
            <a:off x="5616250" y="1241000"/>
            <a:ext cx="3462300" cy="2955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n" sz="1800"/>
              <a:t>“I’ll take the jacket and the pants and the pants.”</a:t>
            </a:r>
            <a:endParaRPr sz="1800"/>
          </a:p>
          <a:p>
            <a:pPr marL="0" lvl="0" indent="0" algn="ctr" rtl="0">
              <a:spcBef>
                <a:spcPts val="0"/>
              </a:spcBef>
              <a:spcAft>
                <a:spcPts val="0"/>
              </a:spcAft>
              <a:buNone/>
            </a:pPr>
            <a:r>
              <a:rPr lang="en" sz="1800">
                <a:solidFill>
                  <a:schemeClr val="dk1"/>
                </a:solidFill>
              </a:rPr>
              <a:t>_______________________</a:t>
            </a:r>
            <a:endParaRPr sz="1800">
              <a:solidFill>
                <a:schemeClr val="dk1"/>
              </a:solidFill>
            </a:endParaRPr>
          </a:p>
          <a:p>
            <a:pPr marL="0" marR="0" lvl="0" indent="0" algn="ctr" rtl="0">
              <a:lnSpc>
                <a:spcPct val="100000"/>
              </a:lnSpc>
              <a:spcBef>
                <a:spcPts val="0"/>
              </a:spcBef>
              <a:spcAft>
                <a:spcPts val="0"/>
              </a:spcAft>
              <a:buNone/>
            </a:pPr>
            <a:endParaRPr sz="1800"/>
          </a:p>
          <a:p>
            <a:pPr marL="0" marR="0" lvl="0" indent="0" algn="ctr" rtl="0">
              <a:lnSpc>
                <a:spcPct val="100000"/>
              </a:lnSpc>
              <a:spcBef>
                <a:spcPts val="0"/>
              </a:spcBef>
              <a:spcAft>
                <a:spcPts val="0"/>
              </a:spcAft>
              <a:buClr>
                <a:schemeClr val="dk1"/>
              </a:buClr>
              <a:buSzPts val="1100"/>
              <a:buFont typeface="Arial"/>
              <a:buNone/>
            </a:pPr>
            <a:r>
              <a:rPr lang="en" sz="1800"/>
              <a:t>“Part of me loves it.”</a:t>
            </a:r>
            <a:endParaRPr sz="1800"/>
          </a:p>
          <a:p>
            <a:pPr marL="0" marR="0" lvl="0" indent="0" algn="ctr" rtl="0">
              <a:lnSpc>
                <a:spcPct val="100000"/>
              </a:lnSpc>
              <a:spcBef>
                <a:spcPts val="0"/>
              </a:spcBef>
              <a:spcAft>
                <a:spcPts val="0"/>
              </a:spcAft>
              <a:buNone/>
            </a:pPr>
            <a:endParaRPr sz="1800"/>
          </a:p>
          <a:p>
            <a:pPr marL="0" lvl="0" indent="0" algn="ctr" rtl="0">
              <a:spcBef>
                <a:spcPts val="0"/>
              </a:spcBef>
              <a:spcAft>
                <a:spcPts val="0"/>
              </a:spcAft>
              <a:buNone/>
            </a:pPr>
            <a:r>
              <a:rPr lang="en" sz="1800">
                <a:solidFill>
                  <a:schemeClr val="dk1"/>
                </a:solidFill>
              </a:rPr>
              <a:t>_______________________</a:t>
            </a:r>
            <a:endParaRPr sz="1800">
              <a:solidFill>
                <a:schemeClr val="dk1"/>
              </a:solidFill>
            </a:endParaRPr>
          </a:p>
          <a:p>
            <a:pPr marL="0" marR="0" lvl="0" indent="0" algn="ctr" rtl="0">
              <a:lnSpc>
                <a:spcPct val="100000"/>
              </a:lnSpc>
              <a:spcBef>
                <a:spcPts val="0"/>
              </a:spcBef>
              <a:spcAft>
                <a:spcPts val="0"/>
              </a:spcAft>
              <a:buNone/>
            </a:pPr>
            <a:endParaRPr sz="1800"/>
          </a:p>
          <a:p>
            <a:pPr marL="0" marR="0" lvl="0" indent="0" algn="ctr" rtl="0">
              <a:lnSpc>
                <a:spcPct val="100000"/>
              </a:lnSpc>
              <a:spcBef>
                <a:spcPts val="0"/>
              </a:spcBef>
              <a:spcAft>
                <a:spcPts val="0"/>
              </a:spcAft>
              <a:buNone/>
            </a:pPr>
            <a:r>
              <a:rPr lang="en" sz="1800"/>
              <a:t>“I want a tie that will really get me noticed.”</a:t>
            </a:r>
            <a:endParaRPr sz="1800"/>
          </a:p>
        </p:txBody>
      </p:sp>
      <p:pic>
        <p:nvPicPr>
          <p:cNvPr id="1288" name="Google Shape;1288;p169"/>
          <p:cNvPicPr preferRelativeResize="0"/>
          <p:nvPr/>
        </p:nvPicPr>
        <p:blipFill>
          <a:blip r:embed="rId3">
            <a:alphaModFix/>
          </a:blip>
          <a:stretch>
            <a:fillRect/>
          </a:stretch>
        </p:blipFill>
        <p:spPr>
          <a:xfrm>
            <a:off x="144200" y="1087850"/>
            <a:ext cx="5217700" cy="3661386"/>
          </a:xfrm>
          <a:prstGeom prst="rect">
            <a:avLst/>
          </a:prstGeom>
          <a:noFill/>
          <a:ln>
            <a:noFill/>
          </a:ln>
        </p:spPr>
      </p:pic>
      <p:pic>
        <p:nvPicPr>
          <p:cNvPr id="1289" name="Google Shape;1289;p169"/>
          <p:cNvPicPr preferRelativeResize="0"/>
          <p:nvPr/>
        </p:nvPicPr>
        <p:blipFill>
          <a:blip r:embed="rId4">
            <a:alphaModFix/>
          </a:blip>
          <a:stretch>
            <a:fillRect/>
          </a:stretch>
        </p:blipFill>
        <p:spPr>
          <a:xfrm>
            <a:off x="2297888" y="181750"/>
            <a:ext cx="1297816" cy="393600"/>
          </a:xfrm>
          <a:prstGeom prst="rect">
            <a:avLst/>
          </a:prstGeom>
          <a:noFill/>
          <a:ln>
            <a:noFill/>
          </a:ln>
        </p:spPr>
      </p:pic>
      <p:pic>
        <p:nvPicPr>
          <p:cNvPr id="1290" name="Google Shape;1290;p169"/>
          <p:cNvPicPr preferRelativeResize="0"/>
          <p:nvPr/>
        </p:nvPicPr>
        <p:blipFill>
          <a:blip r:embed="rId5">
            <a:alphaModFix/>
          </a:blip>
          <a:stretch>
            <a:fillRect/>
          </a:stretch>
        </p:blipFill>
        <p:spPr>
          <a:xfrm>
            <a:off x="1497763" y="575350"/>
            <a:ext cx="2898050" cy="268600"/>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294"/>
        <p:cNvGrpSpPr/>
        <p:nvPr/>
      </p:nvGrpSpPr>
      <p:grpSpPr>
        <a:xfrm>
          <a:off x="0" y="0"/>
          <a:ext cx="0" cy="0"/>
          <a:chOff x="0" y="0"/>
          <a:chExt cx="0" cy="0"/>
        </a:xfrm>
      </p:grpSpPr>
      <p:sp>
        <p:nvSpPr>
          <p:cNvPr id="1295" name="Google Shape;1295;p170"/>
          <p:cNvSpPr/>
          <p:nvPr/>
        </p:nvSpPr>
        <p:spPr>
          <a:xfrm>
            <a:off x="5157025" y="4168950"/>
            <a:ext cx="541500" cy="54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170"/>
          <p:cNvSpPr/>
          <p:nvPr/>
        </p:nvSpPr>
        <p:spPr>
          <a:xfrm>
            <a:off x="5522500" y="3722275"/>
            <a:ext cx="2693700" cy="338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170"/>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120</a:t>
            </a:fld>
            <a:endParaRPr/>
          </a:p>
        </p:txBody>
      </p:sp>
      <p:pic>
        <p:nvPicPr>
          <p:cNvPr id="1298" name="Google Shape;1298;p170"/>
          <p:cNvPicPr preferRelativeResize="0"/>
          <p:nvPr/>
        </p:nvPicPr>
        <p:blipFill>
          <a:blip r:embed="rId3">
            <a:alphaModFix/>
          </a:blip>
          <a:stretch>
            <a:fillRect/>
          </a:stretch>
        </p:blipFill>
        <p:spPr>
          <a:xfrm>
            <a:off x="0" y="993875"/>
            <a:ext cx="5728573" cy="3530000"/>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302"/>
        <p:cNvGrpSpPr/>
        <p:nvPr/>
      </p:nvGrpSpPr>
      <p:grpSpPr>
        <a:xfrm>
          <a:off x="0" y="0"/>
          <a:ext cx="0" cy="0"/>
          <a:chOff x="0" y="0"/>
          <a:chExt cx="0" cy="0"/>
        </a:xfrm>
      </p:grpSpPr>
      <p:sp>
        <p:nvSpPr>
          <p:cNvPr id="1303" name="Google Shape;1303;p171"/>
          <p:cNvSpPr/>
          <p:nvPr/>
        </p:nvSpPr>
        <p:spPr>
          <a:xfrm>
            <a:off x="5157025" y="4168950"/>
            <a:ext cx="541500" cy="54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171"/>
          <p:cNvSpPr/>
          <p:nvPr/>
        </p:nvSpPr>
        <p:spPr>
          <a:xfrm>
            <a:off x="5522500" y="3722275"/>
            <a:ext cx="2693700" cy="338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71"/>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121</a:t>
            </a:fld>
            <a:endParaRPr/>
          </a:p>
        </p:txBody>
      </p:sp>
      <p:pic>
        <p:nvPicPr>
          <p:cNvPr id="1306" name="Google Shape;1306;p171"/>
          <p:cNvPicPr preferRelativeResize="0"/>
          <p:nvPr/>
        </p:nvPicPr>
        <p:blipFill>
          <a:blip r:embed="rId3">
            <a:alphaModFix/>
          </a:blip>
          <a:stretch>
            <a:fillRect/>
          </a:stretch>
        </p:blipFill>
        <p:spPr>
          <a:xfrm>
            <a:off x="0" y="993875"/>
            <a:ext cx="5728573" cy="3530000"/>
          </a:xfrm>
          <a:prstGeom prst="rect">
            <a:avLst/>
          </a:prstGeom>
          <a:noFill/>
          <a:ln>
            <a:noFill/>
          </a:ln>
        </p:spPr>
      </p:pic>
      <p:sp>
        <p:nvSpPr>
          <p:cNvPr id="1307" name="Google Shape;1307;p171"/>
          <p:cNvSpPr txBox="1"/>
          <p:nvPr/>
        </p:nvSpPr>
        <p:spPr>
          <a:xfrm>
            <a:off x="5616250" y="1241000"/>
            <a:ext cx="3462300" cy="3232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1800"/>
              <a:t>“Don’t worry, you'll be running in no time.”</a:t>
            </a:r>
            <a:endParaRPr sz="1800"/>
          </a:p>
          <a:p>
            <a:pPr marL="0" marR="0" lvl="0" indent="0" algn="ctr" rtl="0">
              <a:lnSpc>
                <a:spcPct val="100000"/>
              </a:lnSpc>
              <a:spcBef>
                <a:spcPts val="0"/>
              </a:spcBef>
              <a:spcAft>
                <a:spcPts val="0"/>
              </a:spcAft>
              <a:buNone/>
            </a:pPr>
            <a:r>
              <a:rPr lang="en" sz="1800"/>
              <a:t>_______________________</a:t>
            </a:r>
            <a:endParaRPr sz="1800"/>
          </a:p>
          <a:p>
            <a:pPr marL="0" marR="0" lvl="0" indent="0" algn="ctr" rtl="0">
              <a:lnSpc>
                <a:spcPct val="100000"/>
              </a:lnSpc>
              <a:spcBef>
                <a:spcPts val="0"/>
              </a:spcBef>
              <a:spcAft>
                <a:spcPts val="0"/>
              </a:spcAft>
              <a:buNone/>
            </a:pPr>
            <a:endParaRPr sz="1800"/>
          </a:p>
          <a:p>
            <a:pPr marL="0" marR="0" lvl="0" indent="0" algn="ctr" rtl="0">
              <a:lnSpc>
                <a:spcPct val="100000"/>
              </a:lnSpc>
              <a:spcBef>
                <a:spcPts val="0"/>
              </a:spcBef>
              <a:spcAft>
                <a:spcPts val="0"/>
              </a:spcAft>
              <a:buNone/>
            </a:pPr>
            <a:r>
              <a:rPr lang="en" sz="1800"/>
              <a:t>“That’s gonna cost you an arm and a leg.”</a:t>
            </a:r>
            <a:endParaRPr sz="1800"/>
          </a:p>
          <a:p>
            <a:pPr marL="0" marR="0" lvl="0" indent="0" algn="ctr" rtl="0">
              <a:lnSpc>
                <a:spcPct val="100000"/>
              </a:lnSpc>
              <a:spcBef>
                <a:spcPts val="0"/>
              </a:spcBef>
              <a:spcAft>
                <a:spcPts val="0"/>
              </a:spcAft>
              <a:buNone/>
            </a:pPr>
            <a:r>
              <a:rPr lang="en" sz="1800"/>
              <a:t>_______________________</a:t>
            </a:r>
            <a:endParaRPr sz="1800"/>
          </a:p>
          <a:p>
            <a:pPr marL="0" marR="0" lvl="0" indent="0" algn="ctr" rtl="0">
              <a:lnSpc>
                <a:spcPct val="100000"/>
              </a:lnSpc>
              <a:spcBef>
                <a:spcPts val="0"/>
              </a:spcBef>
              <a:spcAft>
                <a:spcPts val="0"/>
              </a:spcAft>
              <a:buNone/>
            </a:pPr>
            <a:endParaRPr sz="1800"/>
          </a:p>
          <a:p>
            <a:pPr marL="0" marR="0" lvl="0" indent="0" algn="ctr" rtl="0">
              <a:lnSpc>
                <a:spcPct val="100000"/>
              </a:lnSpc>
              <a:spcBef>
                <a:spcPts val="0"/>
              </a:spcBef>
              <a:spcAft>
                <a:spcPts val="0"/>
              </a:spcAft>
              <a:buNone/>
            </a:pPr>
            <a:r>
              <a:rPr lang="en" sz="1800"/>
              <a:t>“Good news, your car troubles are over.”</a:t>
            </a:r>
            <a:endParaRPr sz="1800"/>
          </a:p>
          <a:p>
            <a:pPr marL="0" lvl="0" indent="0" algn="ctr" rtl="0">
              <a:spcBef>
                <a:spcPts val="0"/>
              </a:spcBef>
              <a:spcAft>
                <a:spcPts val="0"/>
              </a:spcAft>
              <a:buNone/>
            </a:pPr>
            <a:endParaRPr sz="180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311"/>
        <p:cNvGrpSpPr/>
        <p:nvPr/>
      </p:nvGrpSpPr>
      <p:grpSpPr>
        <a:xfrm>
          <a:off x="0" y="0"/>
          <a:ext cx="0" cy="0"/>
          <a:chOff x="0" y="0"/>
          <a:chExt cx="0" cy="0"/>
        </a:xfrm>
      </p:grpSpPr>
      <p:sp>
        <p:nvSpPr>
          <p:cNvPr id="1312" name="Google Shape;1312;p172"/>
          <p:cNvSpPr/>
          <p:nvPr/>
        </p:nvSpPr>
        <p:spPr>
          <a:xfrm>
            <a:off x="5157025" y="4168950"/>
            <a:ext cx="541500" cy="54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172"/>
          <p:cNvSpPr/>
          <p:nvPr/>
        </p:nvSpPr>
        <p:spPr>
          <a:xfrm>
            <a:off x="5522500" y="3722275"/>
            <a:ext cx="2693700" cy="338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172"/>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122</a:t>
            </a:fld>
            <a:endParaRPr/>
          </a:p>
        </p:txBody>
      </p:sp>
      <p:pic>
        <p:nvPicPr>
          <p:cNvPr id="1315" name="Google Shape;1315;p172"/>
          <p:cNvPicPr preferRelativeResize="0"/>
          <p:nvPr/>
        </p:nvPicPr>
        <p:blipFill>
          <a:blip r:embed="rId3">
            <a:alphaModFix/>
          </a:blip>
          <a:stretch>
            <a:fillRect/>
          </a:stretch>
        </p:blipFill>
        <p:spPr>
          <a:xfrm>
            <a:off x="152400" y="533400"/>
            <a:ext cx="5419402" cy="4130699"/>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sp>
        <p:nvSpPr>
          <p:cNvPr id="1320" name="Google Shape;1320;p173"/>
          <p:cNvSpPr/>
          <p:nvPr/>
        </p:nvSpPr>
        <p:spPr>
          <a:xfrm>
            <a:off x="5157025" y="4168950"/>
            <a:ext cx="541500" cy="541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173"/>
          <p:cNvSpPr/>
          <p:nvPr/>
        </p:nvSpPr>
        <p:spPr>
          <a:xfrm>
            <a:off x="5522500" y="3722275"/>
            <a:ext cx="2693700" cy="338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173"/>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123</a:t>
            </a:fld>
            <a:endParaRPr/>
          </a:p>
        </p:txBody>
      </p:sp>
      <p:pic>
        <p:nvPicPr>
          <p:cNvPr id="1323" name="Google Shape;1323;p173"/>
          <p:cNvPicPr preferRelativeResize="0"/>
          <p:nvPr/>
        </p:nvPicPr>
        <p:blipFill>
          <a:blip r:embed="rId3">
            <a:alphaModFix/>
          </a:blip>
          <a:stretch>
            <a:fillRect/>
          </a:stretch>
        </p:blipFill>
        <p:spPr>
          <a:xfrm>
            <a:off x="152400" y="533400"/>
            <a:ext cx="5419402" cy="4130699"/>
          </a:xfrm>
          <a:prstGeom prst="rect">
            <a:avLst/>
          </a:prstGeom>
          <a:noFill/>
          <a:ln>
            <a:noFill/>
          </a:ln>
        </p:spPr>
      </p:pic>
      <p:sp>
        <p:nvSpPr>
          <p:cNvPr id="1324" name="Google Shape;1324;p173"/>
          <p:cNvSpPr txBox="1"/>
          <p:nvPr/>
        </p:nvSpPr>
        <p:spPr>
          <a:xfrm>
            <a:off x="5616250" y="860000"/>
            <a:ext cx="3462300" cy="3232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 sz="1800"/>
              <a:t>“Looks like somebody needs to be taught a lesson.”</a:t>
            </a:r>
            <a:endParaRPr sz="1800"/>
          </a:p>
          <a:p>
            <a:pPr marL="0" lvl="0" indent="0" algn="ctr" rtl="0">
              <a:spcBef>
                <a:spcPts val="0"/>
              </a:spcBef>
              <a:spcAft>
                <a:spcPts val="0"/>
              </a:spcAft>
              <a:buNone/>
            </a:pPr>
            <a:r>
              <a:rPr lang="en" sz="1800">
                <a:solidFill>
                  <a:schemeClr val="dk1"/>
                </a:solidFill>
              </a:rPr>
              <a:t>_______________________</a:t>
            </a:r>
            <a:endParaRPr sz="1800">
              <a:solidFill>
                <a:schemeClr val="dk1"/>
              </a:solidFill>
            </a:endParaRPr>
          </a:p>
          <a:p>
            <a:pPr marL="0" lvl="0" indent="0" algn="ctr" rtl="0">
              <a:spcBef>
                <a:spcPts val="0"/>
              </a:spcBef>
              <a:spcAft>
                <a:spcPts val="0"/>
              </a:spcAft>
              <a:buClr>
                <a:schemeClr val="dk1"/>
              </a:buClr>
              <a:buSzPts val="1100"/>
              <a:buFont typeface="Arial"/>
              <a:buNone/>
            </a:pPr>
            <a:endParaRPr sz="1800">
              <a:solidFill>
                <a:schemeClr val="dk1"/>
              </a:solidFill>
            </a:endParaRPr>
          </a:p>
          <a:p>
            <a:pPr marL="0" marR="0" lvl="0" indent="0" algn="ctr" rtl="0">
              <a:lnSpc>
                <a:spcPct val="100000"/>
              </a:lnSpc>
              <a:spcBef>
                <a:spcPts val="0"/>
              </a:spcBef>
              <a:spcAft>
                <a:spcPts val="0"/>
              </a:spcAft>
              <a:buNone/>
            </a:pPr>
            <a:r>
              <a:rPr lang="en" sz="1800"/>
              <a:t>“Come out with your hands up, wrists straight, fingers gently curved!”</a:t>
            </a:r>
            <a:endParaRPr sz="1800"/>
          </a:p>
          <a:p>
            <a:pPr marL="0" lvl="0" indent="0" algn="ctr" rtl="0">
              <a:spcBef>
                <a:spcPts val="0"/>
              </a:spcBef>
              <a:spcAft>
                <a:spcPts val="0"/>
              </a:spcAft>
              <a:buNone/>
            </a:pPr>
            <a:r>
              <a:rPr lang="en" sz="1800">
                <a:solidFill>
                  <a:schemeClr val="dk1"/>
                </a:solidFill>
              </a:rPr>
              <a:t>_______________________</a:t>
            </a:r>
            <a:endParaRPr sz="1800">
              <a:solidFill>
                <a:schemeClr val="dk1"/>
              </a:solidFill>
            </a:endParaRPr>
          </a:p>
          <a:p>
            <a:pPr marL="0" lvl="0" indent="0" algn="ctr" rtl="0">
              <a:spcBef>
                <a:spcPts val="0"/>
              </a:spcBef>
              <a:spcAft>
                <a:spcPts val="0"/>
              </a:spcAft>
              <a:buClr>
                <a:schemeClr val="dk1"/>
              </a:buClr>
              <a:buSzPts val="1100"/>
              <a:buFont typeface="Arial"/>
              <a:buNone/>
            </a:pPr>
            <a:endParaRPr sz="1800">
              <a:solidFill>
                <a:schemeClr val="dk1"/>
              </a:solidFill>
            </a:endParaRPr>
          </a:p>
          <a:p>
            <a:pPr marL="0" marR="0" lvl="0" indent="0" algn="ctr" rtl="0">
              <a:lnSpc>
                <a:spcPct val="100000"/>
              </a:lnSpc>
              <a:spcBef>
                <a:spcPts val="0"/>
              </a:spcBef>
              <a:spcAft>
                <a:spcPts val="0"/>
              </a:spcAft>
              <a:buNone/>
            </a:pPr>
            <a:r>
              <a:rPr lang="en" sz="1800"/>
              <a:t>“I thought this was an upright establishment.”</a:t>
            </a:r>
            <a:endParaRPr sz="180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28"/>
        <p:cNvGrpSpPr/>
        <p:nvPr/>
      </p:nvGrpSpPr>
      <p:grpSpPr>
        <a:xfrm>
          <a:off x="0" y="0"/>
          <a:ext cx="0" cy="0"/>
          <a:chOff x="0" y="0"/>
          <a:chExt cx="0" cy="0"/>
        </a:xfrm>
      </p:grpSpPr>
      <p:sp>
        <p:nvSpPr>
          <p:cNvPr id="1329" name="Google Shape;1329;p174"/>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500" b="1">
                <a:solidFill>
                  <a:schemeClr val="lt1"/>
                </a:solidFill>
              </a:rPr>
              <a:t>Exercise: </a:t>
            </a:r>
            <a:r>
              <a:rPr lang="en" sz="2500">
                <a:solidFill>
                  <a:schemeClr val="lt1"/>
                </a:solidFill>
              </a:rPr>
              <a:t>‘What can you test with your dataset?’</a:t>
            </a:r>
            <a:endParaRPr sz="2500">
              <a:solidFill>
                <a:schemeClr val="lt1"/>
              </a:solidFill>
            </a:endParaRPr>
          </a:p>
          <a:p>
            <a:pPr marL="0" lvl="0" indent="0" algn="l" rtl="0">
              <a:lnSpc>
                <a:spcPct val="115000"/>
              </a:lnSpc>
              <a:spcBef>
                <a:spcPts val="0"/>
              </a:spcBef>
              <a:spcAft>
                <a:spcPts val="0"/>
              </a:spcAft>
              <a:buNone/>
            </a:pPr>
            <a:endParaRPr sz="2500">
              <a:solidFill>
                <a:schemeClr val="lt1"/>
              </a:solidFill>
            </a:endParaRPr>
          </a:p>
          <a:p>
            <a:pPr marL="0" lvl="0" indent="0" algn="l" rtl="0">
              <a:lnSpc>
                <a:spcPct val="115000"/>
              </a:lnSpc>
              <a:spcBef>
                <a:spcPts val="0"/>
              </a:spcBef>
              <a:spcAft>
                <a:spcPts val="0"/>
              </a:spcAft>
              <a:buSzPts val="2800"/>
              <a:buNone/>
            </a:pPr>
            <a:endParaRPr sz="2500">
              <a:solidFill>
                <a:schemeClr val="lt1"/>
              </a:solidFill>
            </a:endParaRPr>
          </a:p>
        </p:txBody>
      </p:sp>
      <p:sp>
        <p:nvSpPr>
          <p:cNvPr id="1330" name="Google Shape;1330;p174"/>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124</a:t>
            </a:fld>
            <a:endParaRPr/>
          </a:p>
        </p:txBody>
      </p:sp>
      <p:sp>
        <p:nvSpPr>
          <p:cNvPr id="1331" name="Google Shape;1331;p174"/>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chemeClr val="accent4"/>
              </a:highlight>
              <a:latin typeface="Arial"/>
              <a:ea typeface="Arial"/>
              <a:cs typeface="Arial"/>
              <a:sym typeface="Arial"/>
            </a:endParaRPr>
          </a:p>
        </p:txBody>
      </p:sp>
      <p:sp>
        <p:nvSpPr>
          <p:cNvPr id="1332" name="Google Shape;1332;p174"/>
          <p:cNvSpPr txBox="1">
            <a:spLocks noGrp="1"/>
          </p:cNvSpPr>
          <p:nvPr>
            <p:ph type="body" idx="1"/>
          </p:nvPr>
        </p:nvSpPr>
        <p:spPr>
          <a:xfrm>
            <a:off x="311700" y="1086926"/>
            <a:ext cx="8520600" cy="38073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 b="1">
                <a:solidFill>
                  <a:schemeClr val="lt1"/>
                </a:solidFill>
              </a:rPr>
              <a:t>Pairs: </a:t>
            </a:r>
            <a:r>
              <a:rPr lang="en">
                <a:solidFill>
                  <a:schemeClr val="lt1"/>
                </a:solidFill>
              </a:rPr>
              <a:t>We’re going to get into pairs again</a:t>
            </a:r>
            <a:endParaRPr>
              <a:solidFill>
                <a:schemeClr val="lt1"/>
              </a:solidFill>
            </a:endParaRPr>
          </a:p>
          <a:p>
            <a:pPr marL="0" marR="0" lvl="0" indent="0" algn="l" rtl="0">
              <a:lnSpc>
                <a:spcPct val="115000"/>
              </a:lnSpc>
              <a:spcBef>
                <a:spcPts val="1200"/>
              </a:spcBef>
              <a:spcAft>
                <a:spcPts val="0"/>
              </a:spcAft>
              <a:buNone/>
            </a:pPr>
            <a:r>
              <a:rPr lang="en" b="1">
                <a:solidFill>
                  <a:schemeClr val="lt1"/>
                </a:solidFill>
              </a:rPr>
              <a:t>Dataset:</a:t>
            </a:r>
            <a:r>
              <a:rPr lang="en">
                <a:solidFill>
                  <a:schemeClr val="lt1"/>
                </a:solidFill>
              </a:rPr>
              <a:t> Describe a dataset that you have, without mentioning any specific hypotheses (if you don’t have a dataset, make one up).</a:t>
            </a:r>
            <a:endParaRPr>
              <a:solidFill>
                <a:schemeClr val="lt1"/>
              </a:solidFill>
            </a:endParaRPr>
          </a:p>
          <a:p>
            <a:pPr marL="0" marR="0" lvl="0" indent="0" algn="l" rtl="0">
              <a:lnSpc>
                <a:spcPct val="115000"/>
              </a:lnSpc>
              <a:spcBef>
                <a:spcPts val="1200"/>
              </a:spcBef>
              <a:spcAft>
                <a:spcPts val="0"/>
              </a:spcAft>
              <a:buNone/>
            </a:pPr>
            <a:r>
              <a:rPr lang="en" b="1">
                <a:solidFill>
                  <a:schemeClr val="lt1"/>
                </a:solidFill>
              </a:rPr>
              <a:t>Discuss: </a:t>
            </a:r>
            <a:r>
              <a:rPr lang="en">
                <a:solidFill>
                  <a:schemeClr val="lt1"/>
                </a:solidFill>
              </a:rPr>
              <a:t>together, </a:t>
            </a:r>
            <a:br>
              <a:rPr lang="en">
                <a:solidFill>
                  <a:schemeClr val="lt1"/>
                </a:solidFill>
              </a:rPr>
            </a:br>
            <a:r>
              <a:rPr lang="en">
                <a:solidFill>
                  <a:schemeClr val="lt1"/>
                </a:solidFill>
              </a:rPr>
              <a:t>	1. Think: what more could you test with that dataset?</a:t>
            </a:r>
            <a:br>
              <a:rPr lang="en">
                <a:solidFill>
                  <a:schemeClr val="lt1"/>
                </a:solidFill>
              </a:rPr>
            </a:br>
            <a:r>
              <a:rPr lang="en">
                <a:solidFill>
                  <a:schemeClr val="lt1"/>
                </a:solidFill>
              </a:rPr>
              <a:t>	2. Discuss further, focusing on topics you were not planning on doing.</a:t>
            </a:r>
            <a:endParaRPr>
              <a:solidFill>
                <a:schemeClr val="lt1"/>
              </a:solidFill>
            </a:endParaRPr>
          </a:p>
          <a:p>
            <a:pPr marL="0" marR="0" lvl="0" indent="0" algn="l" rtl="0">
              <a:lnSpc>
                <a:spcPct val="115000"/>
              </a:lnSpc>
              <a:spcBef>
                <a:spcPts val="1200"/>
              </a:spcBef>
              <a:spcAft>
                <a:spcPts val="0"/>
              </a:spcAft>
              <a:buNone/>
            </a:pPr>
            <a:r>
              <a:rPr lang="en" b="1">
                <a:solidFill>
                  <a:schemeClr val="lt1"/>
                </a:solidFill>
              </a:rPr>
              <a:t>Remember</a:t>
            </a:r>
            <a:r>
              <a:rPr lang="en">
                <a:solidFill>
                  <a:schemeClr val="lt1"/>
                </a:solidFill>
              </a:rPr>
              <a:t> to use:</a:t>
            </a:r>
            <a:br>
              <a:rPr lang="en">
                <a:solidFill>
                  <a:schemeClr val="lt1"/>
                </a:solidFill>
              </a:rPr>
            </a:br>
            <a:r>
              <a:rPr lang="en">
                <a:solidFill>
                  <a:schemeClr val="lt1"/>
                </a:solidFill>
              </a:rPr>
              <a:t>	“Yes, and”</a:t>
            </a:r>
            <a:br>
              <a:rPr lang="en">
                <a:solidFill>
                  <a:schemeClr val="lt1"/>
                </a:solidFill>
              </a:rPr>
            </a:br>
            <a:r>
              <a:rPr lang="en">
                <a:solidFill>
                  <a:schemeClr val="lt1"/>
                </a:solidFill>
              </a:rPr>
              <a:t>	Make the other person feel comfortable</a:t>
            </a:r>
            <a:endParaRPr>
              <a:solidFill>
                <a:schemeClr val="lt1"/>
              </a:solidFill>
            </a:endParaRPr>
          </a:p>
          <a:p>
            <a:pPr marL="0" marR="0" lvl="0" indent="0" algn="l" rtl="0">
              <a:lnSpc>
                <a:spcPct val="115000"/>
              </a:lnSpc>
              <a:spcBef>
                <a:spcPts val="1200"/>
              </a:spcBef>
              <a:spcAft>
                <a:spcPts val="1200"/>
              </a:spcAft>
              <a:buNone/>
            </a:pPr>
            <a:r>
              <a:rPr lang="en" b="1">
                <a:solidFill>
                  <a:schemeClr val="lt1"/>
                </a:solidFill>
              </a:rPr>
              <a:t>Swap </a:t>
            </a:r>
            <a:r>
              <a:rPr lang="en">
                <a:solidFill>
                  <a:schemeClr val="lt1"/>
                </a:solidFill>
              </a:rPr>
              <a:t>roles and repeat</a:t>
            </a:r>
            <a:endParaRPr>
              <a:solidFill>
                <a:schemeClr val="lt1"/>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336"/>
        <p:cNvGrpSpPr/>
        <p:nvPr/>
      </p:nvGrpSpPr>
      <p:grpSpPr>
        <a:xfrm>
          <a:off x="0" y="0"/>
          <a:ext cx="0" cy="0"/>
          <a:chOff x="0" y="0"/>
          <a:chExt cx="0" cy="0"/>
        </a:xfrm>
      </p:grpSpPr>
      <p:pic>
        <p:nvPicPr>
          <p:cNvPr id="1337" name="Google Shape;1337;p175"/>
          <p:cNvPicPr preferRelativeResize="0"/>
          <p:nvPr/>
        </p:nvPicPr>
        <p:blipFill rotWithShape="1">
          <a:blip r:embed="rId3">
            <a:alphaModFix/>
          </a:blip>
          <a:srcRect/>
          <a:stretch/>
        </p:blipFill>
        <p:spPr>
          <a:xfrm>
            <a:off x="5640892" y="-11049"/>
            <a:ext cx="1256232" cy="1191658"/>
          </a:xfrm>
          <a:prstGeom prst="rect">
            <a:avLst/>
          </a:prstGeom>
          <a:noFill/>
          <a:ln>
            <a:noFill/>
          </a:ln>
        </p:spPr>
      </p:pic>
      <p:graphicFrame>
        <p:nvGraphicFramePr>
          <p:cNvPr id="1338" name="Google Shape;1338;p175"/>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2597300">
                  <a:extLst>
                    <a:ext uri="{9D8B030D-6E8A-4147-A177-3AD203B41FA5}">
                      <a16:colId xmlns:a16="http://schemas.microsoft.com/office/drawing/2014/main" val="20000"/>
                    </a:ext>
                  </a:extLst>
                </a:gridCol>
                <a:gridCol w="2795775">
                  <a:extLst>
                    <a:ext uri="{9D8B030D-6E8A-4147-A177-3AD203B41FA5}">
                      <a16:colId xmlns:a16="http://schemas.microsoft.com/office/drawing/2014/main" val="20001"/>
                    </a:ext>
                  </a:extLst>
                </a:gridCol>
                <a:gridCol w="2379325">
                  <a:extLst>
                    <a:ext uri="{9D8B030D-6E8A-4147-A177-3AD203B41FA5}">
                      <a16:colId xmlns:a16="http://schemas.microsoft.com/office/drawing/2014/main" val="20002"/>
                    </a:ext>
                  </a:extLst>
                </a:gridCol>
              </a:tblGrid>
              <a:tr h="4529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Process:</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Open (evolution)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Closed (exp. design)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Mode: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Improvisational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Falsification</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Compartmentalization:</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Interdisciplinary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Puzzle-state: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Puzzle-switching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Solution-testing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Goal:</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Hypothesis-generating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Language: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Metaphorical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Precise</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7877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Logic:</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Questions &amp; Contradictions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Consistent Answers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97150">
                <a:tc>
                  <a:txBody>
                    <a:bodyPr/>
                    <a:lstStyle/>
                    <a:p>
                      <a:pPr marL="0" marR="0" lvl="0" indent="0" algn="r" rtl="0">
                        <a:lnSpc>
                          <a:spcPct val="100000"/>
                        </a:lnSpc>
                        <a:spcBef>
                          <a:spcPts val="20"/>
                        </a:spcBef>
                        <a:spcAft>
                          <a:spcPts val="0"/>
                        </a:spcAft>
                        <a:buClr>
                          <a:srgbClr val="000000"/>
                        </a:buClr>
                        <a:buSzPts val="1600"/>
                        <a:buFont typeface="Arial"/>
                        <a:buNone/>
                      </a:pPr>
                      <a:r>
                        <a:rPr lang="en" sz="1600" b="1">
                          <a:latin typeface="Raleway"/>
                          <a:ea typeface="Raleway"/>
                          <a:cs typeface="Raleway"/>
                          <a:sym typeface="Raleway"/>
                        </a:rPr>
                        <a:t>Dimensionality:</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Jump between planes</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Stay on one plane</a:t>
                      </a:r>
                      <a:endParaRPr sz="1600" i="1">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1339" name="Google Shape;1339;p175"/>
          <p:cNvSpPr txBox="1"/>
          <p:nvPr/>
        </p:nvSpPr>
        <p:spPr>
          <a:xfrm>
            <a:off x="3584575" y="730925"/>
            <a:ext cx="5280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1800" b="1" i="0" u="none" strike="noStrike" cap="none">
                <a:solidFill>
                  <a:srgbClr val="000000"/>
                </a:solidFill>
                <a:latin typeface="Tenor Sans"/>
                <a:ea typeface="Tenor Sans"/>
                <a:cs typeface="Tenor Sans"/>
                <a:sym typeface="Tenor Sans"/>
              </a:rPr>
              <a:t>	Night Science		</a:t>
            </a:r>
            <a:r>
              <a:rPr lang="en" sz="1800" b="1">
                <a:latin typeface="Tenor Sans"/>
                <a:ea typeface="Tenor Sans"/>
                <a:cs typeface="Tenor Sans"/>
                <a:sym typeface="Tenor Sans"/>
              </a:rPr>
              <a:t>	</a:t>
            </a:r>
            <a:r>
              <a:rPr lang="en" sz="1800" b="1" i="0" u="none" strike="noStrike" cap="none">
                <a:solidFill>
                  <a:srgbClr val="000000"/>
                </a:solidFill>
                <a:latin typeface="Tenor Sans"/>
                <a:ea typeface="Tenor Sans"/>
                <a:cs typeface="Tenor Sans"/>
                <a:sym typeface="Tenor Sans"/>
              </a:rPr>
              <a:t>Day Science</a:t>
            </a:r>
            <a:r>
              <a:rPr lang="en" sz="1800" b="0" i="0" u="none" strike="noStrike" cap="none">
                <a:solidFill>
                  <a:srgbClr val="000000"/>
                </a:solidFill>
                <a:latin typeface="Tenor Sans"/>
                <a:ea typeface="Tenor Sans"/>
                <a:cs typeface="Tenor Sans"/>
                <a:sym typeface="Tenor Sans"/>
              </a:rPr>
              <a:t>	</a:t>
            </a:r>
            <a:endParaRPr sz="1800" b="0" i="0" u="none" strike="noStrike" cap="none">
              <a:solidFill>
                <a:srgbClr val="000000"/>
              </a:solidFill>
              <a:latin typeface="Tenor Sans"/>
              <a:ea typeface="Tenor Sans"/>
              <a:cs typeface="Tenor Sans"/>
              <a:sym typeface="Tenor Sans"/>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43"/>
        <p:cNvGrpSpPr/>
        <p:nvPr/>
      </p:nvGrpSpPr>
      <p:grpSpPr>
        <a:xfrm>
          <a:off x="0" y="0"/>
          <a:ext cx="0" cy="0"/>
          <a:chOff x="0" y="0"/>
          <a:chExt cx="0" cy="0"/>
        </a:xfrm>
      </p:grpSpPr>
      <p:sp>
        <p:nvSpPr>
          <p:cNvPr id="1344" name="Google Shape;1344;p176"/>
          <p:cNvSpPr txBox="1"/>
          <p:nvPr/>
        </p:nvSpPr>
        <p:spPr>
          <a:xfrm>
            <a:off x="0" y="3869250"/>
            <a:ext cx="9144000" cy="1247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rgbClr val="000000"/>
              </a:buClr>
              <a:buSzPts val="3200"/>
              <a:buFont typeface="Arial"/>
              <a:buNone/>
            </a:pPr>
            <a:r>
              <a:rPr lang="en" sz="3200" b="1">
                <a:solidFill>
                  <a:schemeClr val="lt1"/>
                </a:solidFill>
                <a:latin typeface="Tenor Sans"/>
                <a:ea typeface="Tenor Sans"/>
                <a:cs typeface="Tenor Sans"/>
                <a:sym typeface="Tenor Sans"/>
              </a:rPr>
              <a:t>What’s the question?</a:t>
            </a:r>
            <a:endParaRPr sz="3200" b="1">
              <a:solidFill>
                <a:schemeClr val="lt1"/>
              </a:solidFill>
              <a:latin typeface="Tenor Sans"/>
              <a:ea typeface="Tenor Sans"/>
              <a:cs typeface="Tenor Sans"/>
              <a:sym typeface="Tenor Sans"/>
            </a:endParaRPr>
          </a:p>
          <a:p>
            <a:pPr marL="0" lvl="0" indent="0" algn="ctr" rtl="0">
              <a:lnSpc>
                <a:spcPct val="115000"/>
              </a:lnSpc>
              <a:spcBef>
                <a:spcPts val="0"/>
              </a:spcBef>
              <a:spcAft>
                <a:spcPts val="0"/>
              </a:spcAft>
              <a:buClr>
                <a:srgbClr val="000000"/>
              </a:buClr>
              <a:buSzPts val="3200"/>
              <a:buFont typeface="Arial"/>
              <a:buNone/>
            </a:pPr>
            <a:br>
              <a:rPr lang="en" sz="1500" b="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What is the question? </a:t>
            </a:r>
            <a:r>
              <a:rPr lang="en" sz="1500" b="1" i="1">
                <a:solidFill>
                  <a:schemeClr val="lt1"/>
                </a:solidFill>
                <a:latin typeface="Tenor Sans"/>
                <a:ea typeface="Tenor Sans"/>
                <a:cs typeface="Tenor Sans"/>
                <a:sym typeface="Tenor Sans"/>
              </a:rPr>
              <a:t>Genome Biology </a:t>
            </a:r>
            <a:r>
              <a:rPr lang="en" sz="1500" b="1">
                <a:solidFill>
                  <a:schemeClr val="lt1"/>
                </a:solidFill>
                <a:latin typeface="Tenor Sans"/>
                <a:ea typeface="Tenor Sans"/>
                <a:cs typeface="Tenor Sans"/>
                <a:sym typeface="Tenor Sans"/>
              </a:rPr>
              <a:t>20:289 (2019)</a:t>
            </a:r>
            <a:endParaRPr sz="3200" b="1">
              <a:solidFill>
                <a:schemeClr val="lt1"/>
              </a:solidFill>
              <a:latin typeface="Tenor Sans"/>
              <a:ea typeface="Tenor Sans"/>
              <a:cs typeface="Tenor Sans"/>
              <a:sym typeface="Tenor Sans"/>
            </a:endParaRPr>
          </a:p>
        </p:txBody>
      </p:sp>
      <p:sp>
        <p:nvSpPr>
          <p:cNvPr id="1345" name="Google Shape;1345;p17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126</a:t>
            </a:fld>
            <a:endParaRPr/>
          </a:p>
        </p:txBody>
      </p:sp>
      <p:pic>
        <p:nvPicPr>
          <p:cNvPr id="1346" name="Google Shape;1346;p176"/>
          <p:cNvPicPr preferRelativeResize="0"/>
          <p:nvPr/>
        </p:nvPicPr>
        <p:blipFill rotWithShape="1">
          <a:blip r:embed="rId3">
            <a:alphaModFix/>
          </a:blip>
          <a:srcRect l="34835" t="28596" r="34670" b="40810"/>
          <a:stretch/>
        </p:blipFill>
        <p:spPr>
          <a:xfrm>
            <a:off x="3255742" y="1094229"/>
            <a:ext cx="2588467" cy="2596895"/>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177"/>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 sz="2200"/>
              <a:t>What’s your problem, Einstein?</a:t>
            </a:r>
            <a:endParaRPr sz="2200"/>
          </a:p>
        </p:txBody>
      </p:sp>
      <p:sp>
        <p:nvSpPr>
          <p:cNvPr id="1352" name="Google Shape;1352;p177"/>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127</a:t>
            </a:fld>
            <a:endParaRPr/>
          </a:p>
        </p:txBody>
      </p:sp>
      <p:pic>
        <p:nvPicPr>
          <p:cNvPr id="1353" name="Google Shape;1353;p177"/>
          <p:cNvPicPr preferRelativeResize="0"/>
          <p:nvPr/>
        </p:nvPicPr>
        <p:blipFill rotWithShape="1">
          <a:blip r:embed="rId3">
            <a:alphaModFix/>
          </a:blip>
          <a:srcRect/>
          <a:stretch/>
        </p:blipFill>
        <p:spPr>
          <a:xfrm>
            <a:off x="3117775" y="865325"/>
            <a:ext cx="2447625" cy="3541031"/>
          </a:xfrm>
          <a:prstGeom prst="rect">
            <a:avLst/>
          </a:prstGeom>
          <a:noFill/>
          <a:ln>
            <a:noFill/>
          </a:ln>
        </p:spPr>
      </p:pic>
      <p:sp>
        <p:nvSpPr>
          <p:cNvPr id="1354" name="Google Shape;1354;p177"/>
          <p:cNvSpPr txBox="1"/>
          <p:nvPr/>
        </p:nvSpPr>
        <p:spPr>
          <a:xfrm>
            <a:off x="3117775" y="4402680"/>
            <a:ext cx="24477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Raleway"/>
                <a:ea typeface="Raleway"/>
                <a:cs typeface="Raleway"/>
                <a:sym typeface="Raleway"/>
              </a:rPr>
              <a:t>Albert Einstein, age 23</a:t>
            </a:r>
            <a:endParaRPr sz="1400" b="0" i="0" u="none" strike="noStrike" cap="none">
              <a:solidFill>
                <a:srgbClr val="000000"/>
              </a:solidFill>
              <a:latin typeface="Raleway"/>
              <a:ea typeface="Raleway"/>
              <a:cs typeface="Raleway"/>
              <a:sym typeface="Raleway"/>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358"/>
        <p:cNvGrpSpPr/>
        <p:nvPr/>
      </p:nvGrpSpPr>
      <p:grpSpPr>
        <a:xfrm>
          <a:off x="0" y="0"/>
          <a:ext cx="0" cy="0"/>
          <a:chOff x="0" y="0"/>
          <a:chExt cx="0" cy="0"/>
        </a:xfrm>
      </p:grpSpPr>
      <p:sp>
        <p:nvSpPr>
          <p:cNvPr id="1359" name="Google Shape;1359;p178"/>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SzPts val="2800"/>
              <a:buNone/>
            </a:pPr>
            <a:r>
              <a:rPr lang="en"/>
              <a:t>Science is unpredictable</a:t>
            </a:r>
            <a:endParaRPr/>
          </a:p>
        </p:txBody>
      </p:sp>
      <p:graphicFrame>
        <p:nvGraphicFramePr>
          <p:cNvPr id="1360" name="Google Shape;1360;p178"/>
          <p:cNvGraphicFramePr/>
          <p:nvPr/>
        </p:nvGraphicFramePr>
        <p:xfrm>
          <a:off x="321087" y="833746"/>
          <a:ext cx="3000000" cy="3000000"/>
        </p:xfrm>
        <a:graphic>
          <a:graphicData uri="http://schemas.openxmlformats.org/drawingml/2006/table">
            <a:tbl>
              <a:tblPr firstRow="1">
                <a:noFill/>
                <a:tableStyleId>{51C40D90-11F4-41F6-A5E9-EB23D5E889F8}</a:tableStyleId>
              </a:tblPr>
              <a:tblGrid>
                <a:gridCol w="4161575">
                  <a:extLst>
                    <a:ext uri="{9D8B030D-6E8A-4147-A177-3AD203B41FA5}">
                      <a16:colId xmlns:a16="http://schemas.microsoft.com/office/drawing/2014/main" val="20000"/>
                    </a:ext>
                  </a:extLst>
                </a:gridCol>
                <a:gridCol w="4451925">
                  <a:extLst>
                    <a:ext uri="{9D8B030D-6E8A-4147-A177-3AD203B41FA5}">
                      <a16:colId xmlns:a16="http://schemas.microsoft.com/office/drawing/2014/main" val="20001"/>
                    </a:ext>
                  </a:extLst>
                </a:gridCol>
              </a:tblGrid>
              <a:tr h="298400">
                <a:tc>
                  <a:txBody>
                    <a:bodyPr/>
                    <a:lstStyle/>
                    <a:p>
                      <a:pPr marL="63500" marR="0" lvl="0" indent="0" algn="l" rtl="0">
                        <a:lnSpc>
                          <a:spcPct val="115000"/>
                        </a:lnSpc>
                        <a:spcBef>
                          <a:spcPts val="0"/>
                        </a:spcBef>
                        <a:spcAft>
                          <a:spcPts val="0"/>
                        </a:spcAft>
                        <a:buClr>
                          <a:srgbClr val="000000"/>
                        </a:buClr>
                        <a:buSzPts val="1400"/>
                        <a:buFont typeface="Arial"/>
                        <a:buNone/>
                      </a:pPr>
                      <a:r>
                        <a:rPr lang="en" sz="1400" b="1" u="none" strike="noStrike" cap="none">
                          <a:latin typeface="Raleway"/>
                          <a:ea typeface="Raleway"/>
                          <a:cs typeface="Raleway"/>
                          <a:sym typeface="Raleway"/>
                        </a:rPr>
                        <a:t>1997: Top Life Science problems</a:t>
                      </a:r>
                      <a:endParaRPr sz="1400" b="1"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b="1" u="none" strike="noStrike" cap="none">
                          <a:latin typeface="Raleway"/>
                          <a:ea typeface="Raleway"/>
                          <a:cs typeface="Raleway"/>
                          <a:sym typeface="Raleway"/>
                        </a:rPr>
                        <a:t>2015: Biggest discoveries of the past 25 year [5]</a:t>
                      </a:r>
                      <a:endParaRPr sz="1400" b="1"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389200">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1. What was the origin of life?</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1. RNA Interference Discovered (1998)</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extLst>
                  <a:ext uri="{0D108BD9-81ED-4DB2-BD59-A6C34878D82A}">
                    <a16:rowId xmlns:a16="http://schemas.microsoft.com/office/drawing/2014/main" val="10001"/>
                  </a:ext>
                </a:extLst>
              </a:tr>
              <a:tr h="386050">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2. What is the genetic and molecular basis of neural specificity?</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2. Dolly the Sheep Becomes the First Adult Mammal Cloned (1996)</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66225">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3. How are genes regulated in animals &amp; plants?</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3. Human Genome Mapped (2000)</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extLst>
                  <a:ext uri="{0D108BD9-81ED-4DB2-BD59-A6C34878D82A}">
                    <a16:rowId xmlns:a16="http://schemas.microsoft.com/office/drawing/2014/main" val="10003"/>
                  </a:ext>
                </a:extLst>
              </a:tr>
              <a:tr h="366225">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4. Topics in developmental and behavioral biology.</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4. Stem Cells Created from Mature Skin Cells (2007)</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464325">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5. How can we predict protein folding and the three-dimensional structure of proteins from amino acid sequences?</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tc>
                  <a:txBody>
                    <a:bodyPr/>
                    <a:lstStyle/>
                    <a:p>
                      <a:pPr marL="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  5. </a:t>
                      </a:r>
                      <a:r>
                        <a:rPr lang="en" sz="1400" i="1" u="none" strike="noStrike" cap="none">
                          <a:solidFill>
                            <a:srgbClr val="19191B"/>
                          </a:solidFill>
                          <a:latin typeface="Raleway"/>
                          <a:ea typeface="Raleway"/>
                          <a:cs typeface="Raleway"/>
                          <a:sym typeface="Raleway"/>
                        </a:rPr>
                        <a:t>AlphaFold 2 from Google Deep Mind </a:t>
                      </a:r>
                      <a:br>
                        <a:rPr lang="en" sz="1400" i="1" u="none" strike="noStrike" cap="none">
                          <a:solidFill>
                            <a:srgbClr val="19191B"/>
                          </a:solidFill>
                          <a:latin typeface="Raleway"/>
                          <a:ea typeface="Raleway"/>
                          <a:cs typeface="Raleway"/>
                          <a:sym typeface="Raleway"/>
                        </a:rPr>
                      </a:br>
                      <a:r>
                        <a:rPr lang="en" sz="1400" i="1" u="none" strike="noStrike" cap="none">
                          <a:solidFill>
                            <a:srgbClr val="19191B"/>
                          </a:solidFill>
                          <a:latin typeface="Raleway"/>
                          <a:ea typeface="Raleway"/>
                          <a:cs typeface="Raleway"/>
                          <a:sym typeface="Raleway"/>
                        </a:rPr>
                        <a:t>        – 2024 Nobel in Chemistry</a:t>
                      </a:r>
                      <a:endParaRPr sz="1400" i="1" u="none" strike="sng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2"/>
                    </a:solidFill>
                  </a:tcPr>
                </a:tc>
                <a:extLst>
                  <a:ext uri="{0D108BD9-81ED-4DB2-BD59-A6C34878D82A}">
                    <a16:rowId xmlns:a16="http://schemas.microsoft.com/office/drawing/2014/main" val="10005"/>
                  </a:ext>
                </a:extLst>
              </a:tr>
              <a:tr h="596250">
                <a:tc>
                  <a:txBody>
                    <a:bodyPr/>
                    <a:lstStyle/>
                    <a:p>
                      <a:pPr marL="63500" marR="0" lvl="0" indent="0" algn="l" rtl="0">
                        <a:lnSpc>
                          <a:spcPct val="115000"/>
                        </a:lnSpc>
                        <a:spcBef>
                          <a:spcPts val="0"/>
                        </a:spcBef>
                        <a:spcAft>
                          <a:spcPts val="0"/>
                        </a:spcAft>
                        <a:buClr>
                          <a:srgbClr val="000000"/>
                        </a:buClr>
                        <a:buSzPts val="1000"/>
                        <a:buFont typeface="Arial"/>
                        <a:buNone/>
                      </a:pPr>
                      <a:r>
                        <a:rPr lang="en" sz="1000" u="none" strike="noStrike" cap="none">
                          <a:latin typeface="Raleway Light"/>
                          <a:ea typeface="Raleway Light"/>
                          <a:cs typeface="Raleway Light"/>
                          <a:sym typeface="Raleway Light"/>
                        </a:rPr>
                        <a:t>Dev SB. </a:t>
                      </a:r>
                      <a:r>
                        <a:rPr lang="en" sz="1000" i="1" u="none" strike="noStrike" cap="none">
                          <a:latin typeface="Raleway Light"/>
                          <a:ea typeface="Raleway Light"/>
                          <a:cs typeface="Raleway Light"/>
                          <a:sym typeface="Raleway Light"/>
                        </a:rPr>
                        <a:t>Unsolved problems in biology - The state of current thinking</a:t>
                      </a:r>
                      <a:r>
                        <a:rPr lang="en" sz="1000" u="none" strike="noStrike" cap="none">
                          <a:latin typeface="Raleway Light"/>
                          <a:ea typeface="Raleway Light"/>
                          <a:cs typeface="Raleway Light"/>
                          <a:sym typeface="Raleway Light"/>
                        </a:rPr>
                        <a:t>. Prog. Biophys. Mol. Biol. Elsevier Ltd; 2015. p. 232–9.</a:t>
                      </a:r>
                      <a:endParaRPr sz="1000" u="none" strike="noStrike" cap="none">
                        <a:latin typeface="Raleway Light"/>
                        <a:ea typeface="Raleway Light"/>
                        <a:cs typeface="Raleway Light"/>
                        <a:sym typeface="Raleway Light"/>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63500" marR="0" lvl="0" indent="0" algn="l" rtl="0">
                        <a:lnSpc>
                          <a:spcPct val="115000"/>
                        </a:lnSpc>
                        <a:spcBef>
                          <a:spcPts val="0"/>
                        </a:spcBef>
                        <a:spcAft>
                          <a:spcPts val="0"/>
                        </a:spcAft>
                        <a:buClr>
                          <a:srgbClr val="000000"/>
                        </a:buClr>
                        <a:buSzPts val="1000"/>
                        <a:buFont typeface="Arial"/>
                        <a:buNone/>
                      </a:pPr>
                      <a:r>
                        <a:rPr lang="en" sz="1000" u="none" strike="noStrike" cap="none">
                          <a:latin typeface="Raleway Light"/>
                          <a:ea typeface="Raleway Light"/>
                          <a:cs typeface="Raleway Light"/>
                          <a:sym typeface="Raleway Light"/>
                        </a:rPr>
                        <a:t>5 Important Breakthroughs in Biology from the Last 25 Years | Brainscape Blog. </a:t>
                      </a:r>
                      <a:r>
                        <a:rPr lang="en" sz="1000" u="sng" strike="noStrike" cap="none">
                          <a:solidFill>
                            <a:schemeClr val="hlink"/>
                          </a:solidFill>
                          <a:latin typeface="Raleway Light"/>
                          <a:ea typeface="Raleway Light"/>
                          <a:cs typeface="Raleway Light"/>
                          <a:sym typeface="Raleway Light"/>
                          <a:hlinkClick r:id="rId3"/>
                        </a:rPr>
                        <a:t>https://www.brainscape.com/</a:t>
                      </a:r>
                      <a:br>
                        <a:rPr lang="en" sz="1000" u="sng" strike="noStrike" cap="none">
                          <a:solidFill>
                            <a:schemeClr val="hlink"/>
                          </a:solidFill>
                          <a:latin typeface="Raleway Light"/>
                          <a:ea typeface="Raleway Light"/>
                          <a:cs typeface="Raleway Light"/>
                          <a:sym typeface="Raleway Light"/>
                          <a:hlinkClick r:id="rId3"/>
                        </a:rPr>
                      </a:br>
                      <a:r>
                        <a:rPr lang="en" sz="1000" u="sng" strike="noStrike" cap="none">
                          <a:solidFill>
                            <a:schemeClr val="hlink"/>
                          </a:solidFill>
                          <a:latin typeface="Raleway Light"/>
                          <a:ea typeface="Raleway Light"/>
                          <a:cs typeface="Raleway Light"/>
                          <a:sym typeface="Raleway Light"/>
                          <a:hlinkClick r:id="rId3"/>
                        </a:rPr>
                        <a:t>blog/2015/06/biology-breakthroughs-and-discoveries/</a:t>
                      </a:r>
                      <a:endParaRPr sz="1000" u="none" strike="noStrike" cap="none">
                        <a:latin typeface="Raleway Light"/>
                        <a:ea typeface="Raleway Light"/>
                        <a:cs typeface="Raleway Light"/>
                        <a:sym typeface="Raleway Light"/>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364"/>
        <p:cNvGrpSpPr/>
        <p:nvPr/>
      </p:nvGrpSpPr>
      <p:grpSpPr>
        <a:xfrm>
          <a:off x="0" y="0"/>
          <a:ext cx="0" cy="0"/>
          <a:chOff x="0" y="0"/>
          <a:chExt cx="0" cy="0"/>
        </a:xfrm>
      </p:grpSpPr>
      <p:sp>
        <p:nvSpPr>
          <p:cNvPr id="1365" name="Google Shape;1365;p179"/>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1100"/>
              <a:buFont typeface="Arial"/>
              <a:buNone/>
            </a:pPr>
            <a:r>
              <a:rPr lang="en" sz="2200"/>
              <a:t>Einstein had to invent the questions</a:t>
            </a:r>
            <a:endParaRPr sz="2200"/>
          </a:p>
        </p:txBody>
      </p:sp>
      <p:sp>
        <p:nvSpPr>
          <p:cNvPr id="1366" name="Google Shape;1366;p179"/>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129</a:t>
            </a:fld>
            <a:endParaRPr/>
          </a:p>
        </p:txBody>
      </p:sp>
      <p:pic>
        <p:nvPicPr>
          <p:cNvPr id="1367" name="Google Shape;1367;p179"/>
          <p:cNvPicPr preferRelativeResize="0"/>
          <p:nvPr/>
        </p:nvPicPr>
        <p:blipFill rotWithShape="1">
          <a:blip r:embed="rId3">
            <a:alphaModFix/>
          </a:blip>
          <a:srcRect/>
          <a:stretch/>
        </p:blipFill>
        <p:spPr>
          <a:xfrm>
            <a:off x="3117775" y="865325"/>
            <a:ext cx="2447625" cy="3541031"/>
          </a:xfrm>
          <a:prstGeom prst="rect">
            <a:avLst/>
          </a:prstGeom>
          <a:noFill/>
          <a:ln>
            <a:noFill/>
          </a:ln>
        </p:spPr>
      </p:pic>
      <p:sp>
        <p:nvSpPr>
          <p:cNvPr id="1368" name="Google Shape;1368;p179"/>
          <p:cNvSpPr txBox="1"/>
          <p:nvPr/>
        </p:nvSpPr>
        <p:spPr>
          <a:xfrm>
            <a:off x="3117775" y="4402680"/>
            <a:ext cx="24477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Raleway"/>
                <a:ea typeface="Raleway"/>
                <a:cs typeface="Raleway"/>
                <a:sym typeface="Raleway"/>
              </a:rPr>
              <a:t>Albert Einstein, age 23</a:t>
            </a:r>
            <a:endParaRPr sz="1400" b="0" i="0" u="none" strike="noStrike" cap="none">
              <a:solidFill>
                <a:srgbClr val="000000"/>
              </a:solidFill>
              <a:latin typeface="Raleway"/>
              <a:ea typeface="Raleway"/>
              <a:cs typeface="Raleway"/>
              <a:sym typeface="Raleway"/>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372"/>
        <p:cNvGrpSpPr/>
        <p:nvPr/>
      </p:nvGrpSpPr>
      <p:grpSpPr>
        <a:xfrm>
          <a:off x="0" y="0"/>
          <a:ext cx="0" cy="0"/>
          <a:chOff x="0" y="0"/>
          <a:chExt cx="0" cy="0"/>
        </a:xfrm>
      </p:grpSpPr>
      <p:pic>
        <p:nvPicPr>
          <p:cNvPr id="1373" name="Google Shape;1373;p180"/>
          <p:cNvPicPr preferRelativeResize="0"/>
          <p:nvPr/>
        </p:nvPicPr>
        <p:blipFill rotWithShape="1">
          <a:blip r:embed="rId3">
            <a:alphaModFix/>
          </a:blip>
          <a:srcRect b="28156"/>
          <a:stretch/>
        </p:blipFill>
        <p:spPr>
          <a:xfrm>
            <a:off x="530300" y="979775"/>
            <a:ext cx="8079601" cy="3607251"/>
          </a:xfrm>
          <a:prstGeom prst="rect">
            <a:avLst/>
          </a:prstGeom>
          <a:noFill/>
          <a:ln>
            <a:noFill/>
          </a:ln>
        </p:spPr>
      </p:pic>
      <p:pic>
        <p:nvPicPr>
          <p:cNvPr id="1374" name="Google Shape;1374;p180"/>
          <p:cNvPicPr preferRelativeResize="0"/>
          <p:nvPr/>
        </p:nvPicPr>
        <p:blipFill rotWithShape="1">
          <a:blip r:embed="rId3">
            <a:alphaModFix/>
          </a:blip>
          <a:srcRect l="92583" t="30584" r="2893" b="65949"/>
          <a:stretch/>
        </p:blipFill>
        <p:spPr>
          <a:xfrm>
            <a:off x="4484691" y="1972350"/>
            <a:ext cx="1065210" cy="675600"/>
          </a:xfrm>
          <a:prstGeom prst="rect">
            <a:avLst/>
          </a:prstGeom>
          <a:noFill/>
          <a:ln>
            <a:noFill/>
          </a:ln>
        </p:spPr>
      </p:pic>
      <p:sp>
        <p:nvSpPr>
          <p:cNvPr id="1375" name="Google Shape;1375;p180"/>
          <p:cNvSpPr txBox="1"/>
          <p:nvPr/>
        </p:nvSpPr>
        <p:spPr>
          <a:xfrm>
            <a:off x="667750" y="162425"/>
            <a:ext cx="7534800" cy="523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endParaRPr sz="2200">
              <a:solidFill>
                <a:schemeClr val="dk1"/>
              </a:solidFill>
            </a:endParaRPr>
          </a:p>
        </p:txBody>
      </p:sp>
      <p:sp>
        <p:nvSpPr>
          <p:cNvPr id="1376" name="Google Shape;1376;p180"/>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27273"/>
              <a:buNone/>
            </a:pPr>
            <a:r>
              <a:rPr lang="en"/>
              <a:t>Is our knowledge like a brick wall with some </a:t>
            </a:r>
            <a:endParaRPr/>
          </a:p>
          <a:p>
            <a:pPr marL="0" lvl="0" indent="0" algn="ctr" rtl="0">
              <a:lnSpc>
                <a:spcPct val="100000"/>
              </a:lnSpc>
              <a:spcBef>
                <a:spcPts val="0"/>
              </a:spcBef>
              <a:spcAft>
                <a:spcPts val="0"/>
              </a:spcAft>
              <a:buSzPct val="127273"/>
              <a:buNone/>
            </a:pPr>
            <a:r>
              <a:rPr lang="en"/>
              <a:t>‘knowledge gaps’ to be filled in?</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380"/>
        <p:cNvGrpSpPr/>
        <p:nvPr/>
      </p:nvGrpSpPr>
      <p:grpSpPr>
        <a:xfrm>
          <a:off x="0" y="0"/>
          <a:ext cx="0" cy="0"/>
          <a:chOff x="0" y="0"/>
          <a:chExt cx="0" cy="0"/>
        </a:xfrm>
      </p:grpSpPr>
      <p:sp>
        <p:nvSpPr>
          <p:cNvPr id="1381" name="Google Shape;1381;p181"/>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131</a:t>
            </a:fld>
            <a:endParaRPr/>
          </a:p>
        </p:txBody>
      </p:sp>
      <p:pic>
        <p:nvPicPr>
          <p:cNvPr id="1382" name="Google Shape;1382;p181"/>
          <p:cNvPicPr preferRelativeResize="0"/>
          <p:nvPr/>
        </p:nvPicPr>
        <p:blipFill>
          <a:blip r:embed="rId3">
            <a:alphaModFix/>
          </a:blip>
          <a:stretch>
            <a:fillRect/>
          </a:stretch>
        </p:blipFill>
        <p:spPr>
          <a:xfrm>
            <a:off x="530300" y="914225"/>
            <a:ext cx="8122726" cy="3672792"/>
          </a:xfrm>
          <a:prstGeom prst="rect">
            <a:avLst/>
          </a:prstGeom>
          <a:noFill/>
          <a:ln>
            <a:noFill/>
          </a:ln>
        </p:spPr>
      </p:pic>
      <p:sp>
        <p:nvSpPr>
          <p:cNvPr id="1383" name="Google Shape;1383;p181"/>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a:t>A discovery is unexpected and may not fit neatly into our wall</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387"/>
        <p:cNvGrpSpPr/>
        <p:nvPr/>
      </p:nvGrpSpPr>
      <p:grpSpPr>
        <a:xfrm>
          <a:off x="0" y="0"/>
          <a:ext cx="0" cy="0"/>
          <a:chOff x="0" y="0"/>
          <a:chExt cx="0" cy="0"/>
        </a:xfrm>
      </p:grpSpPr>
      <p:sp>
        <p:nvSpPr>
          <p:cNvPr id="1388" name="Google Shape;1388;p182"/>
          <p:cNvSpPr txBox="1">
            <a:spLocks noGrp="1"/>
          </p:cNvSpPr>
          <p:nvPr>
            <p:ph type="title"/>
          </p:nvPr>
        </p:nvSpPr>
        <p:spPr>
          <a:xfrm>
            <a:off x="0" y="141402"/>
            <a:ext cx="9144000" cy="457200"/>
          </a:xfrm>
          <a:prstGeom prst="rect">
            <a:avLst/>
          </a:prstGeom>
          <a:noFill/>
          <a:ln>
            <a:noFill/>
          </a:ln>
        </p:spPr>
        <p:txBody>
          <a:bodyPr spcFirstLastPara="1" wrap="square" lIns="0" tIns="0" rIns="0" bIns="0" anchor="b" anchorCtr="0">
            <a:noAutofit/>
          </a:bodyPr>
          <a:lstStyle/>
          <a:p>
            <a:pPr marL="0" lvl="0" indent="0" algn="ctr" rtl="0">
              <a:lnSpc>
                <a:spcPct val="90000"/>
              </a:lnSpc>
              <a:spcBef>
                <a:spcPts val="0"/>
              </a:spcBef>
              <a:spcAft>
                <a:spcPts val="0"/>
              </a:spcAft>
              <a:buSzPts val="2800"/>
              <a:buNone/>
            </a:pPr>
            <a:r>
              <a:rPr lang="en"/>
              <a:t>Rephrased questions that led to scientific breakthroughs</a:t>
            </a:r>
            <a:endParaRPr/>
          </a:p>
        </p:txBody>
      </p:sp>
      <p:graphicFrame>
        <p:nvGraphicFramePr>
          <p:cNvPr id="1389" name="Google Shape;1389;p182"/>
          <p:cNvGraphicFramePr/>
          <p:nvPr/>
        </p:nvGraphicFramePr>
        <p:xfrm>
          <a:off x="282342" y="718106"/>
          <a:ext cx="3000000" cy="3000000"/>
        </p:xfrm>
        <a:graphic>
          <a:graphicData uri="http://schemas.openxmlformats.org/drawingml/2006/table">
            <a:tbl>
              <a:tblPr firstRow="1">
                <a:noFill/>
                <a:tableStyleId>{51C40D90-11F4-41F6-A5E9-EB23D5E889F8}</a:tableStyleId>
              </a:tblPr>
              <a:tblGrid>
                <a:gridCol w="1406125">
                  <a:extLst>
                    <a:ext uri="{9D8B030D-6E8A-4147-A177-3AD203B41FA5}">
                      <a16:colId xmlns:a16="http://schemas.microsoft.com/office/drawing/2014/main" val="20000"/>
                    </a:ext>
                  </a:extLst>
                </a:gridCol>
                <a:gridCol w="3025200">
                  <a:extLst>
                    <a:ext uri="{9D8B030D-6E8A-4147-A177-3AD203B41FA5}">
                      <a16:colId xmlns:a16="http://schemas.microsoft.com/office/drawing/2014/main" val="20001"/>
                    </a:ext>
                  </a:extLst>
                </a:gridCol>
                <a:gridCol w="4182175">
                  <a:extLst>
                    <a:ext uri="{9D8B030D-6E8A-4147-A177-3AD203B41FA5}">
                      <a16:colId xmlns:a16="http://schemas.microsoft.com/office/drawing/2014/main" val="20002"/>
                    </a:ext>
                  </a:extLst>
                </a:gridCol>
              </a:tblGrid>
              <a:tr h="408600">
                <a:tc>
                  <a:txBody>
                    <a:bodyPr/>
                    <a:lstStyle/>
                    <a:p>
                      <a:pPr marL="63500" marR="0" lvl="0" indent="0" algn="l" rtl="0">
                        <a:lnSpc>
                          <a:spcPct val="115000"/>
                        </a:lnSpc>
                        <a:spcBef>
                          <a:spcPts val="0"/>
                        </a:spcBef>
                        <a:spcAft>
                          <a:spcPts val="0"/>
                        </a:spcAft>
                        <a:buClr>
                          <a:srgbClr val="000000"/>
                        </a:buClr>
                        <a:buSzPts val="1400"/>
                        <a:buFont typeface="Arial"/>
                        <a:buNone/>
                      </a:pPr>
                      <a:r>
                        <a:rPr lang="en" sz="1400" b="1" u="none" strike="noStrike" cap="none">
                          <a:latin typeface="Raleway"/>
                          <a:ea typeface="Raleway"/>
                          <a:cs typeface="Raleway"/>
                          <a:sym typeface="Raleway"/>
                        </a:rPr>
                        <a:t>Lead scientist</a:t>
                      </a:r>
                      <a:endParaRPr sz="1800" b="1"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b="1" u="none" strike="noStrike" cap="none">
                          <a:latin typeface="Raleway"/>
                          <a:ea typeface="Raleway"/>
                          <a:cs typeface="Raleway"/>
                          <a:sym typeface="Raleway"/>
                        </a:rPr>
                        <a:t>Original question</a:t>
                      </a:r>
                      <a:endParaRPr sz="1800" b="1"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b="1" u="none" strike="noStrike" cap="none">
                          <a:latin typeface="Raleway"/>
                          <a:ea typeface="Raleway"/>
                          <a:cs typeface="Raleway"/>
                          <a:sym typeface="Raleway"/>
                        </a:rPr>
                        <a:t>Refocused question</a:t>
                      </a:r>
                      <a:endParaRPr sz="1400" b="1"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415425">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Marie Curie</a:t>
                      </a:r>
                      <a:endParaRPr sz="1800"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Where does the “radioactivity” come from?</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How does the radioactive activity depend on the form and quantity of the uranium? [1]</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extLst>
                  <a:ext uri="{0D108BD9-81ED-4DB2-BD59-A6C34878D82A}">
                    <a16:rowId xmlns:a16="http://schemas.microsoft.com/office/drawing/2014/main" val="10001"/>
                  </a:ext>
                </a:extLst>
              </a:tr>
              <a:tr h="412050">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Charles Darwin</a:t>
                      </a:r>
                      <a:endParaRPr sz="1800"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Why do similar species occupy geographically related niches?</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Do species split to form distinct species when they are geographically segregated? [2]</a:t>
                      </a:r>
                      <a:endParaRPr sz="1800"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90900">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Kurt Gödel</a:t>
                      </a:r>
                      <a:endParaRPr sz="1800"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Can you make a complete, contradiction-free formal system of all mathematical theorems?</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Can you use number theory to construct statements that are neither provable nor disprovable in such formal systems? [3]</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extLst>
                  <a:ext uri="{0D108BD9-81ED-4DB2-BD59-A6C34878D82A}">
                    <a16:rowId xmlns:a16="http://schemas.microsoft.com/office/drawing/2014/main" val="10003"/>
                  </a:ext>
                </a:extLst>
              </a:tr>
              <a:tr h="390900">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Barbara McClintock</a:t>
                      </a:r>
                      <a:endParaRPr sz="1800"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How are phenotypes controlled on the molecular level?</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How do genes switch on and off certain characteristics of an organism? [4]</a:t>
                      </a:r>
                      <a:endParaRPr sz="1800"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495600">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Francisco Mojica</a:t>
                      </a:r>
                      <a:endParaRPr sz="1800" u="none" strike="noStrike" cap="none">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Why do bacteria have CRISPR elements?</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tc>
                  <a:txBody>
                    <a:bodyPr/>
                    <a:lstStyle/>
                    <a:p>
                      <a:pPr marL="63500" marR="0" lvl="0" indent="0" algn="l" rtl="0">
                        <a:lnSpc>
                          <a:spcPct val="115000"/>
                        </a:lnSpc>
                        <a:spcBef>
                          <a:spcPts val="0"/>
                        </a:spcBef>
                        <a:spcAft>
                          <a:spcPts val="0"/>
                        </a:spcAft>
                        <a:buClr>
                          <a:srgbClr val="000000"/>
                        </a:buClr>
                        <a:buSzPts val="1400"/>
                        <a:buFont typeface="Arial"/>
                        <a:buNone/>
                      </a:pPr>
                      <a:r>
                        <a:rPr lang="en" sz="1400" u="none" strike="noStrike" cap="none">
                          <a:solidFill>
                            <a:srgbClr val="19191B"/>
                          </a:solidFill>
                          <a:latin typeface="Raleway"/>
                          <a:ea typeface="Raleway"/>
                          <a:cs typeface="Raleway"/>
                          <a:sym typeface="Raleway"/>
                        </a:rPr>
                        <a:t>Can we learn about CRISPR function by looking at sequence similarities of the spacers? [5]</a:t>
                      </a:r>
                      <a:endParaRPr sz="1400" u="none" strike="noStrike" cap="none">
                        <a:solidFill>
                          <a:srgbClr val="19191B"/>
                        </a:solidFill>
                        <a:latin typeface="Raleway"/>
                        <a:ea typeface="Raleway"/>
                        <a:cs typeface="Raleway"/>
                        <a:sym typeface="Raleway"/>
                      </a:endParaRPr>
                    </a:p>
                  </a:txBody>
                  <a:tcPr marL="58925" marR="58925" marT="58925" marB="589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extLst>
                  <a:ext uri="{0D108BD9-81ED-4DB2-BD59-A6C34878D82A}">
                    <a16:rowId xmlns:a16="http://schemas.microsoft.com/office/drawing/2014/main" val="10005"/>
                  </a:ext>
                </a:extLst>
              </a:tr>
            </a:tbl>
          </a:graphicData>
        </a:graphic>
      </p:graphicFrame>
      <p:sp>
        <p:nvSpPr>
          <p:cNvPr id="1390" name="Google Shape;1390;p182"/>
          <p:cNvSpPr txBox="1"/>
          <p:nvPr/>
        </p:nvSpPr>
        <p:spPr>
          <a:xfrm>
            <a:off x="1349025" y="4410025"/>
            <a:ext cx="7386000" cy="669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50"/>
              <a:buFont typeface="Arial"/>
              <a:buNone/>
            </a:pPr>
            <a:r>
              <a:rPr lang="en" sz="750" b="0" i="0" u="none" strike="noStrike" cap="none">
                <a:solidFill>
                  <a:schemeClr val="dk1"/>
                </a:solidFill>
                <a:latin typeface="Raleway Light"/>
                <a:ea typeface="Raleway Light"/>
                <a:cs typeface="Raleway Light"/>
                <a:sym typeface="Raleway Light"/>
              </a:rPr>
              <a:t>[1] Curie MS. Rays emitted by compounds of uranium and of thorium. Comptes Rendus. 1898;126:1101–3.; [2] Darwin C. On the Origin of Species by Means of Natural Selection, Or, The Preservation of Favoured Races in the Struggle for Life. J. Murray; 1859.; [3] Über formal unentscheidbare Sätze der Principia Mathematica und verwandter Systeme I. Monatshefte für Math. und Phys. Springer-Verlag; 1931;38:173–98.; [4] McClintock B. The origin and behavior of mutable loci in maize. Proc. Natl. Acad. Sci. U. S. A. 1950;36:344–55.; [5] Mojica FJM, Díez-Villaseñor C, Soria E, Juez G. Biological significance of a family of regularly spaced repeats in the genomes of Archaea, Bacteria and mitochondria. Mol. Microbiol. 2000. p. 244–6.</a:t>
            </a:r>
            <a:endParaRPr sz="1100" b="0" i="0" u="none" strike="noStrike" cap="none">
              <a:solidFill>
                <a:srgbClr val="000000"/>
              </a:solidFill>
              <a:latin typeface="Raleway Light"/>
              <a:ea typeface="Raleway Light"/>
              <a:cs typeface="Raleway Light"/>
              <a:sym typeface="Raleway Light"/>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394"/>
        <p:cNvGrpSpPr/>
        <p:nvPr/>
      </p:nvGrpSpPr>
      <p:grpSpPr>
        <a:xfrm>
          <a:off x="0" y="0"/>
          <a:ext cx="0" cy="0"/>
          <a:chOff x="0" y="0"/>
          <a:chExt cx="0" cy="0"/>
        </a:xfrm>
      </p:grpSpPr>
      <p:pic>
        <p:nvPicPr>
          <p:cNvPr id="1395" name="Google Shape;1395;p183"/>
          <p:cNvPicPr preferRelativeResize="0"/>
          <p:nvPr/>
        </p:nvPicPr>
        <p:blipFill rotWithShape="1">
          <a:blip r:embed="rId3">
            <a:alphaModFix/>
          </a:blip>
          <a:srcRect/>
          <a:stretch/>
        </p:blipFill>
        <p:spPr>
          <a:xfrm>
            <a:off x="634175" y="1270199"/>
            <a:ext cx="7875650" cy="3265801"/>
          </a:xfrm>
          <a:prstGeom prst="rect">
            <a:avLst/>
          </a:prstGeom>
          <a:noFill/>
          <a:ln>
            <a:noFill/>
          </a:ln>
        </p:spPr>
      </p:pic>
      <p:sp>
        <p:nvSpPr>
          <p:cNvPr id="1396" name="Google Shape;1396;p183"/>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a:t>The full scientific method</a:t>
            </a:r>
            <a:endParaRPr/>
          </a:p>
        </p:txBody>
      </p:sp>
      <p:sp>
        <p:nvSpPr>
          <p:cNvPr id="1397" name="Google Shape;1397;p183"/>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133</a:t>
            </a:fld>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01"/>
        <p:cNvGrpSpPr/>
        <p:nvPr/>
      </p:nvGrpSpPr>
      <p:grpSpPr>
        <a:xfrm>
          <a:off x="0" y="0"/>
          <a:ext cx="0" cy="0"/>
          <a:chOff x="0" y="0"/>
          <a:chExt cx="0" cy="0"/>
        </a:xfrm>
      </p:grpSpPr>
      <p:sp>
        <p:nvSpPr>
          <p:cNvPr id="1402" name="Google Shape;1402;p184"/>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500" b="1">
                <a:solidFill>
                  <a:schemeClr val="lt1"/>
                </a:solidFill>
              </a:rPr>
              <a:t>Exercise: </a:t>
            </a:r>
            <a:r>
              <a:rPr lang="en" sz="2500">
                <a:solidFill>
                  <a:schemeClr val="lt1"/>
                </a:solidFill>
              </a:rPr>
              <a:t>What do you really want?</a:t>
            </a:r>
            <a:endParaRPr sz="2500">
              <a:solidFill>
                <a:schemeClr val="lt1"/>
              </a:solidFill>
            </a:endParaRPr>
          </a:p>
          <a:p>
            <a:pPr marL="0" lvl="0" indent="0" algn="l" rtl="0">
              <a:lnSpc>
                <a:spcPct val="115000"/>
              </a:lnSpc>
              <a:spcBef>
                <a:spcPts val="0"/>
              </a:spcBef>
              <a:spcAft>
                <a:spcPts val="0"/>
              </a:spcAft>
              <a:buNone/>
            </a:pPr>
            <a:endParaRPr sz="2500">
              <a:solidFill>
                <a:schemeClr val="lt1"/>
              </a:solidFill>
            </a:endParaRPr>
          </a:p>
          <a:p>
            <a:pPr marL="0" lvl="0" indent="0" algn="l" rtl="0">
              <a:lnSpc>
                <a:spcPct val="115000"/>
              </a:lnSpc>
              <a:spcBef>
                <a:spcPts val="0"/>
              </a:spcBef>
              <a:spcAft>
                <a:spcPts val="0"/>
              </a:spcAft>
              <a:buSzPts val="2800"/>
              <a:buNone/>
            </a:pPr>
            <a:endParaRPr sz="2500">
              <a:solidFill>
                <a:schemeClr val="lt1"/>
              </a:solidFill>
            </a:endParaRPr>
          </a:p>
        </p:txBody>
      </p:sp>
      <p:sp>
        <p:nvSpPr>
          <p:cNvPr id="1403" name="Google Shape;1403;p184"/>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134</a:t>
            </a:fld>
            <a:endParaRPr/>
          </a:p>
        </p:txBody>
      </p:sp>
      <p:sp>
        <p:nvSpPr>
          <p:cNvPr id="1404" name="Google Shape;1404;p184"/>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chemeClr val="accent4"/>
              </a:highlight>
              <a:latin typeface="Arial"/>
              <a:ea typeface="Arial"/>
              <a:cs typeface="Arial"/>
              <a:sym typeface="Arial"/>
            </a:endParaRPr>
          </a:p>
        </p:txBody>
      </p:sp>
      <p:sp>
        <p:nvSpPr>
          <p:cNvPr id="1405" name="Google Shape;1405;p184"/>
          <p:cNvSpPr txBox="1">
            <a:spLocks noGrp="1"/>
          </p:cNvSpPr>
          <p:nvPr>
            <p:ph type="body" idx="1"/>
          </p:nvPr>
        </p:nvSpPr>
        <p:spPr>
          <a:xfrm>
            <a:off x="311700" y="984075"/>
            <a:ext cx="8520600" cy="41595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 b="1">
                <a:solidFill>
                  <a:schemeClr val="lt1"/>
                </a:solidFill>
              </a:rPr>
              <a:t>Pairs: </a:t>
            </a:r>
            <a:r>
              <a:rPr lang="en">
                <a:solidFill>
                  <a:schemeClr val="lt1"/>
                </a:solidFill>
              </a:rPr>
              <a:t>We’re going to get into pairs again.</a:t>
            </a:r>
            <a:endParaRPr>
              <a:solidFill>
                <a:schemeClr val="lt1"/>
              </a:solidFill>
            </a:endParaRPr>
          </a:p>
          <a:p>
            <a:pPr marL="0" lvl="0" indent="0" algn="l" rtl="0">
              <a:spcBef>
                <a:spcPts val="1200"/>
              </a:spcBef>
              <a:spcAft>
                <a:spcPts val="0"/>
              </a:spcAft>
              <a:buNone/>
            </a:pPr>
            <a:r>
              <a:rPr lang="en" b="1">
                <a:solidFill>
                  <a:schemeClr val="lt1"/>
                </a:solidFill>
              </a:rPr>
              <a:t>Project: </a:t>
            </a:r>
            <a:r>
              <a:rPr lang="en">
                <a:solidFill>
                  <a:schemeClr val="lt1"/>
                </a:solidFill>
              </a:rPr>
              <a:t>Describe your project to your partner.</a:t>
            </a:r>
            <a:br>
              <a:rPr lang="en">
                <a:solidFill>
                  <a:schemeClr val="lt1"/>
                </a:solidFill>
              </a:rPr>
            </a:br>
            <a:br>
              <a:rPr lang="en">
                <a:solidFill>
                  <a:schemeClr val="lt1"/>
                </a:solidFill>
              </a:rPr>
            </a:br>
            <a:r>
              <a:rPr lang="en" b="1">
                <a:solidFill>
                  <a:schemeClr val="lt1"/>
                </a:solidFill>
              </a:rPr>
              <a:t>Questions: </a:t>
            </a:r>
            <a:r>
              <a:rPr lang="en">
                <a:solidFill>
                  <a:schemeClr val="lt1"/>
                </a:solidFill>
              </a:rPr>
              <a:t>With the help of your partner, answer the questions:</a:t>
            </a:r>
            <a:br>
              <a:rPr lang="en">
                <a:solidFill>
                  <a:schemeClr val="lt1"/>
                </a:solidFill>
              </a:rPr>
            </a:br>
            <a:r>
              <a:rPr lang="en">
                <a:solidFill>
                  <a:schemeClr val="lt1"/>
                </a:solidFill>
              </a:rPr>
              <a:t>	What fascinates you about this project?</a:t>
            </a:r>
            <a:br>
              <a:rPr lang="en">
                <a:solidFill>
                  <a:schemeClr val="lt1"/>
                </a:solidFill>
              </a:rPr>
            </a:br>
            <a:r>
              <a:rPr lang="en">
                <a:solidFill>
                  <a:schemeClr val="lt1"/>
                </a:solidFill>
              </a:rPr>
              <a:t>	What are you really interested in?</a:t>
            </a:r>
            <a:br>
              <a:rPr lang="en">
                <a:solidFill>
                  <a:schemeClr val="lt1"/>
                </a:solidFill>
              </a:rPr>
            </a:br>
            <a:r>
              <a:rPr lang="en">
                <a:solidFill>
                  <a:schemeClr val="lt1"/>
                </a:solidFill>
              </a:rPr>
              <a:t>	What new questions could be spawned by that interest?</a:t>
            </a:r>
            <a:endParaRPr>
              <a:solidFill>
                <a:schemeClr val="lt1"/>
              </a:solidFill>
            </a:endParaRPr>
          </a:p>
          <a:p>
            <a:pPr marL="0" marR="0" lvl="0" indent="0" algn="l" rtl="0">
              <a:lnSpc>
                <a:spcPct val="115000"/>
              </a:lnSpc>
              <a:spcBef>
                <a:spcPts val="1200"/>
              </a:spcBef>
              <a:spcAft>
                <a:spcPts val="0"/>
              </a:spcAft>
              <a:buNone/>
            </a:pPr>
            <a:r>
              <a:rPr lang="en" b="1">
                <a:solidFill>
                  <a:schemeClr val="lt1"/>
                </a:solidFill>
              </a:rPr>
              <a:t>Remember</a:t>
            </a:r>
            <a:r>
              <a:rPr lang="en">
                <a:solidFill>
                  <a:schemeClr val="lt1"/>
                </a:solidFill>
              </a:rPr>
              <a:t> to use:</a:t>
            </a:r>
            <a:br>
              <a:rPr lang="en">
                <a:solidFill>
                  <a:schemeClr val="lt1"/>
                </a:solidFill>
              </a:rPr>
            </a:br>
            <a:r>
              <a:rPr lang="en">
                <a:solidFill>
                  <a:schemeClr val="lt1"/>
                </a:solidFill>
              </a:rPr>
              <a:t>	“Yes, and”</a:t>
            </a:r>
            <a:br>
              <a:rPr lang="en">
                <a:solidFill>
                  <a:schemeClr val="lt1"/>
                </a:solidFill>
              </a:rPr>
            </a:br>
            <a:r>
              <a:rPr lang="en">
                <a:solidFill>
                  <a:schemeClr val="lt1"/>
                </a:solidFill>
              </a:rPr>
              <a:t>	Make the other person feel comfortable</a:t>
            </a:r>
            <a:endParaRPr>
              <a:solidFill>
                <a:schemeClr val="lt1"/>
              </a:solidFill>
            </a:endParaRPr>
          </a:p>
          <a:p>
            <a:pPr marL="0" marR="0" lvl="0" indent="0" algn="l" rtl="0">
              <a:lnSpc>
                <a:spcPct val="115000"/>
              </a:lnSpc>
              <a:spcBef>
                <a:spcPts val="1200"/>
              </a:spcBef>
              <a:spcAft>
                <a:spcPts val="1200"/>
              </a:spcAft>
              <a:buNone/>
            </a:pPr>
            <a:r>
              <a:rPr lang="en" b="1">
                <a:solidFill>
                  <a:schemeClr val="lt1"/>
                </a:solidFill>
              </a:rPr>
              <a:t>Swap </a:t>
            </a:r>
            <a:r>
              <a:rPr lang="en">
                <a:solidFill>
                  <a:schemeClr val="lt1"/>
                </a:solidFill>
              </a:rPr>
              <a:t>roles and repeat.</a:t>
            </a:r>
            <a:endParaRPr>
              <a:solidFill>
                <a:schemeClr val="lt1"/>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409"/>
        <p:cNvGrpSpPr/>
        <p:nvPr/>
      </p:nvGrpSpPr>
      <p:grpSpPr>
        <a:xfrm>
          <a:off x="0" y="0"/>
          <a:ext cx="0" cy="0"/>
          <a:chOff x="0" y="0"/>
          <a:chExt cx="0" cy="0"/>
        </a:xfrm>
      </p:grpSpPr>
      <p:pic>
        <p:nvPicPr>
          <p:cNvPr id="1410" name="Google Shape;1410;p185"/>
          <p:cNvPicPr preferRelativeResize="0"/>
          <p:nvPr/>
        </p:nvPicPr>
        <p:blipFill rotWithShape="1">
          <a:blip r:embed="rId3">
            <a:alphaModFix/>
          </a:blip>
          <a:srcRect/>
          <a:stretch/>
        </p:blipFill>
        <p:spPr>
          <a:xfrm>
            <a:off x="5640892" y="-11049"/>
            <a:ext cx="1256232" cy="1191658"/>
          </a:xfrm>
          <a:prstGeom prst="rect">
            <a:avLst/>
          </a:prstGeom>
          <a:noFill/>
          <a:ln>
            <a:noFill/>
          </a:ln>
        </p:spPr>
      </p:pic>
      <p:graphicFrame>
        <p:nvGraphicFramePr>
          <p:cNvPr id="1411" name="Google Shape;1411;p185"/>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2597300">
                  <a:extLst>
                    <a:ext uri="{9D8B030D-6E8A-4147-A177-3AD203B41FA5}">
                      <a16:colId xmlns:a16="http://schemas.microsoft.com/office/drawing/2014/main" val="20000"/>
                    </a:ext>
                  </a:extLst>
                </a:gridCol>
                <a:gridCol w="2795775">
                  <a:extLst>
                    <a:ext uri="{9D8B030D-6E8A-4147-A177-3AD203B41FA5}">
                      <a16:colId xmlns:a16="http://schemas.microsoft.com/office/drawing/2014/main" val="20001"/>
                    </a:ext>
                  </a:extLst>
                </a:gridCol>
                <a:gridCol w="2379325">
                  <a:extLst>
                    <a:ext uri="{9D8B030D-6E8A-4147-A177-3AD203B41FA5}">
                      <a16:colId xmlns:a16="http://schemas.microsoft.com/office/drawing/2014/main" val="20002"/>
                    </a:ext>
                  </a:extLst>
                </a:gridCol>
              </a:tblGrid>
              <a:tr h="4529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Process:</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Open (evolution)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Closed (exp. design)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Mode: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Improvisational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Falsification</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Compartmentalization:</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Interdisciplinary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Puzzle-state: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Puzzle-switching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Solution-testing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Goal:</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Hypothesis-generating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Language: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Metaphorical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Precise</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7877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Logic:</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Questions &amp; Contradictions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Consistent Answers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97150">
                <a:tc>
                  <a:txBody>
                    <a:bodyPr/>
                    <a:lstStyle/>
                    <a:p>
                      <a:pPr marL="0" marR="0" lvl="0" indent="0" algn="r" rtl="0">
                        <a:lnSpc>
                          <a:spcPct val="100000"/>
                        </a:lnSpc>
                        <a:spcBef>
                          <a:spcPts val="20"/>
                        </a:spcBef>
                        <a:spcAft>
                          <a:spcPts val="0"/>
                        </a:spcAft>
                        <a:buClr>
                          <a:srgbClr val="000000"/>
                        </a:buClr>
                        <a:buSzPts val="1600"/>
                        <a:buFont typeface="Arial"/>
                        <a:buNone/>
                      </a:pPr>
                      <a:r>
                        <a:rPr lang="en" sz="1600" b="1">
                          <a:latin typeface="Raleway"/>
                          <a:ea typeface="Raleway"/>
                          <a:cs typeface="Raleway"/>
                          <a:sym typeface="Raleway"/>
                        </a:rPr>
                        <a:t>Dimensionality:</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Jump between planes</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Stay on one plane</a:t>
                      </a:r>
                      <a:endParaRPr sz="1600" i="1">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1412" name="Google Shape;1412;p185"/>
          <p:cNvSpPr txBox="1"/>
          <p:nvPr/>
        </p:nvSpPr>
        <p:spPr>
          <a:xfrm>
            <a:off x="3584575" y="730925"/>
            <a:ext cx="5280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1800" b="1" i="0" u="none" strike="noStrike" cap="none">
                <a:solidFill>
                  <a:srgbClr val="000000"/>
                </a:solidFill>
                <a:latin typeface="Tenor Sans"/>
                <a:ea typeface="Tenor Sans"/>
                <a:cs typeface="Tenor Sans"/>
                <a:sym typeface="Tenor Sans"/>
              </a:rPr>
              <a:t>	Night Science		</a:t>
            </a:r>
            <a:r>
              <a:rPr lang="en" sz="1800" b="1">
                <a:latin typeface="Tenor Sans"/>
                <a:ea typeface="Tenor Sans"/>
                <a:cs typeface="Tenor Sans"/>
                <a:sym typeface="Tenor Sans"/>
              </a:rPr>
              <a:t>	</a:t>
            </a:r>
            <a:r>
              <a:rPr lang="en" sz="1800" b="1" i="0" u="none" strike="noStrike" cap="none">
                <a:solidFill>
                  <a:srgbClr val="000000"/>
                </a:solidFill>
                <a:latin typeface="Tenor Sans"/>
                <a:ea typeface="Tenor Sans"/>
                <a:cs typeface="Tenor Sans"/>
                <a:sym typeface="Tenor Sans"/>
              </a:rPr>
              <a:t>Day Science</a:t>
            </a:r>
            <a:r>
              <a:rPr lang="en" sz="1800" b="0" i="0" u="none" strike="noStrike" cap="none">
                <a:solidFill>
                  <a:srgbClr val="000000"/>
                </a:solidFill>
                <a:latin typeface="Tenor Sans"/>
                <a:ea typeface="Tenor Sans"/>
                <a:cs typeface="Tenor Sans"/>
                <a:sym typeface="Tenor Sans"/>
              </a:rPr>
              <a:t>	</a:t>
            </a:r>
            <a:endParaRPr sz="1800" b="0" i="0" u="none" strike="noStrike" cap="none">
              <a:solidFill>
                <a:srgbClr val="000000"/>
              </a:solidFill>
              <a:latin typeface="Tenor Sans"/>
              <a:ea typeface="Tenor Sans"/>
              <a:cs typeface="Tenor Sans"/>
              <a:sym typeface="Tenor Sans"/>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16"/>
        <p:cNvGrpSpPr/>
        <p:nvPr/>
      </p:nvGrpSpPr>
      <p:grpSpPr>
        <a:xfrm>
          <a:off x="0" y="0"/>
          <a:ext cx="0" cy="0"/>
          <a:chOff x="0" y="0"/>
          <a:chExt cx="0" cy="0"/>
        </a:xfrm>
      </p:grpSpPr>
      <p:sp>
        <p:nvSpPr>
          <p:cNvPr id="1417" name="Google Shape;1417;p186"/>
          <p:cNvSpPr txBox="1"/>
          <p:nvPr/>
        </p:nvSpPr>
        <p:spPr>
          <a:xfrm>
            <a:off x="0" y="3869250"/>
            <a:ext cx="9144000" cy="1247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a:solidFill>
                  <a:srgbClr val="FFFFFF"/>
                </a:solidFill>
                <a:latin typeface="Tenor Sans"/>
                <a:ea typeface="Tenor Sans"/>
                <a:cs typeface="Tenor Sans"/>
                <a:sym typeface="Tenor Sans"/>
              </a:rPr>
              <a:t>Embracing the Contradiction</a:t>
            </a:r>
            <a:endParaRPr sz="3200" b="1">
              <a:solidFill>
                <a:srgbClr val="FFFFFF"/>
              </a:solidFill>
              <a:latin typeface="Tenor Sans"/>
              <a:ea typeface="Tenor Sans"/>
              <a:cs typeface="Tenor Sans"/>
              <a:sym typeface="Tenor Sans"/>
            </a:endParaRPr>
          </a:p>
          <a:p>
            <a:pPr marL="0" lvl="0" indent="0" algn="ctr" rtl="0">
              <a:lnSpc>
                <a:spcPct val="115000"/>
              </a:lnSpc>
              <a:spcBef>
                <a:spcPts val="0"/>
              </a:spcBef>
              <a:spcAft>
                <a:spcPts val="0"/>
              </a:spcAft>
              <a:buClr>
                <a:srgbClr val="000000"/>
              </a:buClr>
              <a:buSzPts val="3200"/>
              <a:buFont typeface="Arial"/>
              <a:buNone/>
            </a:pPr>
            <a:br>
              <a:rPr lang="en" sz="1500" b="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Novel predictions arise from contradictions. </a:t>
            </a:r>
            <a:r>
              <a:rPr lang="en" sz="1500" b="1" i="1">
                <a:solidFill>
                  <a:schemeClr val="lt1"/>
                </a:solidFill>
                <a:latin typeface="Tenor Sans"/>
                <a:ea typeface="Tenor Sans"/>
                <a:cs typeface="Tenor Sans"/>
                <a:sym typeface="Tenor Sans"/>
              </a:rPr>
              <a:t>Genome Biology </a:t>
            </a:r>
            <a:r>
              <a:rPr lang="en" sz="1500" b="1">
                <a:solidFill>
                  <a:schemeClr val="lt1"/>
                </a:solidFill>
                <a:latin typeface="Tenor Sans"/>
                <a:ea typeface="Tenor Sans"/>
                <a:cs typeface="Tenor Sans"/>
                <a:sym typeface="Tenor Sans"/>
              </a:rPr>
              <a:t>22:153 (2021)</a:t>
            </a:r>
            <a:endParaRPr sz="1500" b="1">
              <a:solidFill>
                <a:schemeClr val="lt1"/>
              </a:solidFill>
              <a:latin typeface="Tenor Sans"/>
              <a:ea typeface="Tenor Sans"/>
              <a:cs typeface="Tenor Sans"/>
              <a:sym typeface="Tenor Sans"/>
            </a:endParaRPr>
          </a:p>
        </p:txBody>
      </p:sp>
      <p:sp>
        <p:nvSpPr>
          <p:cNvPr id="1418" name="Google Shape;1418;p18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136</a:t>
            </a:fld>
            <a:endParaRPr/>
          </a:p>
        </p:txBody>
      </p:sp>
      <p:pic>
        <p:nvPicPr>
          <p:cNvPr id="1419" name="Google Shape;1419;p186"/>
          <p:cNvPicPr preferRelativeResize="0"/>
          <p:nvPr/>
        </p:nvPicPr>
        <p:blipFill rotWithShape="1">
          <a:blip r:embed="rId3">
            <a:alphaModFix/>
          </a:blip>
          <a:srcRect l="34835" t="28596" r="34670" b="40810"/>
          <a:stretch/>
        </p:blipFill>
        <p:spPr>
          <a:xfrm>
            <a:off x="3255742" y="1094229"/>
            <a:ext cx="2588467" cy="2596895"/>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423"/>
        <p:cNvGrpSpPr/>
        <p:nvPr/>
      </p:nvGrpSpPr>
      <p:grpSpPr>
        <a:xfrm>
          <a:off x="0" y="0"/>
          <a:ext cx="0" cy="0"/>
          <a:chOff x="0" y="0"/>
          <a:chExt cx="0" cy="0"/>
        </a:xfrm>
      </p:grpSpPr>
      <p:sp>
        <p:nvSpPr>
          <p:cNvPr id="1424" name="Google Shape;1424;p187"/>
          <p:cNvSpPr txBox="1"/>
          <p:nvPr/>
        </p:nvSpPr>
        <p:spPr>
          <a:xfrm>
            <a:off x="0" y="1898450"/>
            <a:ext cx="91440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None/>
            </a:pPr>
            <a:r>
              <a:rPr lang="en" sz="2200">
                <a:solidFill>
                  <a:schemeClr val="dk1"/>
                </a:solidFill>
                <a:latin typeface="Tenor Sans"/>
                <a:ea typeface="Tenor Sans"/>
                <a:cs typeface="Tenor Sans"/>
                <a:sym typeface="Tenor Sans"/>
              </a:rPr>
              <a:t>What relationship do you expect between wealth and happiness?</a:t>
            </a:r>
            <a:endParaRPr sz="2200">
              <a:solidFill>
                <a:schemeClr val="dk1"/>
              </a:solidFill>
              <a:latin typeface="Tenor Sans"/>
              <a:ea typeface="Tenor Sans"/>
              <a:cs typeface="Tenor Sans"/>
              <a:sym typeface="Tenor Sans"/>
            </a:endParaRPr>
          </a:p>
        </p:txBody>
      </p:sp>
      <p:sp>
        <p:nvSpPr>
          <p:cNvPr id="1425" name="Google Shape;1425;p187"/>
          <p:cNvSpPr/>
          <p:nvPr/>
        </p:nvSpPr>
        <p:spPr>
          <a:xfrm>
            <a:off x="1656475" y="640125"/>
            <a:ext cx="224700" cy="2247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187"/>
          <p:cNvSpPr/>
          <p:nvPr/>
        </p:nvSpPr>
        <p:spPr>
          <a:xfrm>
            <a:off x="3901200" y="982900"/>
            <a:ext cx="1195800" cy="7194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aleway"/>
              <a:ea typeface="Raleway"/>
              <a:cs typeface="Raleway"/>
              <a:sym typeface="Raleway"/>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430"/>
        <p:cNvGrpSpPr/>
        <p:nvPr/>
      </p:nvGrpSpPr>
      <p:grpSpPr>
        <a:xfrm>
          <a:off x="0" y="0"/>
          <a:ext cx="0" cy="0"/>
          <a:chOff x="0" y="0"/>
          <a:chExt cx="0" cy="0"/>
        </a:xfrm>
      </p:grpSpPr>
      <p:pic>
        <p:nvPicPr>
          <p:cNvPr id="1431" name="Google Shape;1431;p188"/>
          <p:cNvPicPr preferRelativeResize="0"/>
          <p:nvPr/>
        </p:nvPicPr>
        <p:blipFill rotWithShape="1">
          <a:blip r:embed="rId3">
            <a:alphaModFix/>
          </a:blip>
          <a:srcRect l="3420" t="11913" r="36900" b="20593"/>
          <a:stretch/>
        </p:blipFill>
        <p:spPr>
          <a:xfrm>
            <a:off x="1677575" y="943350"/>
            <a:ext cx="3826073" cy="2826125"/>
          </a:xfrm>
          <a:prstGeom prst="rect">
            <a:avLst/>
          </a:prstGeom>
          <a:noFill/>
          <a:ln>
            <a:noFill/>
          </a:ln>
        </p:spPr>
      </p:pic>
      <p:sp>
        <p:nvSpPr>
          <p:cNvPr id="1432" name="Google Shape;1432;p188"/>
          <p:cNvSpPr txBox="1"/>
          <p:nvPr/>
        </p:nvSpPr>
        <p:spPr>
          <a:xfrm>
            <a:off x="896350" y="86225"/>
            <a:ext cx="75348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None/>
            </a:pPr>
            <a:r>
              <a:rPr lang="en" sz="2200">
                <a:solidFill>
                  <a:schemeClr val="dk1"/>
                </a:solidFill>
                <a:latin typeface="Tenor Sans"/>
                <a:ea typeface="Tenor Sans"/>
                <a:cs typeface="Tenor Sans"/>
                <a:sym typeface="Tenor Sans"/>
              </a:rPr>
              <a:t>Does the data suggest that wealth leads to happiness?</a:t>
            </a:r>
            <a:endParaRPr sz="2200">
              <a:solidFill>
                <a:schemeClr val="dk1"/>
              </a:solidFill>
              <a:latin typeface="Tenor Sans"/>
              <a:ea typeface="Tenor Sans"/>
              <a:cs typeface="Tenor Sans"/>
              <a:sym typeface="Tenor Sans"/>
            </a:endParaRPr>
          </a:p>
        </p:txBody>
      </p:sp>
      <p:sp>
        <p:nvSpPr>
          <p:cNvPr id="1433" name="Google Shape;1433;p188"/>
          <p:cNvSpPr/>
          <p:nvPr/>
        </p:nvSpPr>
        <p:spPr>
          <a:xfrm>
            <a:off x="1656475" y="640125"/>
            <a:ext cx="224700" cy="2247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188"/>
          <p:cNvSpPr/>
          <p:nvPr/>
        </p:nvSpPr>
        <p:spPr>
          <a:xfrm>
            <a:off x="5503650" y="2047700"/>
            <a:ext cx="224700" cy="2247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438"/>
        <p:cNvGrpSpPr/>
        <p:nvPr/>
      </p:nvGrpSpPr>
      <p:grpSpPr>
        <a:xfrm>
          <a:off x="0" y="0"/>
          <a:ext cx="0" cy="0"/>
          <a:chOff x="0" y="0"/>
          <a:chExt cx="0" cy="0"/>
        </a:xfrm>
      </p:grpSpPr>
      <p:pic>
        <p:nvPicPr>
          <p:cNvPr id="1439" name="Google Shape;1439;p189"/>
          <p:cNvPicPr preferRelativeResize="0"/>
          <p:nvPr/>
        </p:nvPicPr>
        <p:blipFill rotWithShape="1">
          <a:blip r:embed="rId3">
            <a:alphaModFix/>
          </a:blip>
          <a:srcRect l="3422" t="3752" r="2557" b="20593"/>
          <a:stretch/>
        </p:blipFill>
        <p:spPr>
          <a:xfrm>
            <a:off x="1677584" y="601650"/>
            <a:ext cx="6027492" cy="3167824"/>
          </a:xfrm>
          <a:prstGeom prst="rect">
            <a:avLst/>
          </a:prstGeom>
          <a:noFill/>
          <a:ln>
            <a:noFill/>
          </a:ln>
        </p:spPr>
      </p:pic>
      <p:sp>
        <p:nvSpPr>
          <p:cNvPr id="1440" name="Google Shape;1440;p189"/>
          <p:cNvSpPr/>
          <p:nvPr/>
        </p:nvSpPr>
        <p:spPr>
          <a:xfrm>
            <a:off x="1656475" y="640125"/>
            <a:ext cx="224700" cy="2247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189"/>
          <p:cNvSpPr/>
          <p:nvPr/>
        </p:nvSpPr>
        <p:spPr>
          <a:xfrm>
            <a:off x="5538150" y="593925"/>
            <a:ext cx="190200" cy="3171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189"/>
          <p:cNvSpPr/>
          <p:nvPr/>
        </p:nvSpPr>
        <p:spPr>
          <a:xfrm>
            <a:off x="5503650" y="2047700"/>
            <a:ext cx="224700" cy="2247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189"/>
          <p:cNvSpPr txBox="1"/>
          <p:nvPr/>
        </p:nvSpPr>
        <p:spPr>
          <a:xfrm>
            <a:off x="896350" y="86225"/>
            <a:ext cx="75348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None/>
            </a:pPr>
            <a:r>
              <a:rPr lang="en" sz="2200">
                <a:solidFill>
                  <a:schemeClr val="dk1"/>
                </a:solidFill>
                <a:latin typeface="Tenor Sans"/>
                <a:ea typeface="Tenor Sans"/>
                <a:cs typeface="Tenor Sans"/>
                <a:sym typeface="Tenor Sans"/>
              </a:rPr>
              <a:t>This is a case of Simpson’s Paradox</a:t>
            </a:r>
            <a:endParaRPr sz="2200">
              <a:solidFill>
                <a:schemeClr val="dk1"/>
              </a:solidFill>
              <a:latin typeface="Tenor Sans"/>
              <a:ea typeface="Tenor Sans"/>
              <a:cs typeface="Tenor Sans"/>
              <a:sym typeface="Tenor Sans"/>
            </a:endParaRPr>
          </a:p>
        </p:txBody>
      </p:sp>
      <p:sp>
        <p:nvSpPr>
          <p:cNvPr id="1444" name="Google Shape;1444;p189"/>
          <p:cNvSpPr/>
          <p:nvPr/>
        </p:nvSpPr>
        <p:spPr>
          <a:xfrm>
            <a:off x="2360975" y="557300"/>
            <a:ext cx="2827200" cy="384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aleway"/>
              <a:ea typeface="Raleway"/>
              <a:cs typeface="Raleway"/>
              <a:sym typeface="Raleway"/>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448"/>
        <p:cNvGrpSpPr/>
        <p:nvPr/>
      </p:nvGrpSpPr>
      <p:grpSpPr>
        <a:xfrm>
          <a:off x="0" y="0"/>
          <a:ext cx="0" cy="0"/>
          <a:chOff x="0" y="0"/>
          <a:chExt cx="0" cy="0"/>
        </a:xfrm>
      </p:grpSpPr>
      <p:pic>
        <p:nvPicPr>
          <p:cNvPr id="1449" name="Google Shape;1449;p190"/>
          <p:cNvPicPr preferRelativeResize="0"/>
          <p:nvPr/>
        </p:nvPicPr>
        <p:blipFill rotWithShape="1">
          <a:blip r:embed="rId3">
            <a:alphaModFix/>
          </a:blip>
          <a:srcRect l="3422" t="3752" r="2557" b="20593"/>
          <a:stretch/>
        </p:blipFill>
        <p:spPr>
          <a:xfrm>
            <a:off x="1677584" y="601650"/>
            <a:ext cx="6027492" cy="3167824"/>
          </a:xfrm>
          <a:prstGeom prst="rect">
            <a:avLst/>
          </a:prstGeom>
          <a:noFill/>
          <a:ln>
            <a:noFill/>
          </a:ln>
        </p:spPr>
      </p:pic>
      <p:sp>
        <p:nvSpPr>
          <p:cNvPr id="1450" name="Google Shape;1450;p190"/>
          <p:cNvSpPr/>
          <p:nvPr/>
        </p:nvSpPr>
        <p:spPr>
          <a:xfrm>
            <a:off x="1656475" y="640125"/>
            <a:ext cx="224700" cy="2247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190"/>
          <p:cNvSpPr/>
          <p:nvPr/>
        </p:nvSpPr>
        <p:spPr>
          <a:xfrm>
            <a:off x="5538150" y="593925"/>
            <a:ext cx="190200" cy="3171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190"/>
          <p:cNvSpPr/>
          <p:nvPr/>
        </p:nvSpPr>
        <p:spPr>
          <a:xfrm>
            <a:off x="5503650" y="2047700"/>
            <a:ext cx="224700" cy="2247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190"/>
          <p:cNvSpPr/>
          <p:nvPr/>
        </p:nvSpPr>
        <p:spPr>
          <a:xfrm>
            <a:off x="2360975" y="557300"/>
            <a:ext cx="2827200" cy="384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aleway"/>
              <a:ea typeface="Raleway"/>
              <a:cs typeface="Raleway"/>
              <a:sym typeface="Raleway"/>
            </a:endParaRPr>
          </a:p>
        </p:txBody>
      </p:sp>
      <p:sp>
        <p:nvSpPr>
          <p:cNvPr id="1454" name="Google Shape;1454;p190"/>
          <p:cNvSpPr txBox="1"/>
          <p:nvPr/>
        </p:nvSpPr>
        <p:spPr>
          <a:xfrm>
            <a:off x="896350" y="86225"/>
            <a:ext cx="75348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None/>
            </a:pPr>
            <a:r>
              <a:rPr lang="en" sz="2200">
                <a:solidFill>
                  <a:schemeClr val="dk1"/>
                </a:solidFill>
                <a:latin typeface="Tenor Sans"/>
                <a:ea typeface="Tenor Sans"/>
                <a:cs typeface="Tenor Sans"/>
                <a:sym typeface="Tenor Sans"/>
              </a:rPr>
              <a:t>Confirmation bias</a:t>
            </a:r>
            <a:endParaRPr sz="2200">
              <a:solidFill>
                <a:schemeClr val="dk1"/>
              </a:solidFill>
              <a:latin typeface="Tenor Sans"/>
              <a:ea typeface="Tenor Sans"/>
              <a:cs typeface="Tenor Sans"/>
              <a:sym typeface="Tenor Sans"/>
            </a:endParaRPr>
          </a:p>
        </p:txBody>
      </p:sp>
      <p:pic>
        <p:nvPicPr>
          <p:cNvPr id="1455" name="Google Shape;1455;p190"/>
          <p:cNvPicPr preferRelativeResize="0"/>
          <p:nvPr/>
        </p:nvPicPr>
        <p:blipFill>
          <a:blip r:embed="rId4">
            <a:alphaModFix/>
          </a:blip>
          <a:stretch>
            <a:fillRect/>
          </a:stretch>
        </p:blipFill>
        <p:spPr>
          <a:xfrm>
            <a:off x="2003800" y="3710675"/>
            <a:ext cx="5366272" cy="145310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459"/>
        <p:cNvGrpSpPr/>
        <p:nvPr/>
      </p:nvGrpSpPr>
      <p:grpSpPr>
        <a:xfrm>
          <a:off x="0" y="0"/>
          <a:ext cx="0" cy="0"/>
          <a:chOff x="0" y="0"/>
          <a:chExt cx="0" cy="0"/>
        </a:xfrm>
      </p:grpSpPr>
      <p:pic>
        <p:nvPicPr>
          <p:cNvPr id="1460" name="Google Shape;1460;p191"/>
          <p:cNvPicPr preferRelativeResize="0"/>
          <p:nvPr/>
        </p:nvPicPr>
        <p:blipFill rotWithShape="1">
          <a:blip r:embed="rId3">
            <a:alphaModFix/>
          </a:blip>
          <a:srcRect l="3422" t="3752" r="2557" b="20593"/>
          <a:stretch/>
        </p:blipFill>
        <p:spPr>
          <a:xfrm>
            <a:off x="1677584" y="601650"/>
            <a:ext cx="6027492" cy="3167824"/>
          </a:xfrm>
          <a:prstGeom prst="rect">
            <a:avLst/>
          </a:prstGeom>
          <a:noFill/>
          <a:ln>
            <a:noFill/>
          </a:ln>
        </p:spPr>
      </p:pic>
      <p:sp>
        <p:nvSpPr>
          <p:cNvPr id="1461" name="Google Shape;1461;p191"/>
          <p:cNvSpPr/>
          <p:nvPr/>
        </p:nvSpPr>
        <p:spPr>
          <a:xfrm>
            <a:off x="1656475" y="640125"/>
            <a:ext cx="224700" cy="2247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191"/>
          <p:cNvSpPr/>
          <p:nvPr/>
        </p:nvSpPr>
        <p:spPr>
          <a:xfrm>
            <a:off x="5538150" y="593925"/>
            <a:ext cx="190200" cy="3171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91"/>
          <p:cNvSpPr/>
          <p:nvPr/>
        </p:nvSpPr>
        <p:spPr>
          <a:xfrm>
            <a:off x="5503650" y="2047700"/>
            <a:ext cx="224700" cy="224700"/>
          </a:xfrm>
          <a:prstGeom prst="rect">
            <a:avLst/>
          </a:prstGeom>
          <a:solidFill>
            <a:srgbClr val="FFFFFF"/>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191"/>
          <p:cNvSpPr/>
          <p:nvPr/>
        </p:nvSpPr>
        <p:spPr>
          <a:xfrm>
            <a:off x="2360975" y="557300"/>
            <a:ext cx="2827200" cy="384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aleway"/>
              <a:ea typeface="Raleway"/>
              <a:cs typeface="Raleway"/>
              <a:sym typeface="Raleway"/>
            </a:endParaRPr>
          </a:p>
        </p:txBody>
      </p:sp>
      <p:sp>
        <p:nvSpPr>
          <p:cNvPr id="1465" name="Google Shape;1465;p191"/>
          <p:cNvSpPr txBox="1"/>
          <p:nvPr/>
        </p:nvSpPr>
        <p:spPr>
          <a:xfrm>
            <a:off x="896350" y="86225"/>
            <a:ext cx="7534800" cy="523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200">
                <a:solidFill>
                  <a:schemeClr val="dk1"/>
                </a:solidFill>
                <a:latin typeface="Tenor Sans"/>
                <a:ea typeface="Tenor Sans"/>
                <a:cs typeface="Tenor Sans"/>
                <a:sym typeface="Tenor Sans"/>
              </a:rPr>
              <a:t>Data is not transparent</a:t>
            </a:r>
            <a:endParaRPr sz="2200">
              <a:solidFill>
                <a:schemeClr val="dk1"/>
              </a:solidFill>
              <a:latin typeface="Tenor Sans"/>
              <a:ea typeface="Tenor Sans"/>
              <a:cs typeface="Tenor Sans"/>
              <a:sym typeface="Tenor Sans"/>
            </a:endParaRPr>
          </a:p>
        </p:txBody>
      </p:sp>
      <p:pic>
        <p:nvPicPr>
          <p:cNvPr id="1466" name="Google Shape;1466;p191"/>
          <p:cNvPicPr preferRelativeResize="0"/>
          <p:nvPr/>
        </p:nvPicPr>
        <p:blipFill>
          <a:blip r:embed="rId4">
            <a:alphaModFix/>
          </a:blip>
          <a:stretch>
            <a:fillRect/>
          </a:stretch>
        </p:blipFill>
        <p:spPr>
          <a:xfrm>
            <a:off x="2003800" y="3710675"/>
            <a:ext cx="5366272" cy="145310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470"/>
        <p:cNvGrpSpPr/>
        <p:nvPr/>
      </p:nvGrpSpPr>
      <p:grpSpPr>
        <a:xfrm>
          <a:off x="0" y="0"/>
          <a:ext cx="0" cy="0"/>
          <a:chOff x="0" y="0"/>
          <a:chExt cx="0" cy="0"/>
        </a:xfrm>
      </p:grpSpPr>
      <p:sp>
        <p:nvSpPr>
          <p:cNvPr id="1471" name="Google Shape;1471;p192"/>
          <p:cNvSpPr txBox="1"/>
          <p:nvPr/>
        </p:nvSpPr>
        <p:spPr>
          <a:xfrm>
            <a:off x="820150" y="86225"/>
            <a:ext cx="75348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None/>
            </a:pPr>
            <a:r>
              <a:rPr lang="en" sz="2200">
                <a:solidFill>
                  <a:schemeClr val="dk1"/>
                </a:solidFill>
                <a:latin typeface="Tenor Sans"/>
                <a:ea typeface="Tenor Sans"/>
                <a:cs typeface="Tenor Sans"/>
                <a:sym typeface="Tenor Sans"/>
              </a:rPr>
              <a:t>On contradictions</a:t>
            </a:r>
            <a:endParaRPr sz="2200">
              <a:solidFill>
                <a:schemeClr val="dk1"/>
              </a:solidFill>
              <a:latin typeface="Tenor Sans"/>
              <a:ea typeface="Tenor Sans"/>
              <a:cs typeface="Tenor Sans"/>
              <a:sym typeface="Tenor Sans"/>
            </a:endParaRPr>
          </a:p>
        </p:txBody>
      </p:sp>
      <p:sp>
        <p:nvSpPr>
          <p:cNvPr id="1472" name="Google Shape;1472;p192"/>
          <p:cNvSpPr txBox="1"/>
          <p:nvPr/>
        </p:nvSpPr>
        <p:spPr>
          <a:xfrm>
            <a:off x="897925" y="1772875"/>
            <a:ext cx="7876200" cy="212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endParaRPr sz="1800">
              <a:solidFill>
                <a:schemeClr val="dk1"/>
              </a:solidFill>
              <a:highlight>
                <a:schemeClr val="lt1"/>
              </a:highlight>
              <a:latin typeface="Raleway"/>
              <a:ea typeface="Raleway"/>
              <a:cs typeface="Raleway"/>
              <a:sym typeface="Raleway"/>
            </a:endParaRPr>
          </a:p>
          <a:p>
            <a:pPr marL="0" marR="0" lvl="0" indent="0" algn="l" rtl="0">
              <a:lnSpc>
                <a:spcPct val="100000"/>
              </a:lnSpc>
              <a:spcBef>
                <a:spcPts val="0"/>
              </a:spcBef>
              <a:spcAft>
                <a:spcPts val="0"/>
              </a:spcAft>
              <a:buNone/>
            </a:pPr>
            <a:r>
              <a:rPr lang="en" sz="1800">
                <a:solidFill>
                  <a:schemeClr val="dk1"/>
                </a:solidFill>
                <a:highlight>
                  <a:schemeClr val="lt1"/>
                </a:highlight>
                <a:latin typeface="Raleway"/>
                <a:ea typeface="Raleway"/>
                <a:cs typeface="Raleway"/>
                <a:sym typeface="Raleway"/>
              </a:rPr>
              <a:t>“In formal logic, a contradiction is the signal of defeat, but in the evolution of real knowledge, it marks the first step in progress toward a victory.” </a:t>
            </a:r>
            <a:endParaRPr sz="1800">
              <a:solidFill>
                <a:schemeClr val="dk1"/>
              </a:solidFill>
              <a:highlight>
                <a:schemeClr val="lt1"/>
              </a:highlight>
              <a:latin typeface="Raleway"/>
              <a:ea typeface="Raleway"/>
              <a:cs typeface="Raleway"/>
              <a:sym typeface="Raleway"/>
            </a:endParaRPr>
          </a:p>
          <a:p>
            <a:pPr marL="3200400" marR="0" lvl="0" indent="457200" algn="l" rtl="0">
              <a:lnSpc>
                <a:spcPct val="100000"/>
              </a:lnSpc>
              <a:spcBef>
                <a:spcPts val="0"/>
              </a:spcBef>
              <a:spcAft>
                <a:spcPts val="0"/>
              </a:spcAft>
              <a:buNone/>
            </a:pPr>
            <a:r>
              <a:rPr lang="en" sz="1800">
                <a:solidFill>
                  <a:schemeClr val="dk1"/>
                </a:solidFill>
                <a:highlight>
                  <a:schemeClr val="lt1"/>
                </a:highlight>
                <a:latin typeface="Raleway"/>
                <a:ea typeface="Raleway"/>
                <a:cs typeface="Raleway"/>
                <a:sym typeface="Raleway"/>
              </a:rPr>
              <a:t>Alfred North Whitehead</a:t>
            </a:r>
            <a:endParaRPr sz="1800">
              <a:solidFill>
                <a:schemeClr val="dk1"/>
              </a:solidFill>
              <a:highlight>
                <a:schemeClr val="lt1"/>
              </a:highlight>
              <a:latin typeface="Raleway"/>
              <a:ea typeface="Raleway"/>
              <a:cs typeface="Raleway"/>
              <a:sym typeface="Raleway"/>
            </a:endParaRPr>
          </a:p>
          <a:p>
            <a:pPr marL="0" marR="0" lvl="0" indent="0" algn="l" rtl="0">
              <a:lnSpc>
                <a:spcPct val="100000"/>
              </a:lnSpc>
              <a:spcBef>
                <a:spcPts val="0"/>
              </a:spcBef>
              <a:spcAft>
                <a:spcPts val="0"/>
              </a:spcAft>
              <a:buNone/>
            </a:pPr>
            <a:endParaRPr sz="1800">
              <a:solidFill>
                <a:schemeClr val="dk1"/>
              </a:solidFill>
              <a:highlight>
                <a:schemeClr val="lt1"/>
              </a:highlight>
              <a:latin typeface="Raleway"/>
              <a:ea typeface="Raleway"/>
              <a:cs typeface="Raleway"/>
              <a:sym typeface="Raleway"/>
            </a:endParaRPr>
          </a:p>
          <a:p>
            <a:pPr marL="0" marR="0" lvl="0" indent="0" algn="l" rtl="0">
              <a:lnSpc>
                <a:spcPct val="100000"/>
              </a:lnSpc>
              <a:spcBef>
                <a:spcPts val="0"/>
              </a:spcBef>
              <a:spcAft>
                <a:spcPts val="0"/>
              </a:spcAft>
              <a:buNone/>
            </a:pPr>
            <a:endParaRPr sz="1800">
              <a:solidFill>
                <a:schemeClr val="dk1"/>
              </a:solidFill>
              <a:highlight>
                <a:schemeClr val="lt1"/>
              </a:highlight>
              <a:latin typeface="Raleway"/>
              <a:ea typeface="Raleway"/>
              <a:cs typeface="Raleway"/>
              <a:sym typeface="Raleway"/>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476"/>
        <p:cNvGrpSpPr/>
        <p:nvPr/>
      </p:nvGrpSpPr>
      <p:grpSpPr>
        <a:xfrm>
          <a:off x="0" y="0"/>
          <a:ext cx="0" cy="0"/>
          <a:chOff x="0" y="0"/>
          <a:chExt cx="0" cy="0"/>
        </a:xfrm>
      </p:grpSpPr>
      <p:pic>
        <p:nvPicPr>
          <p:cNvPr id="1477" name="Google Shape;1477;p193"/>
          <p:cNvPicPr preferRelativeResize="0"/>
          <p:nvPr/>
        </p:nvPicPr>
        <p:blipFill>
          <a:blip r:embed="rId3">
            <a:alphaModFix/>
          </a:blip>
          <a:stretch>
            <a:fillRect/>
          </a:stretch>
        </p:blipFill>
        <p:spPr>
          <a:xfrm>
            <a:off x="2095128" y="633075"/>
            <a:ext cx="4823125" cy="3843800"/>
          </a:xfrm>
          <a:prstGeom prst="rect">
            <a:avLst/>
          </a:prstGeom>
          <a:noFill/>
          <a:ln>
            <a:noFill/>
          </a:ln>
        </p:spPr>
      </p:pic>
      <p:sp>
        <p:nvSpPr>
          <p:cNvPr id="1478" name="Google Shape;1478;p193"/>
          <p:cNvSpPr txBox="1"/>
          <p:nvPr/>
        </p:nvSpPr>
        <p:spPr>
          <a:xfrm>
            <a:off x="6144000" y="474330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Levin, Anavy et al. Yanai. (2016)</a:t>
            </a:r>
            <a:endParaRPr/>
          </a:p>
        </p:txBody>
      </p:sp>
      <p:sp>
        <p:nvSpPr>
          <p:cNvPr id="1479" name="Google Shape;1479;p193"/>
          <p:cNvSpPr txBox="1"/>
          <p:nvPr/>
        </p:nvSpPr>
        <p:spPr>
          <a:xfrm>
            <a:off x="896350" y="86225"/>
            <a:ext cx="75348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None/>
            </a:pPr>
            <a:r>
              <a:rPr lang="en" sz="2200">
                <a:solidFill>
                  <a:schemeClr val="dk1"/>
                </a:solidFill>
                <a:latin typeface="Tenor Sans"/>
                <a:ea typeface="Tenor Sans"/>
                <a:cs typeface="Tenor Sans"/>
                <a:sym typeface="Tenor Sans"/>
              </a:rPr>
              <a:t>Embracing the contradiction</a:t>
            </a:r>
            <a:endParaRPr sz="2200">
              <a:solidFill>
                <a:schemeClr val="dk1"/>
              </a:solidFill>
              <a:latin typeface="Tenor Sans"/>
              <a:ea typeface="Tenor Sans"/>
              <a:cs typeface="Tenor Sans"/>
              <a:sym typeface="Tenor Sans"/>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83"/>
        <p:cNvGrpSpPr/>
        <p:nvPr/>
      </p:nvGrpSpPr>
      <p:grpSpPr>
        <a:xfrm>
          <a:off x="0" y="0"/>
          <a:ext cx="0" cy="0"/>
          <a:chOff x="0" y="0"/>
          <a:chExt cx="0" cy="0"/>
        </a:xfrm>
      </p:grpSpPr>
      <p:sp>
        <p:nvSpPr>
          <p:cNvPr id="1484" name="Google Shape;1484;p194"/>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500" b="1">
                <a:solidFill>
                  <a:schemeClr val="lt1"/>
                </a:solidFill>
              </a:rPr>
              <a:t>Exercise: </a:t>
            </a:r>
            <a:r>
              <a:rPr lang="en" sz="2500">
                <a:solidFill>
                  <a:schemeClr val="lt1"/>
                </a:solidFill>
              </a:rPr>
              <a:t>Embracing the contradiction</a:t>
            </a:r>
            <a:endParaRPr sz="2500">
              <a:solidFill>
                <a:schemeClr val="lt1"/>
              </a:solidFill>
            </a:endParaRPr>
          </a:p>
          <a:p>
            <a:pPr marL="0" lvl="0" indent="0" algn="ctr" rtl="0">
              <a:lnSpc>
                <a:spcPct val="115000"/>
              </a:lnSpc>
              <a:spcBef>
                <a:spcPts val="0"/>
              </a:spcBef>
              <a:spcAft>
                <a:spcPts val="0"/>
              </a:spcAft>
              <a:buSzPts val="2800"/>
              <a:buNone/>
            </a:pPr>
            <a:endParaRPr sz="2500" b="1">
              <a:solidFill>
                <a:schemeClr val="lt1"/>
              </a:solidFill>
            </a:endParaRPr>
          </a:p>
        </p:txBody>
      </p:sp>
      <p:sp>
        <p:nvSpPr>
          <p:cNvPr id="1485" name="Google Shape;1485;p194"/>
          <p:cNvSpPr txBox="1">
            <a:spLocks noGrp="1"/>
          </p:cNvSpPr>
          <p:nvPr>
            <p:ph type="body" idx="1"/>
          </p:nvPr>
        </p:nvSpPr>
        <p:spPr>
          <a:xfrm>
            <a:off x="311700" y="937669"/>
            <a:ext cx="8520600" cy="396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lt1"/>
                </a:solidFill>
              </a:rPr>
              <a:t>Pairs:</a:t>
            </a:r>
            <a:r>
              <a:rPr lang="en">
                <a:solidFill>
                  <a:schemeClr val="lt1"/>
                </a:solidFill>
              </a:rPr>
              <a:t> We will get into pairs.</a:t>
            </a:r>
            <a:endParaRPr>
              <a:solidFill>
                <a:schemeClr val="lt1"/>
              </a:solidFill>
            </a:endParaRPr>
          </a:p>
          <a:p>
            <a:pPr marL="0" lvl="0" indent="0" algn="l" rtl="0">
              <a:spcBef>
                <a:spcPts val="1200"/>
              </a:spcBef>
              <a:spcAft>
                <a:spcPts val="0"/>
              </a:spcAft>
              <a:buNone/>
            </a:pPr>
            <a:r>
              <a:rPr lang="en" b="1">
                <a:solidFill>
                  <a:schemeClr val="lt1"/>
                </a:solidFill>
              </a:rPr>
              <a:t>Project:</a:t>
            </a:r>
            <a:r>
              <a:rPr lang="en">
                <a:solidFill>
                  <a:schemeClr val="lt1"/>
                </a:solidFill>
              </a:rPr>
              <a:t> Try to emphasize the very thing that doesn’t make sense.</a:t>
            </a:r>
            <a:endParaRPr>
              <a:solidFill>
                <a:schemeClr val="lt1"/>
              </a:solidFill>
            </a:endParaRPr>
          </a:p>
          <a:p>
            <a:pPr marL="0" lvl="0" indent="457200" algn="l" rtl="0">
              <a:spcBef>
                <a:spcPts val="1200"/>
              </a:spcBef>
              <a:spcAft>
                <a:spcPts val="0"/>
              </a:spcAft>
              <a:buNone/>
            </a:pPr>
            <a:r>
              <a:rPr lang="en">
                <a:solidFill>
                  <a:schemeClr val="lt1"/>
                </a:solidFill>
              </a:rPr>
              <a:t>First individually: think of what’s troubling you in your project.</a:t>
            </a:r>
            <a:endParaRPr>
              <a:solidFill>
                <a:schemeClr val="lt1"/>
              </a:solidFill>
            </a:endParaRPr>
          </a:p>
          <a:p>
            <a:pPr marL="457200" lvl="0" indent="457200" algn="l" rtl="0">
              <a:spcBef>
                <a:spcPts val="0"/>
              </a:spcBef>
              <a:spcAft>
                <a:spcPts val="0"/>
              </a:spcAft>
              <a:buNone/>
            </a:pPr>
            <a:r>
              <a:rPr lang="en" b="1">
                <a:solidFill>
                  <a:schemeClr val="lt1"/>
                </a:solidFill>
              </a:rPr>
              <a:t>What’s the result that you wish was different?</a:t>
            </a:r>
            <a:endParaRPr b="1">
              <a:solidFill>
                <a:schemeClr val="lt1"/>
              </a:solidFill>
            </a:endParaRPr>
          </a:p>
          <a:p>
            <a:pPr marL="0" lvl="0" indent="457200" algn="l" rtl="0">
              <a:spcBef>
                <a:spcPts val="0"/>
              </a:spcBef>
              <a:spcAft>
                <a:spcPts val="0"/>
              </a:spcAft>
              <a:buNone/>
            </a:pPr>
            <a:r>
              <a:rPr lang="en">
                <a:solidFill>
                  <a:schemeClr val="lt1"/>
                </a:solidFill>
              </a:rPr>
              <a:t>Now together: Explain the project you are currently working on.</a:t>
            </a:r>
            <a:endParaRPr>
              <a:solidFill>
                <a:schemeClr val="lt1"/>
              </a:solidFill>
            </a:endParaRPr>
          </a:p>
          <a:p>
            <a:pPr marL="457200" lvl="0" indent="457200" algn="l" rtl="0">
              <a:spcBef>
                <a:spcPts val="0"/>
              </a:spcBef>
              <a:spcAft>
                <a:spcPts val="0"/>
              </a:spcAft>
              <a:buNone/>
            </a:pPr>
            <a:r>
              <a:rPr lang="en">
                <a:solidFill>
                  <a:schemeClr val="lt1"/>
                </a:solidFill>
              </a:rPr>
              <a:t>Instead of “sweeping under the rug” an anomaly, embrace it.</a:t>
            </a:r>
            <a:endParaRPr>
              <a:solidFill>
                <a:schemeClr val="lt1"/>
              </a:solidFill>
            </a:endParaRPr>
          </a:p>
          <a:p>
            <a:pPr marL="457200" lvl="0" indent="457200" algn="l" rtl="0">
              <a:spcBef>
                <a:spcPts val="0"/>
              </a:spcBef>
              <a:spcAft>
                <a:spcPts val="0"/>
              </a:spcAft>
              <a:buNone/>
            </a:pPr>
            <a:r>
              <a:rPr lang="en">
                <a:solidFill>
                  <a:schemeClr val="lt1"/>
                </a:solidFill>
              </a:rPr>
              <a:t>Work with your partner on what it might mean?</a:t>
            </a:r>
            <a:endParaRPr>
              <a:solidFill>
                <a:schemeClr val="lt1"/>
              </a:solidFill>
            </a:endParaRPr>
          </a:p>
          <a:p>
            <a:pPr marL="0" lvl="0" indent="0" algn="l" rtl="0">
              <a:spcBef>
                <a:spcPts val="0"/>
              </a:spcBef>
              <a:spcAft>
                <a:spcPts val="0"/>
              </a:spcAft>
              <a:buNone/>
            </a:pPr>
            <a:r>
              <a:rPr lang="en" b="1">
                <a:solidFill>
                  <a:schemeClr val="lt1"/>
                </a:solidFill>
              </a:rPr>
              <a:t>Remember</a:t>
            </a:r>
            <a:r>
              <a:rPr lang="en">
                <a:solidFill>
                  <a:schemeClr val="lt1"/>
                </a:solidFill>
              </a:rPr>
              <a:t> to use:</a:t>
            </a:r>
            <a:br>
              <a:rPr lang="en">
                <a:solidFill>
                  <a:schemeClr val="lt1"/>
                </a:solidFill>
              </a:rPr>
            </a:br>
            <a:r>
              <a:rPr lang="en">
                <a:solidFill>
                  <a:schemeClr val="lt1"/>
                </a:solidFill>
              </a:rPr>
              <a:t>	“Yes, and” (avoiding “No, but”)</a:t>
            </a:r>
            <a:br>
              <a:rPr lang="en">
                <a:solidFill>
                  <a:schemeClr val="lt1"/>
                </a:solidFill>
              </a:rPr>
            </a:br>
            <a:r>
              <a:rPr lang="en">
                <a:solidFill>
                  <a:schemeClr val="lt1"/>
                </a:solidFill>
              </a:rPr>
              <a:t>	Make the other person feel comfortable</a:t>
            </a:r>
            <a:endParaRPr>
              <a:solidFill>
                <a:schemeClr val="lt1"/>
              </a:solidFill>
            </a:endParaRPr>
          </a:p>
          <a:p>
            <a:pPr marL="0" lvl="0" indent="0" algn="l" rtl="0">
              <a:spcBef>
                <a:spcPts val="1200"/>
              </a:spcBef>
              <a:spcAft>
                <a:spcPts val="0"/>
              </a:spcAft>
              <a:buNone/>
            </a:pPr>
            <a:r>
              <a:rPr lang="en" b="1">
                <a:solidFill>
                  <a:schemeClr val="lt1"/>
                </a:solidFill>
              </a:rPr>
              <a:t>Swap roles</a:t>
            </a:r>
            <a:r>
              <a:rPr lang="en">
                <a:solidFill>
                  <a:schemeClr val="lt1"/>
                </a:solidFill>
              </a:rPr>
              <a:t> and repeat.</a:t>
            </a:r>
            <a:endParaRPr>
              <a:solidFill>
                <a:schemeClr val="lt1"/>
              </a:solidFill>
            </a:endParaRPr>
          </a:p>
          <a:p>
            <a:pPr marL="1371600" lvl="0" indent="0" algn="l" rtl="0">
              <a:spcBef>
                <a:spcPts val="0"/>
              </a:spcBef>
              <a:spcAft>
                <a:spcPts val="0"/>
              </a:spcAft>
              <a:buNone/>
            </a:pPr>
            <a:endParaRPr b="1">
              <a:solidFill>
                <a:schemeClr val="lt1"/>
              </a:solidFill>
            </a:endParaRPr>
          </a:p>
        </p:txBody>
      </p:sp>
      <p:sp>
        <p:nvSpPr>
          <p:cNvPr id="1486" name="Google Shape;1486;p194"/>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144</a:t>
            </a:fld>
            <a:endParaRPr/>
          </a:p>
        </p:txBody>
      </p:sp>
      <p:sp>
        <p:nvSpPr>
          <p:cNvPr id="1487" name="Google Shape;1487;p194"/>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chemeClr val="accent4"/>
              </a:highlight>
              <a:latin typeface="Arial"/>
              <a:ea typeface="Arial"/>
              <a:cs typeface="Arial"/>
              <a:sym typeface="Aria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491"/>
        <p:cNvGrpSpPr/>
        <p:nvPr/>
      </p:nvGrpSpPr>
      <p:grpSpPr>
        <a:xfrm>
          <a:off x="0" y="0"/>
          <a:ext cx="0" cy="0"/>
          <a:chOff x="0" y="0"/>
          <a:chExt cx="0" cy="0"/>
        </a:xfrm>
      </p:grpSpPr>
      <p:pic>
        <p:nvPicPr>
          <p:cNvPr id="1492" name="Google Shape;1492;p195"/>
          <p:cNvPicPr preferRelativeResize="0"/>
          <p:nvPr/>
        </p:nvPicPr>
        <p:blipFill rotWithShape="1">
          <a:blip r:embed="rId3">
            <a:alphaModFix/>
          </a:blip>
          <a:srcRect/>
          <a:stretch/>
        </p:blipFill>
        <p:spPr>
          <a:xfrm>
            <a:off x="5640892" y="-11049"/>
            <a:ext cx="1256232" cy="1191658"/>
          </a:xfrm>
          <a:prstGeom prst="rect">
            <a:avLst/>
          </a:prstGeom>
          <a:noFill/>
          <a:ln>
            <a:noFill/>
          </a:ln>
        </p:spPr>
      </p:pic>
      <p:graphicFrame>
        <p:nvGraphicFramePr>
          <p:cNvPr id="1493" name="Google Shape;1493;p195"/>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2597300">
                  <a:extLst>
                    <a:ext uri="{9D8B030D-6E8A-4147-A177-3AD203B41FA5}">
                      <a16:colId xmlns:a16="http://schemas.microsoft.com/office/drawing/2014/main" val="20000"/>
                    </a:ext>
                  </a:extLst>
                </a:gridCol>
                <a:gridCol w="2795775">
                  <a:extLst>
                    <a:ext uri="{9D8B030D-6E8A-4147-A177-3AD203B41FA5}">
                      <a16:colId xmlns:a16="http://schemas.microsoft.com/office/drawing/2014/main" val="20001"/>
                    </a:ext>
                  </a:extLst>
                </a:gridCol>
                <a:gridCol w="2379325">
                  <a:extLst>
                    <a:ext uri="{9D8B030D-6E8A-4147-A177-3AD203B41FA5}">
                      <a16:colId xmlns:a16="http://schemas.microsoft.com/office/drawing/2014/main" val="20002"/>
                    </a:ext>
                  </a:extLst>
                </a:gridCol>
              </a:tblGrid>
              <a:tr h="4529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Process:</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Open (evolution)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Closed (exp. design)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Mode: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Improvisational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Falsification</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Compartmentalization:</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Interdisciplinary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Puzzle-state: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Puzzle-switching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Solution-testing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Goal:</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Hypothesis-generating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Language: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Metaphorical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Precise</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7877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Logic:</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Questions &amp; Contradictions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Consistent Answers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97150">
                <a:tc>
                  <a:txBody>
                    <a:bodyPr/>
                    <a:lstStyle/>
                    <a:p>
                      <a:pPr marL="0" marR="0" lvl="0" indent="0" algn="r" rtl="0">
                        <a:lnSpc>
                          <a:spcPct val="100000"/>
                        </a:lnSpc>
                        <a:spcBef>
                          <a:spcPts val="20"/>
                        </a:spcBef>
                        <a:spcAft>
                          <a:spcPts val="0"/>
                        </a:spcAft>
                        <a:buClr>
                          <a:srgbClr val="000000"/>
                        </a:buClr>
                        <a:buSzPts val="1600"/>
                        <a:buFont typeface="Arial"/>
                        <a:buNone/>
                      </a:pPr>
                      <a:r>
                        <a:rPr lang="en" sz="1600" b="1">
                          <a:latin typeface="Raleway"/>
                          <a:ea typeface="Raleway"/>
                          <a:cs typeface="Raleway"/>
                          <a:sym typeface="Raleway"/>
                        </a:rPr>
                        <a:t>Dimensionality:</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Jump between planes</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Stay on one plane</a:t>
                      </a:r>
                      <a:endParaRPr sz="1600" i="1">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1494" name="Google Shape;1494;p195"/>
          <p:cNvSpPr txBox="1"/>
          <p:nvPr/>
        </p:nvSpPr>
        <p:spPr>
          <a:xfrm>
            <a:off x="3584575" y="730925"/>
            <a:ext cx="5280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1800" b="1" i="0" u="none" strike="noStrike" cap="none">
                <a:solidFill>
                  <a:srgbClr val="000000"/>
                </a:solidFill>
                <a:latin typeface="Tenor Sans"/>
                <a:ea typeface="Tenor Sans"/>
                <a:cs typeface="Tenor Sans"/>
                <a:sym typeface="Tenor Sans"/>
              </a:rPr>
              <a:t>	Night Science		</a:t>
            </a:r>
            <a:r>
              <a:rPr lang="en" sz="1800" b="1">
                <a:latin typeface="Tenor Sans"/>
                <a:ea typeface="Tenor Sans"/>
                <a:cs typeface="Tenor Sans"/>
                <a:sym typeface="Tenor Sans"/>
              </a:rPr>
              <a:t>	</a:t>
            </a:r>
            <a:r>
              <a:rPr lang="en" sz="1800" b="1" i="0" u="none" strike="noStrike" cap="none">
                <a:solidFill>
                  <a:srgbClr val="000000"/>
                </a:solidFill>
                <a:latin typeface="Tenor Sans"/>
                <a:ea typeface="Tenor Sans"/>
                <a:cs typeface="Tenor Sans"/>
                <a:sym typeface="Tenor Sans"/>
              </a:rPr>
              <a:t>Day Science</a:t>
            </a:r>
            <a:r>
              <a:rPr lang="en" sz="1800" b="0" i="0" u="none" strike="noStrike" cap="none">
                <a:solidFill>
                  <a:srgbClr val="000000"/>
                </a:solidFill>
                <a:latin typeface="Tenor Sans"/>
                <a:ea typeface="Tenor Sans"/>
                <a:cs typeface="Tenor Sans"/>
                <a:sym typeface="Tenor Sans"/>
              </a:rPr>
              <a:t>	</a:t>
            </a:r>
            <a:endParaRPr sz="1800" b="0" i="0" u="none" strike="noStrike" cap="none">
              <a:solidFill>
                <a:srgbClr val="000000"/>
              </a:solidFill>
              <a:latin typeface="Tenor Sans"/>
              <a:ea typeface="Tenor Sans"/>
              <a:cs typeface="Tenor Sans"/>
              <a:sym typeface="Tenor Sans"/>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498"/>
        <p:cNvGrpSpPr/>
        <p:nvPr/>
      </p:nvGrpSpPr>
      <p:grpSpPr>
        <a:xfrm>
          <a:off x="0" y="0"/>
          <a:ext cx="0" cy="0"/>
          <a:chOff x="0" y="0"/>
          <a:chExt cx="0" cy="0"/>
        </a:xfrm>
      </p:grpSpPr>
      <p:sp>
        <p:nvSpPr>
          <p:cNvPr id="1499" name="Google Shape;1499;p196"/>
          <p:cNvSpPr txBox="1"/>
          <p:nvPr/>
        </p:nvSpPr>
        <p:spPr>
          <a:xfrm>
            <a:off x="274320" y="209930"/>
            <a:ext cx="8641200" cy="6771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0"/>
              </a:spcBef>
              <a:spcAft>
                <a:spcPts val="0"/>
              </a:spcAft>
              <a:buClr>
                <a:schemeClr val="dk1"/>
              </a:buClr>
              <a:buSzPts val="2100"/>
              <a:buFont typeface="Arial"/>
              <a:buNone/>
            </a:pPr>
            <a:r>
              <a:rPr lang="en" sz="2100">
                <a:solidFill>
                  <a:schemeClr val="dk1"/>
                </a:solidFill>
                <a:latin typeface="Arial"/>
                <a:ea typeface="Arial"/>
                <a:cs typeface="Arial"/>
                <a:sym typeface="Arial"/>
              </a:rPr>
              <a:t>What gives us ‘</a:t>
            </a:r>
            <a:r>
              <a:rPr lang="en" sz="2100">
                <a:solidFill>
                  <a:schemeClr val="dk1"/>
                </a:solidFill>
              </a:rPr>
              <a:t>ugh</a:t>
            </a:r>
            <a:r>
              <a:rPr lang="en" sz="2100">
                <a:solidFill>
                  <a:schemeClr val="dk1"/>
                </a:solidFill>
                <a:latin typeface="Arial"/>
                <a:ea typeface="Arial"/>
                <a:cs typeface="Arial"/>
                <a:sym typeface="Arial"/>
              </a:rPr>
              <a:t>’? </a:t>
            </a:r>
            <a:endParaRPr sz="1100"/>
          </a:p>
        </p:txBody>
      </p:sp>
      <p:sp>
        <p:nvSpPr>
          <p:cNvPr id="1500" name="Google Shape;1500;p196"/>
          <p:cNvSpPr/>
          <p:nvPr/>
        </p:nvSpPr>
        <p:spPr>
          <a:xfrm>
            <a:off x="458731" y="985131"/>
            <a:ext cx="1738200" cy="1641600"/>
          </a:xfrm>
          <a:prstGeom prst="roundRect">
            <a:avLst>
              <a:gd name="adj" fmla="val 16667"/>
            </a:avLst>
          </a:prstGeom>
          <a:noFill/>
          <a:ln w="28575" cap="flat" cmpd="sng">
            <a:solidFill>
              <a:schemeClr val="dk1"/>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Calibri"/>
              <a:ea typeface="Calibri"/>
              <a:cs typeface="Calibri"/>
              <a:sym typeface="Calibri"/>
            </a:endParaRPr>
          </a:p>
        </p:txBody>
      </p:sp>
      <p:sp>
        <p:nvSpPr>
          <p:cNvPr id="1501" name="Google Shape;1501;p196"/>
          <p:cNvSpPr txBox="1"/>
          <p:nvPr/>
        </p:nvSpPr>
        <p:spPr>
          <a:xfrm>
            <a:off x="538946" y="954900"/>
            <a:ext cx="1563900" cy="8082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2400">
                <a:solidFill>
                  <a:schemeClr val="dk1"/>
                </a:solidFill>
                <a:latin typeface="Calibri"/>
                <a:ea typeface="Calibri"/>
                <a:cs typeface="Calibri"/>
                <a:sym typeface="Calibri"/>
              </a:rPr>
              <a:t>Grant rejection</a:t>
            </a:r>
            <a:endParaRPr sz="1100"/>
          </a:p>
        </p:txBody>
      </p:sp>
      <p:sp>
        <p:nvSpPr>
          <p:cNvPr id="1502" name="Google Shape;1502;p196"/>
          <p:cNvSpPr txBox="1"/>
          <p:nvPr/>
        </p:nvSpPr>
        <p:spPr>
          <a:xfrm>
            <a:off x="6627748" y="4853955"/>
            <a:ext cx="25671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alibri"/>
                <a:ea typeface="Calibri"/>
                <a:cs typeface="Calibri"/>
                <a:sym typeface="Calibri"/>
              </a:rPr>
              <a:t>Keltner &amp; Haidt (2003)</a:t>
            </a:r>
            <a:endParaRPr sz="1100"/>
          </a:p>
        </p:txBody>
      </p:sp>
      <p:pic>
        <p:nvPicPr>
          <p:cNvPr id="1503" name="Google Shape;1503;p196"/>
          <p:cNvPicPr preferRelativeResize="0"/>
          <p:nvPr/>
        </p:nvPicPr>
        <p:blipFill rotWithShape="1">
          <a:blip r:embed="rId3">
            <a:alphaModFix/>
          </a:blip>
          <a:srcRect t="18087"/>
          <a:stretch/>
        </p:blipFill>
        <p:spPr>
          <a:xfrm>
            <a:off x="-39144" y="4731365"/>
            <a:ext cx="1523975" cy="438600"/>
          </a:xfrm>
          <a:prstGeom prst="rect">
            <a:avLst/>
          </a:prstGeom>
          <a:noFill/>
          <a:ln>
            <a:noFill/>
          </a:ln>
        </p:spPr>
      </p:pic>
      <p:pic>
        <p:nvPicPr>
          <p:cNvPr id="1504" name="Google Shape;1504;p196"/>
          <p:cNvPicPr preferRelativeResize="0"/>
          <p:nvPr/>
        </p:nvPicPr>
        <p:blipFill>
          <a:blip r:embed="rId4">
            <a:alphaModFix/>
          </a:blip>
          <a:stretch>
            <a:fillRect/>
          </a:stretch>
        </p:blipFill>
        <p:spPr>
          <a:xfrm>
            <a:off x="780431" y="1708850"/>
            <a:ext cx="993499" cy="862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p197"/>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147</a:t>
            </a:fld>
            <a:endParaRPr/>
          </a:p>
        </p:txBody>
      </p:sp>
      <p:sp>
        <p:nvSpPr>
          <p:cNvPr id="1510" name="Google Shape;1510;p197"/>
          <p:cNvSpPr txBox="1"/>
          <p:nvPr/>
        </p:nvSpPr>
        <p:spPr>
          <a:xfrm>
            <a:off x="232125" y="415050"/>
            <a:ext cx="4661100" cy="3921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b="1">
                <a:solidFill>
                  <a:schemeClr val="dk1"/>
                </a:solidFill>
                <a:highlight>
                  <a:srgbClr val="FFFFFF"/>
                </a:highlight>
                <a:latin typeface="Roboto Mono"/>
                <a:ea typeface="Roboto Mono"/>
                <a:cs typeface="Roboto Mono"/>
                <a:sym typeface="Roboto Mono"/>
              </a:rPr>
              <a:t>Please allow me to introduce myself</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Well I’m a creative state of mind</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I've been around for a long, long year</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And I’ve helped many of your kind</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And I was 'round when Darwin</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Had his natural selection insight</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Made damn sure that Marie Curie’s mind</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Flew high as a radioactive kite</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 </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Pleased to meet you, hope you guess my name</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They call me night science, discovery is my game</a:t>
            </a:r>
            <a:endParaRPr sz="1100" b="1">
              <a:solidFill>
                <a:schemeClr val="dk1"/>
              </a:solidFill>
              <a:highlight>
                <a:srgbClr val="FFFFFF"/>
              </a:highlight>
              <a:latin typeface="Roboto Mono"/>
              <a:ea typeface="Roboto Mono"/>
              <a:cs typeface="Roboto Mono"/>
              <a:sym typeface="Roboto Mono"/>
            </a:endParaRPr>
          </a:p>
          <a:p>
            <a:pPr marL="0" lvl="0" indent="0" algn="l" rtl="0">
              <a:spcBef>
                <a:spcPts val="800"/>
              </a:spcBef>
              <a:spcAft>
                <a:spcPts val="0"/>
              </a:spcAft>
              <a:buNone/>
            </a:pPr>
            <a:endParaRPr sz="1100" b="1">
              <a:solidFill>
                <a:schemeClr val="dk1"/>
              </a:solidFill>
              <a:highlight>
                <a:srgbClr val="FFFFFF"/>
              </a:highlight>
              <a:latin typeface="Roboto Mono"/>
              <a:ea typeface="Roboto Mono"/>
              <a:cs typeface="Roboto Mono"/>
              <a:sym typeface="Roboto Mono"/>
            </a:endParaRPr>
          </a:p>
        </p:txBody>
      </p:sp>
      <p:sp>
        <p:nvSpPr>
          <p:cNvPr id="1511" name="Google Shape;1511;p197"/>
          <p:cNvSpPr txBox="1"/>
          <p:nvPr/>
        </p:nvSpPr>
        <p:spPr>
          <a:xfrm>
            <a:off x="4626725" y="415050"/>
            <a:ext cx="4661100" cy="3921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100" b="1">
                <a:solidFill>
                  <a:schemeClr val="dk1"/>
                </a:solidFill>
                <a:highlight>
                  <a:srgbClr val="FFFFFF"/>
                </a:highlight>
                <a:latin typeface="Roboto Mono"/>
                <a:ea typeface="Roboto Mono"/>
                <a:cs typeface="Roboto Mono"/>
                <a:sym typeface="Roboto Mono"/>
              </a:rPr>
              <a:t>I come around when you are stuck</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And you are desperate for a change</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Import ideas from plant biology</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That puzzle state must rearrange</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My favorite words are yes and and</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With my buddy I improvise – forgive me not</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chemeClr val="lt1"/>
                </a:highlight>
                <a:latin typeface="Roboto Mono"/>
                <a:ea typeface="Roboto Mono"/>
                <a:cs typeface="Roboto Mono"/>
                <a:sym typeface="Roboto Mono"/>
              </a:rPr>
              <a:t>You now know that it’s not true</a:t>
            </a:r>
            <a:endParaRPr sz="1100" b="1">
              <a:solidFill>
                <a:schemeClr val="dk1"/>
              </a:solidFill>
              <a:highlight>
                <a:schemeClr val="lt1"/>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chemeClr val="lt1"/>
                </a:highlight>
                <a:latin typeface="Roboto Mono"/>
                <a:ea typeface="Roboto Mono"/>
                <a:cs typeface="Roboto Mono"/>
                <a:sym typeface="Roboto Mono"/>
              </a:rPr>
              <a:t>That Popper is all we’ve got</a:t>
            </a:r>
            <a:r>
              <a:rPr lang="en" sz="1100" b="1">
                <a:solidFill>
                  <a:schemeClr val="dk1"/>
                </a:solidFill>
                <a:highlight>
                  <a:srgbClr val="FFFFFF"/>
                </a:highlight>
                <a:latin typeface="Roboto Mono"/>
                <a:ea typeface="Roboto Mono"/>
                <a:cs typeface="Roboto Mono"/>
                <a:sym typeface="Roboto Mono"/>
              </a:rPr>
              <a:t> </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 </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Pleased to meet you, hope you guess my name</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15000"/>
              </a:lnSpc>
              <a:spcBef>
                <a:spcPts val="800"/>
              </a:spcBef>
              <a:spcAft>
                <a:spcPts val="0"/>
              </a:spcAft>
              <a:buNone/>
            </a:pPr>
            <a:r>
              <a:rPr lang="en" sz="1100" b="1">
                <a:solidFill>
                  <a:schemeClr val="dk1"/>
                </a:solidFill>
                <a:highlight>
                  <a:srgbClr val="FFFFFF"/>
                </a:highlight>
                <a:latin typeface="Roboto Mono"/>
                <a:ea typeface="Roboto Mono"/>
                <a:cs typeface="Roboto Mono"/>
                <a:sym typeface="Roboto Mono"/>
              </a:rPr>
              <a:t>They call me night science, discovery is my game</a:t>
            </a:r>
            <a:endParaRPr sz="1100" b="1">
              <a:solidFill>
                <a:schemeClr val="dk1"/>
              </a:solidFill>
              <a:highlight>
                <a:srgbClr val="FFFFFF"/>
              </a:highlight>
              <a:latin typeface="Roboto Mono"/>
              <a:ea typeface="Roboto Mono"/>
              <a:cs typeface="Roboto Mono"/>
              <a:sym typeface="Roboto Mono"/>
            </a:endParaRPr>
          </a:p>
          <a:p>
            <a:pPr marL="0" lvl="0" indent="0" algn="l" rtl="0">
              <a:lnSpc>
                <a:spcPct val="125454"/>
              </a:lnSpc>
              <a:spcBef>
                <a:spcPts val="800"/>
              </a:spcBef>
              <a:spcAft>
                <a:spcPts val="800"/>
              </a:spcAft>
              <a:buNone/>
            </a:pPr>
            <a:endParaRPr sz="1100" b="1">
              <a:solidFill>
                <a:schemeClr val="dk1"/>
              </a:solidFill>
              <a:highlight>
                <a:srgbClr val="FFFFFF"/>
              </a:highlight>
              <a:latin typeface="Roboto Mono"/>
              <a:ea typeface="Roboto Mono"/>
              <a:cs typeface="Roboto Mono"/>
              <a:sym typeface="Roboto Mono"/>
            </a:endParaRPr>
          </a:p>
        </p:txBody>
      </p:sp>
      <p:sp>
        <p:nvSpPr>
          <p:cNvPr id="1512" name="Google Shape;1512;p197"/>
          <p:cNvSpPr txBox="1">
            <a:spLocks noGrp="1"/>
          </p:cNvSpPr>
          <p:nvPr>
            <p:ph type="title"/>
          </p:nvPr>
        </p:nvSpPr>
        <p:spPr>
          <a:xfrm>
            <a:off x="449300" y="24000"/>
            <a:ext cx="8338800" cy="572700"/>
          </a:xfrm>
          <a:prstGeom prst="rect">
            <a:avLst/>
          </a:prstGeom>
        </p:spPr>
        <p:txBody>
          <a:bodyPr spcFirstLastPara="1" wrap="square" lIns="91425" tIns="91425" rIns="91425" bIns="91425" anchor="t" anchorCtr="0">
            <a:noAutofit/>
          </a:bodyPr>
          <a:lstStyle/>
          <a:p>
            <a:pPr marL="0" marR="0" lvl="0" indent="0" algn="ctr" rtl="0">
              <a:lnSpc>
                <a:spcPct val="100000"/>
              </a:lnSpc>
              <a:spcBef>
                <a:spcPts val="0"/>
              </a:spcBef>
              <a:spcAft>
                <a:spcPts val="0"/>
              </a:spcAft>
              <a:buSzPts val="990"/>
              <a:buNone/>
            </a:pPr>
            <a:r>
              <a:rPr lang="en" sz="2300"/>
              <a:t>Sympathy for Night Science</a:t>
            </a:r>
            <a:endParaRPr sz="230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516"/>
        <p:cNvGrpSpPr/>
        <p:nvPr/>
      </p:nvGrpSpPr>
      <p:grpSpPr>
        <a:xfrm>
          <a:off x="0" y="0"/>
          <a:ext cx="0" cy="0"/>
          <a:chOff x="0" y="0"/>
          <a:chExt cx="0" cy="0"/>
        </a:xfrm>
      </p:grpSpPr>
      <p:sp>
        <p:nvSpPr>
          <p:cNvPr id="1517" name="Google Shape;1517;p198"/>
          <p:cNvSpPr txBox="1"/>
          <p:nvPr/>
        </p:nvSpPr>
        <p:spPr>
          <a:xfrm>
            <a:off x="0" y="3869250"/>
            <a:ext cx="9144000" cy="1247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 sz="3200" b="1">
                <a:solidFill>
                  <a:srgbClr val="FFFFFF"/>
                </a:solidFill>
                <a:latin typeface="Tenor Sans"/>
                <a:ea typeface="Tenor Sans"/>
                <a:cs typeface="Tenor Sans"/>
                <a:sym typeface="Tenor Sans"/>
              </a:rPr>
              <a:t>Puzzle switching</a:t>
            </a:r>
            <a:endParaRPr sz="3200" b="1">
              <a:solidFill>
                <a:srgbClr val="FFFFFF"/>
              </a:solidFill>
              <a:latin typeface="Tenor Sans"/>
              <a:ea typeface="Tenor Sans"/>
              <a:cs typeface="Tenor Sans"/>
              <a:sym typeface="Tenor Sans"/>
            </a:endParaRPr>
          </a:p>
          <a:p>
            <a:pPr marL="0" lvl="0" indent="0" algn="ctr" rtl="0">
              <a:lnSpc>
                <a:spcPct val="115000"/>
              </a:lnSpc>
              <a:spcBef>
                <a:spcPts val="0"/>
              </a:spcBef>
              <a:spcAft>
                <a:spcPts val="0"/>
              </a:spcAft>
              <a:buClr>
                <a:srgbClr val="000000"/>
              </a:buClr>
              <a:buSzPts val="3200"/>
              <a:buFont typeface="Arial"/>
              <a:buNone/>
            </a:pPr>
            <a:br>
              <a:rPr lang="en" sz="1500" b="1">
                <a:solidFill>
                  <a:schemeClr val="lt1"/>
                </a:solidFill>
                <a:latin typeface="Tenor Sans"/>
                <a:ea typeface="Tenor Sans"/>
                <a:cs typeface="Tenor Sans"/>
                <a:sym typeface="Tenor Sans"/>
              </a:rPr>
            </a:br>
            <a:r>
              <a:rPr lang="en" sz="1500" b="1">
                <a:solidFill>
                  <a:schemeClr val="lt1"/>
                </a:solidFill>
                <a:latin typeface="Tenor Sans"/>
                <a:ea typeface="Tenor Sans"/>
                <a:cs typeface="Tenor Sans"/>
                <a:sym typeface="Tenor Sans"/>
              </a:rPr>
              <a:t>Yanai &amp; Lercher: What puzzle are you in? </a:t>
            </a:r>
            <a:r>
              <a:rPr lang="en" sz="1500" b="1" i="1">
                <a:solidFill>
                  <a:schemeClr val="lt1"/>
                </a:solidFill>
                <a:latin typeface="Tenor Sans"/>
                <a:ea typeface="Tenor Sans"/>
                <a:cs typeface="Tenor Sans"/>
                <a:sym typeface="Tenor Sans"/>
              </a:rPr>
              <a:t>Genome Biology </a:t>
            </a:r>
            <a:r>
              <a:rPr lang="en" sz="1500" b="1">
                <a:solidFill>
                  <a:schemeClr val="lt1"/>
                </a:solidFill>
                <a:latin typeface="Tenor Sans"/>
                <a:ea typeface="Tenor Sans"/>
                <a:cs typeface="Tenor Sans"/>
                <a:sym typeface="Tenor Sans"/>
              </a:rPr>
              <a:t>23:179 (2022)</a:t>
            </a:r>
            <a:endParaRPr sz="1500" b="1">
              <a:solidFill>
                <a:schemeClr val="lt1"/>
              </a:solidFill>
              <a:latin typeface="Tenor Sans"/>
              <a:ea typeface="Tenor Sans"/>
              <a:cs typeface="Tenor Sans"/>
              <a:sym typeface="Tenor Sans"/>
            </a:endParaRPr>
          </a:p>
        </p:txBody>
      </p:sp>
      <p:sp>
        <p:nvSpPr>
          <p:cNvPr id="1518" name="Google Shape;1518;p19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148</a:t>
            </a:fld>
            <a:endParaRPr/>
          </a:p>
        </p:txBody>
      </p:sp>
      <p:pic>
        <p:nvPicPr>
          <p:cNvPr id="1519" name="Google Shape;1519;p198"/>
          <p:cNvPicPr preferRelativeResize="0"/>
          <p:nvPr/>
        </p:nvPicPr>
        <p:blipFill rotWithShape="1">
          <a:blip r:embed="rId3">
            <a:alphaModFix/>
          </a:blip>
          <a:srcRect l="34835" t="28596" r="34670" b="40810"/>
          <a:stretch/>
        </p:blipFill>
        <p:spPr>
          <a:xfrm>
            <a:off x="3255742" y="1094229"/>
            <a:ext cx="2588467" cy="2596895"/>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523"/>
        <p:cNvGrpSpPr/>
        <p:nvPr/>
      </p:nvGrpSpPr>
      <p:grpSpPr>
        <a:xfrm>
          <a:off x="0" y="0"/>
          <a:ext cx="0" cy="0"/>
          <a:chOff x="0" y="0"/>
          <a:chExt cx="0" cy="0"/>
        </a:xfrm>
      </p:grpSpPr>
      <p:sp>
        <p:nvSpPr>
          <p:cNvPr id="1524" name="Google Shape;1524;p199"/>
          <p:cNvSpPr txBox="1">
            <a:spLocks noGrp="1"/>
          </p:cNvSpPr>
          <p:nvPr>
            <p:ph type="title"/>
          </p:nvPr>
        </p:nvSpPr>
        <p:spPr>
          <a:xfrm>
            <a:off x="5403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There are different</a:t>
            </a:r>
            <a:r>
              <a:rPr lang="en" sz="2200"/>
              <a:t> ‘Classes’ of puzzles</a:t>
            </a:r>
            <a:endParaRPr sz="2200"/>
          </a:p>
        </p:txBody>
      </p:sp>
      <p:pic>
        <p:nvPicPr>
          <p:cNvPr id="1525" name="Google Shape;1525;p199"/>
          <p:cNvPicPr preferRelativeResize="0"/>
          <p:nvPr/>
        </p:nvPicPr>
        <p:blipFill>
          <a:blip r:embed="rId3">
            <a:alphaModFix/>
          </a:blip>
          <a:stretch>
            <a:fillRect/>
          </a:stretch>
        </p:blipFill>
        <p:spPr>
          <a:xfrm>
            <a:off x="1944475" y="684654"/>
            <a:ext cx="5714725" cy="4180199"/>
          </a:xfrm>
          <a:prstGeom prst="rect">
            <a:avLst/>
          </a:prstGeom>
          <a:noFill/>
          <a:ln>
            <a:noFill/>
          </a:ln>
        </p:spPr>
      </p:pic>
      <p:sp>
        <p:nvSpPr>
          <p:cNvPr id="1526" name="Google Shape;1526;p199"/>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149</a:t>
            </a:fld>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530"/>
        <p:cNvGrpSpPr/>
        <p:nvPr/>
      </p:nvGrpSpPr>
      <p:grpSpPr>
        <a:xfrm>
          <a:off x="0" y="0"/>
          <a:ext cx="0" cy="0"/>
          <a:chOff x="0" y="0"/>
          <a:chExt cx="0" cy="0"/>
        </a:xfrm>
      </p:grpSpPr>
      <p:pic>
        <p:nvPicPr>
          <p:cNvPr id="1531" name="Google Shape;1531;p200"/>
          <p:cNvPicPr preferRelativeResize="0"/>
          <p:nvPr/>
        </p:nvPicPr>
        <p:blipFill>
          <a:blip r:embed="rId3">
            <a:alphaModFix/>
          </a:blip>
          <a:stretch>
            <a:fillRect/>
          </a:stretch>
        </p:blipFill>
        <p:spPr>
          <a:xfrm>
            <a:off x="152400" y="1517988"/>
            <a:ext cx="8839200" cy="2107536"/>
          </a:xfrm>
          <a:prstGeom prst="rect">
            <a:avLst/>
          </a:prstGeom>
          <a:noFill/>
          <a:ln>
            <a:noFill/>
          </a:ln>
        </p:spPr>
      </p:pic>
      <p:sp>
        <p:nvSpPr>
          <p:cNvPr id="1532" name="Google Shape;1532;p200"/>
          <p:cNvSpPr txBox="1">
            <a:spLocks noGrp="1"/>
          </p:cNvSpPr>
          <p:nvPr>
            <p:ph type="title"/>
          </p:nvPr>
        </p:nvSpPr>
        <p:spPr>
          <a:xfrm>
            <a:off x="60800" y="140225"/>
            <a:ext cx="9000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t>The </a:t>
            </a:r>
            <a:r>
              <a:rPr lang="en"/>
              <a:t>four</a:t>
            </a:r>
            <a:r>
              <a:rPr lang="en" sz="2200"/>
              <a:t> Puzzle Classes organized along two dimensions</a:t>
            </a:r>
            <a:endParaRPr sz="2200"/>
          </a:p>
        </p:txBody>
      </p:sp>
      <p:sp>
        <p:nvSpPr>
          <p:cNvPr id="1533" name="Google Shape;1533;p200"/>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150</a:t>
            </a:fld>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537"/>
        <p:cNvGrpSpPr/>
        <p:nvPr/>
      </p:nvGrpSpPr>
      <p:grpSpPr>
        <a:xfrm>
          <a:off x="0" y="0"/>
          <a:ext cx="0" cy="0"/>
          <a:chOff x="0" y="0"/>
          <a:chExt cx="0" cy="0"/>
        </a:xfrm>
      </p:grpSpPr>
      <p:sp>
        <p:nvSpPr>
          <p:cNvPr id="1538" name="Google Shape;1538;p20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200"/>
              <a:t>‘Class I – Jigsaw Puzzle’ Research Projects</a:t>
            </a:r>
            <a:endParaRPr sz="2200"/>
          </a:p>
          <a:p>
            <a:pPr marL="0" lvl="0" indent="0" algn="ctr" rtl="0">
              <a:spcBef>
                <a:spcPts val="0"/>
              </a:spcBef>
              <a:spcAft>
                <a:spcPts val="0"/>
              </a:spcAft>
              <a:buClr>
                <a:schemeClr val="dk1"/>
              </a:buClr>
              <a:buSzPts val="1100"/>
              <a:buFont typeface="Arial"/>
              <a:buNone/>
            </a:pPr>
            <a:endParaRPr sz="2200"/>
          </a:p>
          <a:p>
            <a:pPr marL="0" lvl="0" indent="0" algn="ctr" rtl="0">
              <a:spcBef>
                <a:spcPts val="0"/>
              </a:spcBef>
              <a:spcAft>
                <a:spcPts val="0"/>
              </a:spcAft>
              <a:buNone/>
            </a:pPr>
            <a:endParaRPr sz="2200"/>
          </a:p>
        </p:txBody>
      </p:sp>
      <p:pic>
        <p:nvPicPr>
          <p:cNvPr id="1539" name="Google Shape;1539;p201"/>
          <p:cNvPicPr preferRelativeResize="0"/>
          <p:nvPr/>
        </p:nvPicPr>
        <p:blipFill rotWithShape="1">
          <a:blip r:embed="rId3">
            <a:alphaModFix/>
          </a:blip>
          <a:srcRect t="9681" b="15097"/>
          <a:stretch/>
        </p:blipFill>
        <p:spPr>
          <a:xfrm>
            <a:off x="4464175" y="2684300"/>
            <a:ext cx="2504700" cy="2459199"/>
          </a:xfrm>
          <a:prstGeom prst="rect">
            <a:avLst/>
          </a:prstGeom>
          <a:noFill/>
          <a:ln>
            <a:noFill/>
          </a:ln>
        </p:spPr>
      </p:pic>
      <p:pic>
        <p:nvPicPr>
          <p:cNvPr id="1540" name="Google Shape;1540;p201"/>
          <p:cNvPicPr preferRelativeResize="0"/>
          <p:nvPr/>
        </p:nvPicPr>
        <p:blipFill>
          <a:blip r:embed="rId4">
            <a:alphaModFix/>
          </a:blip>
          <a:stretch>
            <a:fillRect/>
          </a:stretch>
        </p:blipFill>
        <p:spPr>
          <a:xfrm>
            <a:off x="3704575" y="711350"/>
            <a:ext cx="3288300" cy="1905224"/>
          </a:xfrm>
          <a:prstGeom prst="rect">
            <a:avLst/>
          </a:prstGeom>
          <a:noFill/>
          <a:ln>
            <a:noFill/>
          </a:ln>
        </p:spPr>
      </p:pic>
      <p:sp>
        <p:nvSpPr>
          <p:cNvPr id="1541" name="Google Shape;1541;p201"/>
          <p:cNvSpPr txBox="1"/>
          <p:nvPr/>
        </p:nvSpPr>
        <p:spPr>
          <a:xfrm>
            <a:off x="2168250" y="3093825"/>
            <a:ext cx="18486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a:solidFill>
                  <a:schemeClr val="dk1"/>
                </a:solidFill>
              </a:rPr>
              <a:t>Example: constructing an atlas of cell types and states through transcriptomics.</a:t>
            </a:r>
            <a:endParaRPr/>
          </a:p>
        </p:txBody>
      </p:sp>
      <p:pic>
        <p:nvPicPr>
          <p:cNvPr id="1542" name="Google Shape;1542;p201"/>
          <p:cNvPicPr preferRelativeResize="0"/>
          <p:nvPr/>
        </p:nvPicPr>
        <p:blipFill rotWithShape="1">
          <a:blip r:embed="rId5">
            <a:alphaModFix/>
          </a:blip>
          <a:srcRect t="9869" r="68853"/>
          <a:stretch/>
        </p:blipFill>
        <p:spPr>
          <a:xfrm>
            <a:off x="0" y="649438"/>
            <a:ext cx="1887450" cy="1724250"/>
          </a:xfrm>
          <a:prstGeom prst="rect">
            <a:avLst/>
          </a:prstGeom>
          <a:noFill/>
          <a:ln>
            <a:noFill/>
          </a:ln>
        </p:spPr>
      </p:pic>
      <p:sp>
        <p:nvSpPr>
          <p:cNvPr id="1543" name="Google Shape;1543;p201"/>
          <p:cNvSpPr/>
          <p:nvPr/>
        </p:nvSpPr>
        <p:spPr>
          <a:xfrm>
            <a:off x="94975" y="716675"/>
            <a:ext cx="768000" cy="785400"/>
          </a:xfrm>
          <a:prstGeom prst="rect">
            <a:avLst/>
          </a:prstGeom>
          <a:no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201"/>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151</a:t>
            </a:fld>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548"/>
        <p:cNvGrpSpPr/>
        <p:nvPr/>
      </p:nvGrpSpPr>
      <p:grpSpPr>
        <a:xfrm>
          <a:off x="0" y="0"/>
          <a:ext cx="0" cy="0"/>
          <a:chOff x="0" y="0"/>
          <a:chExt cx="0" cy="0"/>
        </a:xfrm>
      </p:grpSpPr>
      <p:pic>
        <p:nvPicPr>
          <p:cNvPr id="1549" name="Google Shape;1549;p202"/>
          <p:cNvPicPr preferRelativeResize="0"/>
          <p:nvPr/>
        </p:nvPicPr>
        <p:blipFill>
          <a:blip r:embed="rId3">
            <a:alphaModFix/>
          </a:blip>
          <a:stretch>
            <a:fillRect/>
          </a:stretch>
        </p:blipFill>
        <p:spPr>
          <a:xfrm>
            <a:off x="152400" y="1517988"/>
            <a:ext cx="8839200" cy="2107536"/>
          </a:xfrm>
          <a:prstGeom prst="rect">
            <a:avLst/>
          </a:prstGeom>
          <a:noFill/>
          <a:ln>
            <a:noFill/>
          </a:ln>
        </p:spPr>
      </p:pic>
      <p:sp>
        <p:nvSpPr>
          <p:cNvPr id="1550" name="Google Shape;1550;p202"/>
          <p:cNvSpPr txBox="1">
            <a:spLocks noGrp="1"/>
          </p:cNvSpPr>
          <p:nvPr>
            <p:ph type="title"/>
          </p:nvPr>
        </p:nvSpPr>
        <p:spPr>
          <a:xfrm>
            <a:off x="60800" y="140225"/>
            <a:ext cx="9000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t>The </a:t>
            </a:r>
            <a:r>
              <a:rPr lang="en"/>
              <a:t>four</a:t>
            </a:r>
            <a:r>
              <a:rPr lang="en" sz="2200"/>
              <a:t> Puzzle Classes organized along two dimensions</a:t>
            </a:r>
            <a:endParaRPr sz="2200"/>
          </a:p>
        </p:txBody>
      </p:sp>
      <p:sp>
        <p:nvSpPr>
          <p:cNvPr id="1551" name="Google Shape;1551;p202"/>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152</a:t>
            </a:fld>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sp>
        <p:nvSpPr>
          <p:cNvPr id="1556" name="Google Shape;1556;p20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200"/>
              <a:t>‘Class II – Logical Puzzle’ Research Projects</a:t>
            </a:r>
            <a:endParaRPr sz="2200"/>
          </a:p>
          <a:p>
            <a:pPr marL="0" lvl="0" indent="0" algn="ctr" rtl="0">
              <a:spcBef>
                <a:spcPts val="0"/>
              </a:spcBef>
              <a:spcAft>
                <a:spcPts val="0"/>
              </a:spcAft>
              <a:buNone/>
            </a:pPr>
            <a:endParaRPr sz="2200"/>
          </a:p>
        </p:txBody>
      </p:sp>
      <p:sp>
        <p:nvSpPr>
          <p:cNvPr id="1557" name="Google Shape;1557;p203"/>
          <p:cNvSpPr txBox="1"/>
          <p:nvPr/>
        </p:nvSpPr>
        <p:spPr>
          <a:xfrm>
            <a:off x="259650" y="4595725"/>
            <a:ext cx="47430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100"/>
          </a:p>
        </p:txBody>
      </p:sp>
      <p:sp>
        <p:nvSpPr>
          <p:cNvPr id="1558" name="Google Shape;1558;p203"/>
          <p:cNvSpPr txBox="1"/>
          <p:nvPr/>
        </p:nvSpPr>
        <p:spPr>
          <a:xfrm>
            <a:off x="5098000" y="636725"/>
            <a:ext cx="4072800" cy="2285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i="1">
                <a:solidFill>
                  <a:schemeClr val="dk1"/>
                </a:solidFill>
              </a:rPr>
              <a:t>“This paper deals with a mathematical problem which arose in connection with protein synthesis. We present the solution here because it gives the ‘magic number’ 20, so that our answer may perhaps be of biological significance.”</a:t>
            </a:r>
            <a:endParaRPr i="1">
              <a:solidFill>
                <a:schemeClr val="dk1"/>
              </a:solidFill>
            </a:endParaRPr>
          </a:p>
          <a:p>
            <a:pPr marL="914400" lvl="0" indent="0" algn="l" rtl="0">
              <a:spcBef>
                <a:spcPts val="0"/>
              </a:spcBef>
              <a:spcAft>
                <a:spcPts val="0"/>
              </a:spcAft>
              <a:buNone/>
            </a:pPr>
            <a:r>
              <a:rPr lang="en">
                <a:solidFill>
                  <a:schemeClr val="dk1"/>
                </a:solidFill>
              </a:rPr>
              <a:t>Crick FH, Griffith JS, Orgel LE. Codes without commas. PNAS (1957)</a:t>
            </a:r>
            <a:endParaRPr>
              <a:solidFill>
                <a:schemeClr val="dk1"/>
              </a:solidFill>
            </a:endParaRPr>
          </a:p>
          <a:p>
            <a:pPr marL="457200" lvl="0" indent="0" algn="l" rtl="0">
              <a:lnSpc>
                <a:spcPct val="115000"/>
              </a:lnSpc>
              <a:spcBef>
                <a:spcPts val="0"/>
              </a:spcBef>
              <a:spcAft>
                <a:spcPts val="0"/>
              </a:spcAft>
              <a:buNone/>
            </a:pPr>
            <a:endParaRPr>
              <a:solidFill>
                <a:schemeClr val="dk1"/>
              </a:solidFill>
            </a:endParaRPr>
          </a:p>
        </p:txBody>
      </p:sp>
      <p:pic>
        <p:nvPicPr>
          <p:cNvPr id="1559" name="Google Shape;1559;p203"/>
          <p:cNvPicPr preferRelativeResize="0"/>
          <p:nvPr/>
        </p:nvPicPr>
        <p:blipFill rotWithShape="1">
          <a:blip r:embed="rId3">
            <a:alphaModFix/>
          </a:blip>
          <a:srcRect t="9869" r="68853"/>
          <a:stretch/>
        </p:blipFill>
        <p:spPr>
          <a:xfrm>
            <a:off x="0" y="649438"/>
            <a:ext cx="1887450" cy="1724250"/>
          </a:xfrm>
          <a:prstGeom prst="rect">
            <a:avLst/>
          </a:prstGeom>
          <a:noFill/>
          <a:ln>
            <a:noFill/>
          </a:ln>
        </p:spPr>
      </p:pic>
      <p:sp>
        <p:nvSpPr>
          <p:cNvPr id="1560" name="Google Shape;1560;p203"/>
          <p:cNvSpPr/>
          <p:nvPr/>
        </p:nvSpPr>
        <p:spPr>
          <a:xfrm>
            <a:off x="856975" y="716675"/>
            <a:ext cx="768000" cy="785400"/>
          </a:xfrm>
          <a:prstGeom prst="rect">
            <a:avLst/>
          </a:prstGeom>
          <a:no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61" name="Google Shape;1561;p203"/>
          <p:cNvPicPr preferRelativeResize="0"/>
          <p:nvPr/>
        </p:nvPicPr>
        <p:blipFill>
          <a:blip r:embed="rId4">
            <a:alphaModFix/>
          </a:blip>
          <a:stretch>
            <a:fillRect/>
          </a:stretch>
        </p:blipFill>
        <p:spPr>
          <a:xfrm>
            <a:off x="1830501" y="603583"/>
            <a:ext cx="3248349" cy="4295517"/>
          </a:xfrm>
          <a:prstGeom prst="rect">
            <a:avLst/>
          </a:prstGeom>
          <a:noFill/>
          <a:ln>
            <a:noFill/>
          </a:ln>
        </p:spPr>
      </p:pic>
      <p:sp>
        <p:nvSpPr>
          <p:cNvPr id="1562" name="Google Shape;1562;p203"/>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153</a:t>
            </a:fld>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566"/>
        <p:cNvGrpSpPr/>
        <p:nvPr/>
      </p:nvGrpSpPr>
      <p:grpSpPr>
        <a:xfrm>
          <a:off x="0" y="0"/>
          <a:ext cx="0" cy="0"/>
          <a:chOff x="0" y="0"/>
          <a:chExt cx="0" cy="0"/>
        </a:xfrm>
      </p:grpSpPr>
      <p:pic>
        <p:nvPicPr>
          <p:cNvPr id="1567" name="Google Shape;1567;p204"/>
          <p:cNvPicPr preferRelativeResize="0"/>
          <p:nvPr/>
        </p:nvPicPr>
        <p:blipFill>
          <a:blip r:embed="rId3">
            <a:alphaModFix/>
          </a:blip>
          <a:stretch>
            <a:fillRect/>
          </a:stretch>
        </p:blipFill>
        <p:spPr>
          <a:xfrm>
            <a:off x="152400" y="1517988"/>
            <a:ext cx="8839200" cy="2107536"/>
          </a:xfrm>
          <a:prstGeom prst="rect">
            <a:avLst/>
          </a:prstGeom>
          <a:noFill/>
          <a:ln>
            <a:noFill/>
          </a:ln>
        </p:spPr>
      </p:pic>
      <p:sp>
        <p:nvSpPr>
          <p:cNvPr id="1568" name="Google Shape;1568;p204"/>
          <p:cNvSpPr txBox="1">
            <a:spLocks noGrp="1"/>
          </p:cNvSpPr>
          <p:nvPr>
            <p:ph type="title"/>
          </p:nvPr>
        </p:nvSpPr>
        <p:spPr>
          <a:xfrm>
            <a:off x="60800" y="140225"/>
            <a:ext cx="9000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t>The </a:t>
            </a:r>
            <a:r>
              <a:rPr lang="en"/>
              <a:t>four</a:t>
            </a:r>
            <a:r>
              <a:rPr lang="en" sz="2200"/>
              <a:t> Puzzle Classes organized along two dimensions</a:t>
            </a:r>
            <a:endParaRPr sz="2200"/>
          </a:p>
        </p:txBody>
      </p:sp>
      <p:sp>
        <p:nvSpPr>
          <p:cNvPr id="1569" name="Google Shape;1569;p204"/>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154</a:t>
            </a:fld>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573"/>
        <p:cNvGrpSpPr/>
        <p:nvPr/>
      </p:nvGrpSpPr>
      <p:grpSpPr>
        <a:xfrm>
          <a:off x="0" y="0"/>
          <a:ext cx="0" cy="0"/>
          <a:chOff x="0" y="0"/>
          <a:chExt cx="0" cy="0"/>
        </a:xfrm>
      </p:grpSpPr>
      <p:sp>
        <p:nvSpPr>
          <p:cNvPr id="1574" name="Google Shape;1574;p20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200"/>
              <a:t>‘Class III – Connection Riddles’ Research Projects</a:t>
            </a:r>
            <a:endParaRPr sz="2200"/>
          </a:p>
          <a:p>
            <a:pPr marL="0" lvl="0" indent="0" algn="ctr" rtl="0">
              <a:spcBef>
                <a:spcPts val="0"/>
              </a:spcBef>
              <a:spcAft>
                <a:spcPts val="0"/>
              </a:spcAft>
              <a:buNone/>
            </a:pPr>
            <a:endParaRPr sz="2200"/>
          </a:p>
        </p:txBody>
      </p:sp>
      <p:pic>
        <p:nvPicPr>
          <p:cNvPr id="1575" name="Google Shape;1575;p205"/>
          <p:cNvPicPr preferRelativeResize="0"/>
          <p:nvPr/>
        </p:nvPicPr>
        <p:blipFill>
          <a:blip r:embed="rId3">
            <a:alphaModFix/>
          </a:blip>
          <a:stretch>
            <a:fillRect/>
          </a:stretch>
        </p:blipFill>
        <p:spPr>
          <a:xfrm>
            <a:off x="4167263" y="911427"/>
            <a:ext cx="1833125" cy="1833125"/>
          </a:xfrm>
          <a:prstGeom prst="rect">
            <a:avLst/>
          </a:prstGeom>
          <a:noFill/>
          <a:ln>
            <a:noFill/>
          </a:ln>
        </p:spPr>
      </p:pic>
      <p:pic>
        <p:nvPicPr>
          <p:cNvPr id="1576" name="Google Shape;1576;p205"/>
          <p:cNvPicPr preferRelativeResize="0"/>
          <p:nvPr/>
        </p:nvPicPr>
        <p:blipFill rotWithShape="1">
          <a:blip r:embed="rId4">
            <a:alphaModFix/>
          </a:blip>
          <a:srcRect l="3870" t="5062" r="4856" b="14842"/>
          <a:stretch/>
        </p:blipFill>
        <p:spPr>
          <a:xfrm>
            <a:off x="2996975" y="3137850"/>
            <a:ext cx="2951474" cy="1724224"/>
          </a:xfrm>
          <a:prstGeom prst="rect">
            <a:avLst/>
          </a:prstGeom>
          <a:noFill/>
          <a:ln>
            <a:noFill/>
          </a:ln>
        </p:spPr>
      </p:pic>
      <p:sp>
        <p:nvSpPr>
          <p:cNvPr id="1577" name="Google Shape;1577;p205"/>
          <p:cNvSpPr txBox="1"/>
          <p:nvPr/>
        </p:nvSpPr>
        <p:spPr>
          <a:xfrm>
            <a:off x="4167275" y="568675"/>
            <a:ext cx="205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Charles Darwin</a:t>
            </a:r>
            <a:endParaRPr/>
          </a:p>
        </p:txBody>
      </p:sp>
      <p:sp>
        <p:nvSpPr>
          <p:cNvPr id="1578" name="Google Shape;1578;p205"/>
          <p:cNvSpPr txBox="1"/>
          <p:nvPr/>
        </p:nvSpPr>
        <p:spPr>
          <a:xfrm>
            <a:off x="2876750" y="4827600"/>
            <a:ext cx="4008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Thomas Malthus</a:t>
            </a:r>
            <a:endParaRPr/>
          </a:p>
        </p:txBody>
      </p:sp>
      <p:sp>
        <p:nvSpPr>
          <p:cNvPr id="1579" name="Google Shape;1579;p205"/>
          <p:cNvSpPr/>
          <p:nvPr/>
        </p:nvSpPr>
        <p:spPr>
          <a:xfrm rot="-5400000">
            <a:off x="4495850" y="2961399"/>
            <a:ext cx="1176000" cy="3840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connection</a:t>
            </a:r>
            <a:endParaRPr/>
          </a:p>
        </p:txBody>
      </p:sp>
      <p:pic>
        <p:nvPicPr>
          <p:cNvPr id="1580" name="Google Shape;1580;p205"/>
          <p:cNvPicPr preferRelativeResize="0"/>
          <p:nvPr/>
        </p:nvPicPr>
        <p:blipFill rotWithShape="1">
          <a:blip r:embed="rId5">
            <a:alphaModFix/>
          </a:blip>
          <a:srcRect t="9869" r="68853"/>
          <a:stretch/>
        </p:blipFill>
        <p:spPr>
          <a:xfrm>
            <a:off x="0" y="649438"/>
            <a:ext cx="1887450" cy="1724250"/>
          </a:xfrm>
          <a:prstGeom prst="rect">
            <a:avLst/>
          </a:prstGeom>
          <a:noFill/>
          <a:ln>
            <a:noFill/>
          </a:ln>
        </p:spPr>
      </p:pic>
      <p:sp>
        <p:nvSpPr>
          <p:cNvPr id="1581" name="Google Shape;1581;p205"/>
          <p:cNvSpPr/>
          <p:nvPr/>
        </p:nvSpPr>
        <p:spPr>
          <a:xfrm>
            <a:off x="94975" y="1478675"/>
            <a:ext cx="768000" cy="785400"/>
          </a:xfrm>
          <a:prstGeom prst="rect">
            <a:avLst/>
          </a:prstGeom>
          <a:no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205"/>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155</a:t>
            </a:fld>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586"/>
        <p:cNvGrpSpPr/>
        <p:nvPr/>
      </p:nvGrpSpPr>
      <p:grpSpPr>
        <a:xfrm>
          <a:off x="0" y="0"/>
          <a:ext cx="0" cy="0"/>
          <a:chOff x="0" y="0"/>
          <a:chExt cx="0" cy="0"/>
        </a:xfrm>
      </p:grpSpPr>
      <p:pic>
        <p:nvPicPr>
          <p:cNvPr id="1587" name="Google Shape;1587;p206"/>
          <p:cNvPicPr preferRelativeResize="0"/>
          <p:nvPr/>
        </p:nvPicPr>
        <p:blipFill>
          <a:blip r:embed="rId3">
            <a:alphaModFix/>
          </a:blip>
          <a:stretch>
            <a:fillRect/>
          </a:stretch>
        </p:blipFill>
        <p:spPr>
          <a:xfrm>
            <a:off x="152400" y="1517988"/>
            <a:ext cx="8839200" cy="2107536"/>
          </a:xfrm>
          <a:prstGeom prst="rect">
            <a:avLst/>
          </a:prstGeom>
          <a:noFill/>
          <a:ln>
            <a:noFill/>
          </a:ln>
        </p:spPr>
      </p:pic>
      <p:sp>
        <p:nvSpPr>
          <p:cNvPr id="1588" name="Google Shape;1588;p206"/>
          <p:cNvSpPr txBox="1">
            <a:spLocks noGrp="1"/>
          </p:cNvSpPr>
          <p:nvPr>
            <p:ph type="title"/>
          </p:nvPr>
        </p:nvSpPr>
        <p:spPr>
          <a:xfrm>
            <a:off x="60800" y="140225"/>
            <a:ext cx="9000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t>The </a:t>
            </a:r>
            <a:r>
              <a:rPr lang="en"/>
              <a:t>four</a:t>
            </a:r>
            <a:r>
              <a:rPr lang="en" sz="2200"/>
              <a:t> Puzzle Classes organized along two dimensions</a:t>
            </a:r>
            <a:endParaRPr sz="2200"/>
          </a:p>
        </p:txBody>
      </p:sp>
      <p:sp>
        <p:nvSpPr>
          <p:cNvPr id="1589" name="Google Shape;1589;p206"/>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156</a:t>
            </a:fld>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593"/>
        <p:cNvGrpSpPr/>
        <p:nvPr/>
      </p:nvGrpSpPr>
      <p:grpSpPr>
        <a:xfrm>
          <a:off x="0" y="0"/>
          <a:ext cx="0" cy="0"/>
          <a:chOff x="0" y="0"/>
          <a:chExt cx="0" cy="0"/>
        </a:xfrm>
      </p:grpSpPr>
      <p:pic>
        <p:nvPicPr>
          <p:cNvPr id="1594" name="Google Shape;1594;p207"/>
          <p:cNvPicPr preferRelativeResize="0"/>
          <p:nvPr/>
        </p:nvPicPr>
        <p:blipFill rotWithShape="1">
          <a:blip r:embed="rId3">
            <a:alphaModFix/>
          </a:blip>
          <a:srcRect b="13081"/>
          <a:stretch/>
        </p:blipFill>
        <p:spPr>
          <a:xfrm>
            <a:off x="3370050" y="776425"/>
            <a:ext cx="5102400" cy="4380300"/>
          </a:xfrm>
          <a:prstGeom prst="rect">
            <a:avLst/>
          </a:prstGeom>
          <a:noFill/>
          <a:ln>
            <a:noFill/>
          </a:ln>
        </p:spPr>
      </p:pic>
      <p:sp>
        <p:nvSpPr>
          <p:cNvPr id="1595" name="Google Shape;1595;p20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t>‘Class IV – Thinking Outside the Box’ Research Projects</a:t>
            </a:r>
            <a:endParaRPr sz="2200"/>
          </a:p>
        </p:txBody>
      </p:sp>
      <p:pic>
        <p:nvPicPr>
          <p:cNvPr id="1596" name="Google Shape;1596;p207"/>
          <p:cNvPicPr preferRelativeResize="0"/>
          <p:nvPr/>
        </p:nvPicPr>
        <p:blipFill rotWithShape="1">
          <a:blip r:embed="rId4">
            <a:alphaModFix/>
          </a:blip>
          <a:srcRect t="9869" r="68853"/>
          <a:stretch/>
        </p:blipFill>
        <p:spPr>
          <a:xfrm>
            <a:off x="0" y="649438"/>
            <a:ext cx="1887450" cy="1724250"/>
          </a:xfrm>
          <a:prstGeom prst="rect">
            <a:avLst/>
          </a:prstGeom>
          <a:noFill/>
          <a:ln>
            <a:noFill/>
          </a:ln>
        </p:spPr>
      </p:pic>
      <p:sp>
        <p:nvSpPr>
          <p:cNvPr id="1597" name="Google Shape;1597;p207"/>
          <p:cNvSpPr/>
          <p:nvPr/>
        </p:nvSpPr>
        <p:spPr>
          <a:xfrm>
            <a:off x="856975" y="1478675"/>
            <a:ext cx="768000" cy="785400"/>
          </a:xfrm>
          <a:prstGeom prst="rect">
            <a:avLst/>
          </a:prstGeom>
          <a:noFill/>
          <a:ln w="7620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98" name="Google Shape;1598;p207"/>
          <p:cNvPicPr preferRelativeResize="0"/>
          <p:nvPr/>
        </p:nvPicPr>
        <p:blipFill rotWithShape="1">
          <a:blip r:embed="rId3">
            <a:alphaModFix/>
          </a:blip>
          <a:srcRect l="6812" t="88090" b="5696"/>
          <a:stretch/>
        </p:blipFill>
        <p:spPr>
          <a:xfrm>
            <a:off x="3676425" y="4958374"/>
            <a:ext cx="3011876" cy="198350"/>
          </a:xfrm>
          <a:prstGeom prst="rect">
            <a:avLst/>
          </a:prstGeom>
          <a:noFill/>
          <a:ln>
            <a:noFill/>
          </a:ln>
        </p:spPr>
      </p:pic>
      <p:sp>
        <p:nvSpPr>
          <p:cNvPr id="1599" name="Google Shape;1599;p207"/>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157</a:t>
            </a:fld>
            <a:endParaRPr/>
          </a:p>
        </p:txBody>
      </p:sp>
      <p:sp>
        <p:nvSpPr>
          <p:cNvPr id="1600" name="Google Shape;1600;p207"/>
          <p:cNvSpPr txBox="1"/>
          <p:nvPr/>
        </p:nvSpPr>
        <p:spPr>
          <a:xfrm>
            <a:off x="2337500" y="-15850"/>
            <a:ext cx="4564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601" name="Google Shape;1601;p207"/>
          <p:cNvSpPr txBox="1"/>
          <p:nvPr/>
        </p:nvSpPr>
        <p:spPr>
          <a:xfrm>
            <a:off x="2305800" y="776425"/>
            <a:ext cx="3000000" cy="631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900" i="1">
                <a:solidFill>
                  <a:schemeClr val="dk1"/>
                </a:solidFill>
              </a:rPr>
              <a:t>CRISPR:</a:t>
            </a:r>
            <a:endParaRPr sz="2900" i="1">
              <a:solidFill>
                <a:schemeClr val="dk1"/>
              </a:solidFill>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605"/>
        <p:cNvGrpSpPr/>
        <p:nvPr/>
      </p:nvGrpSpPr>
      <p:grpSpPr>
        <a:xfrm>
          <a:off x="0" y="0"/>
          <a:ext cx="0" cy="0"/>
          <a:chOff x="0" y="0"/>
          <a:chExt cx="0" cy="0"/>
        </a:xfrm>
      </p:grpSpPr>
      <p:pic>
        <p:nvPicPr>
          <p:cNvPr id="1606" name="Google Shape;1606;p208"/>
          <p:cNvPicPr preferRelativeResize="0"/>
          <p:nvPr/>
        </p:nvPicPr>
        <p:blipFill>
          <a:blip r:embed="rId3">
            <a:alphaModFix/>
          </a:blip>
          <a:stretch>
            <a:fillRect/>
          </a:stretch>
        </p:blipFill>
        <p:spPr>
          <a:xfrm>
            <a:off x="152400" y="1517988"/>
            <a:ext cx="8839200" cy="2107536"/>
          </a:xfrm>
          <a:prstGeom prst="rect">
            <a:avLst/>
          </a:prstGeom>
          <a:noFill/>
          <a:ln>
            <a:noFill/>
          </a:ln>
        </p:spPr>
      </p:pic>
      <p:sp>
        <p:nvSpPr>
          <p:cNvPr id="1607" name="Google Shape;1607;p208"/>
          <p:cNvSpPr txBox="1">
            <a:spLocks noGrp="1"/>
          </p:cNvSpPr>
          <p:nvPr>
            <p:ph type="title"/>
          </p:nvPr>
        </p:nvSpPr>
        <p:spPr>
          <a:xfrm>
            <a:off x="60800" y="140225"/>
            <a:ext cx="9000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t>The </a:t>
            </a:r>
            <a:r>
              <a:rPr lang="en"/>
              <a:t>four</a:t>
            </a:r>
            <a:r>
              <a:rPr lang="en" sz="2200"/>
              <a:t> Puzzle Classes organized along two dimensions</a:t>
            </a:r>
            <a:endParaRPr sz="2200"/>
          </a:p>
        </p:txBody>
      </p:sp>
      <p:sp>
        <p:nvSpPr>
          <p:cNvPr id="1608" name="Google Shape;1608;p208"/>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158</a:t>
            </a:fld>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612"/>
        <p:cNvGrpSpPr/>
        <p:nvPr/>
      </p:nvGrpSpPr>
      <p:grpSpPr>
        <a:xfrm>
          <a:off x="0" y="0"/>
          <a:ext cx="0" cy="0"/>
          <a:chOff x="0" y="0"/>
          <a:chExt cx="0" cy="0"/>
        </a:xfrm>
      </p:grpSpPr>
      <p:sp>
        <p:nvSpPr>
          <p:cNvPr id="1613" name="Google Shape;1613;p209"/>
          <p:cNvSpPr txBox="1">
            <a:spLocks noGrp="1"/>
          </p:cNvSpPr>
          <p:nvPr>
            <p:ph type="title"/>
          </p:nvPr>
        </p:nvSpPr>
        <p:spPr>
          <a:xfrm>
            <a:off x="5403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t>In scientific teaching and in puzzles for entertainment,</a:t>
            </a:r>
            <a:endParaRPr sz="2200"/>
          </a:p>
          <a:p>
            <a:pPr marL="0" lvl="0" indent="0" algn="ctr" rtl="0">
              <a:spcBef>
                <a:spcPts val="0"/>
              </a:spcBef>
              <a:spcAft>
                <a:spcPts val="0"/>
              </a:spcAft>
              <a:buNone/>
            </a:pPr>
            <a:r>
              <a:rPr lang="en" sz="2200"/>
              <a:t>you know what kind of a puzzle you are in </a:t>
            </a:r>
            <a:endParaRPr sz="2200"/>
          </a:p>
        </p:txBody>
      </p:sp>
      <p:pic>
        <p:nvPicPr>
          <p:cNvPr id="1614" name="Google Shape;1614;p209"/>
          <p:cNvPicPr preferRelativeResize="0"/>
          <p:nvPr/>
        </p:nvPicPr>
        <p:blipFill>
          <a:blip r:embed="rId3">
            <a:alphaModFix/>
          </a:blip>
          <a:stretch>
            <a:fillRect/>
          </a:stretch>
        </p:blipFill>
        <p:spPr>
          <a:xfrm>
            <a:off x="2377223" y="1680875"/>
            <a:ext cx="4756399" cy="2540525"/>
          </a:xfrm>
          <a:prstGeom prst="rect">
            <a:avLst/>
          </a:prstGeom>
          <a:noFill/>
          <a:ln>
            <a:noFill/>
          </a:ln>
        </p:spPr>
      </p:pic>
      <p:sp>
        <p:nvSpPr>
          <p:cNvPr id="1615" name="Google Shape;1615;p209"/>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159</a:t>
            </a:fld>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619"/>
        <p:cNvGrpSpPr/>
        <p:nvPr/>
      </p:nvGrpSpPr>
      <p:grpSpPr>
        <a:xfrm>
          <a:off x="0" y="0"/>
          <a:ext cx="0" cy="0"/>
          <a:chOff x="0" y="0"/>
          <a:chExt cx="0" cy="0"/>
        </a:xfrm>
      </p:grpSpPr>
      <p:sp>
        <p:nvSpPr>
          <p:cNvPr id="1620" name="Google Shape;1620;p210"/>
          <p:cNvSpPr txBox="1">
            <a:spLocks noGrp="1"/>
          </p:cNvSpPr>
          <p:nvPr>
            <p:ph type="title"/>
          </p:nvPr>
        </p:nvSpPr>
        <p:spPr>
          <a:xfrm>
            <a:off x="5403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t>What puzzle </a:t>
            </a:r>
            <a:r>
              <a:rPr lang="en"/>
              <a:t>is your project</a:t>
            </a:r>
            <a:r>
              <a:rPr lang="en" sz="2200"/>
              <a:t>?</a:t>
            </a:r>
            <a:endParaRPr sz="2200"/>
          </a:p>
        </p:txBody>
      </p:sp>
      <p:pic>
        <p:nvPicPr>
          <p:cNvPr id="1621" name="Google Shape;1621;p210"/>
          <p:cNvPicPr preferRelativeResize="0"/>
          <p:nvPr/>
        </p:nvPicPr>
        <p:blipFill rotWithShape="1">
          <a:blip r:embed="rId3">
            <a:alphaModFix/>
          </a:blip>
          <a:srcRect t="10634" r="72367"/>
          <a:stretch/>
        </p:blipFill>
        <p:spPr>
          <a:xfrm>
            <a:off x="2748400" y="788800"/>
            <a:ext cx="3940150" cy="4022725"/>
          </a:xfrm>
          <a:prstGeom prst="rect">
            <a:avLst/>
          </a:prstGeom>
          <a:noFill/>
          <a:ln>
            <a:noFill/>
          </a:ln>
        </p:spPr>
      </p:pic>
      <p:grpSp>
        <p:nvGrpSpPr>
          <p:cNvPr id="1622" name="Google Shape;1622;p210"/>
          <p:cNvGrpSpPr/>
          <p:nvPr/>
        </p:nvGrpSpPr>
        <p:grpSpPr>
          <a:xfrm>
            <a:off x="3921425" y="689400"/>
            <a:ext cx="3025275" cy="3285450"/>
            <a:chOff x="1298650" y="689400"/>
            <a:chExt cx="3025275" cy="3285450"/>
          </a:xfrm>
        </p:grpSpPr>
        <p:sp>
          <p:nvSpPr>
            <p:cNvPr id="1623" name="Google Shape;1623;p210"/>
            <p:cNvSpPr txBox="1"/>
            <p:nvPr/>
          </p:nvSpPr>
          <p:spPr>
            <a:xfrm>
              <a:off x="1307400" y="696375"/>
              <a:ext cx="1215300" cy="144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200">
                  <a:solidFill>
                    <a:srgbClr val="FF0000"/>
                  </a:solidFill>
                </a:rPr>
                <a:t>?</a:t>
              </a:r>
              <a:endParaRPr sz="8200">
                <a:solidFill>
                  <a:srgbClr val="FF0000"/>
                </a:solidFill>
              </a:endParaRPr>
            </a:p>
          </p:txBody>
        </p:sp>
        <p:sp>
          <p:nvSpPr>
            <p:cNvPr id="1624" name="Google Shape;1624;p210"/>
            <p:cNvSpPr txBox="1"/>
            <p:nvPr/>
          </p:nvSpPr>
          <p:spPr>
            <a:xfrm>
              <a:off x="3108625" y="689400"/>
              <a:ext cx="1215300" cy="144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200">
                  <a:solidFill>
                    <a:srgbClr val="FF0000"/>
                  </a:solidFill>
                </a:rPr>
                <a:t>?</a:t>
              </a:r>
              <a:endParaRPr sz="8200">
                <a:solidFill>
                  <a:srgbClr val="FF0000"/>
                </a:solidFill>
              </a:endParaRPr>
            </a:p>
          </p:txBody>
        </p:sp>
        <p:sp>
          <p:nvSpPr>
            <p:cNvPr id="1625" name="Google Shape;1625;p210"/>
            <p:cNvSpPr txBox="1"/>
            <p:nvPr/>
          </p:nvSpPr>
          <p:spPr>
            <a:xfrm>
              <a:off x="1298650" y="2527950"/>
              <a:ext cx="1003800" cy="144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200">
                  <a:solidFill>
                    <a:srgbClr val="FF0000"/>
                  </a:solidFill>
                </a:rPr>
                <a:t>?</a:t>
              </a:r>
              <a:endParaRPr sz="8200">
                <a:solidFill>
                  <a:srgbClr val="FF0000"/>
                </a:solidFill>
              </a:endParaRPr>
            </a:p>
          </p:txBody>
        </p:sp>
        <p:sp>
          <p:nvSpPr>
            <p:cNvPr id="1626" name="Google Shape;1626;p210"/>
            <p:cNvSpPr txBox="1"/>
            <p:nvPr/>
          </p:nvSpPr>
          <p:spPr>
            <a:xfrm>
              <a:off x="3099875" y="2520975"/>
              <a:ext cx="1100700" cy="1446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200">
                  <a:solidFill>
                    <a:srgbClr val="FF0000"/>
                  </a:solidFill>
                </a:rPr>
                <a:t>?</a:t>
              </a:r>
              <a:endParaRPr sz="8200">
                <a:solidFill>
                  <a:srgbClr val="FF0000"/>
                </a:solidFill>
              </a:endParaRPr>
            </a:p>
          </p:txBody>
        </p:sp>
      </p:grpSp>
      <p:sp>
        <p:nvSpPr>
          <p:cNvPr id="1627" name="Google Shape;1627;p210"/>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160</a:t>
            </a:fld>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631"/>
        <p:cNvGrpSpPr/>
        <p:nvPr/>
      </p:nvGrpSpPr>
      <p:grpSpPr>
        <a:xfrm>
          <a:off x="0" y="0"/>
          <a:ext cx="0" cy="0"/>
          <a:chOff x="0" y="0"/>
          <a:chExt cx="0" cy="0"/>
        </a:xfrm>
      </p:grpSpPr>
      <p:pic>
        <p:nvPicPr>
          <p:cNvPr id="1632" name="Google Shape;1632;p211"/>
          <p:cNvPicPr preferRelativeResize="0"/>
          <p:nvPr/>
        </p:nvPicPr>
        <p:blipFill rotWithShape="1">
          <a:blip r:embed="rId3">
            <a:alphaModFix/>
          </a:blip>
          <a:srcRect l="31181" t="10634" r="40329"/>
          <a:stretch/>
        </p:blipFill>
        <p:spPr>
          <a:xfrm>
            <a:off x="2886100" y="817625"/>
            <a:ext cx="3850450" cy="3813050"/>
          </a:xfrm>
          <a:prstGeom prst="rect">
            <a:avLst/>
          </a:prstGeom>
          <a:noFill/>
          <a:ln>
            <a:noFill/>
          </a:ln>
        </p:spPr>
      </p:pic>
      <p:sp>
        <p:nvSpPr>
          <p:cNvPr id="1633" name="Google Shape;1633;p211"/>
          <p:cNvSpPr txBox="1">
            <a:spLocks noGrp="1"/>
          </p:cNvSpPr>
          <p:nvPr>
            <p:ph type="title"/>
          </p:nvPr>
        </p:nvSpPr>
        <p:spPr>
          <a:xfrm>
            <a:off x="5403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200"/>
              <a:t>Strategy: ‘Puzzle switching’</a:t>
            </a:r>
            <a:endParaRPr sz="2200"/>
          </a:p>
          <a:p>
            <a:pPr marL="0" lvl="0" indent="0" algn="ctr" rtl="0">
              <a:spcBef>
                <a:spcPts val="0"/>
              </a:spcBef>
              <a:spcAft>
                <a:spcPts val="0"/>
              </a:spcAft>
              <a:buNone/>
            </a:pPr>
            <a:endParaRPr sz="2200"/>
          </a:p>
        </p:txBody>
      </p:sp>
      <p:sp>
        <p:nvSpPr>
          <p:cNvPr id="1634" name="Google Shape;1634;p211"/>
          <p:cNvSpPr txBox="1"/>
          <p:nvPr/>
        </p:nvSpPr>
        <p:spPr>
          <a:xfrm>
            <a:off x="6219300" y="4519850"/>
            <a:ext cx="5997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Kopelman, Lancet, &amp; Yanai (2005)</a:t>
            </a:r>
            <a:endParaRPr/>
          </a:p>
          <a:p>
            <a:pPr marL="0" lvl="0" indent="0" algn="l" rtl="0">
              <a:spcBef>
                <a:spcPts val="0"/>
              </a:spcBef>
              <a:spcAft>
                <a:spcPts val="0"/>
              </a:spcAft>
              <a:buNone/>
            </a:pPr>
            <a:r>
              <a:rPr lang="en"/>
              <a:t>Grishkevich &amp; Yanai. (2014)</a:t>
            </a:r>
            <a:endParaRPr/>
          </a:p>
        </p:txBody>
      </p:sp>
      <p:sp>
        <p:nvSpPr>
          <p:cNvPr id="1635" name="Google Shape;1635;p211"/>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161</a:t>
            </a:fld>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639"/>
        <p:cNvGrpSpPr/>
        <p:nvPr/>
      </p:nvGrpSpPr>
      <p:grpSpPr>
        <a:xfrm>
          <a:off x="0" y="0"/>
          <a:ext cx="0" cy="0"/>
          <a:chOff x="0" y="0"/>
          <a:chExt cx="0" cy="0"/>
        </a:xfrm>
      </p:grpSpPr>
      <p:sp>
        <p:nvSpPr>
          <p:cNvPr id="1640" name="Google Shape;1640;p212"/>
          <p:cNvSpPr txBox="1">
            <a:spLocks noGrp="1"/>
          </p:cNvSpPr>
          <p:nvPr>
            <p:ph type="title"/>
          </p:nvPr>
        </p:nvSpPr>
        <p:spPr>
          <a:xfrm>
            <a:off x="540300" y="140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a:t>Is there a pattern to puzzle switching?</a:t>
            </a:r>
            <a:endParaRPr sz="2200"/>
          </a:p>
        </p:txBody>
      </p:sp>
      <p:grpSp>
        <p:nvGrpSpPr>
          <p:cNvPr id="1641" name="Google Shape;1641;p212"/>
          <p:cNvGrpSpPr/>
          <p:nvPr/>
        </p:nvGrpSpPr>
        <p:grpSpPr>
          <a:xfrm>
            <a:off x="2778475" y="801200"/>
            <a:ext cx="4288300" cy="3917525"/>
            <a:chOff x="2549875" y="877400"/>
            <a:chExt cx="4288300" cy="3917525"/>
          </a:xfrm>
        </p:grpSpPr>
        <p:pic>
          <p:nvPicPr>
            <p:cNvPr id="1642" name="Google Shape;1642;p212"/>
            <p:cNvPicPr preferRelativeResize="0"/>
            <p:nvPr/>
          </p:nvPicPr>
          <p:blipFill rotWithShape="1">
            <a:blip r:embed="rId3">
              <a:alphaModFix/>
            </a:blip>
            <a:srcRect t="9869" r="68853"/>
            <a:stretch/>
          </p:blipFill>
          <p:spPr>
            <a:xfrm>
              <a:off x="2549875" y="877400"/>
              <a:ext cx="4288300" cy="3917525"/>
            </a:xfrm>
            <a:prstGeom prst="rect">
              <a:avLst/>
            </a:prstGeom>
            <a:noFill/>
            <a:ln>
              <a:noFill/>
            </a:ln>
          </p:spPr>
        </p:pic>
        <p:sp>
          <p:nvSpPr>
            <p:cNvPr id="1643" name="Google Shape;1643;p212"/>
            <p:cNvSpPr/>
            <p:nvPr/>
          </p:nvSpPr>
          <p:spPr>
            <a:xfrm>
              <a:off x="4297221" y="1643625"/>
              <a:ext cx="817500" cy="408600"/>
            </a:xfrm>
            <a:prstGeom prst="rightArrow">
              <a:avLst>
                <a:gd name="adj1" fmla="val 50000"/>
                <a:gd name="adj2" fmla="val 50000"/>
              </a:avLst>
            </a:prstGeom>
            <a:solidFill>
              <a:srgbClr val="6D9EEB"/>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212"/>
            <p:cNvSpPr/>
            <p:nvPr/>
          </p:nvSpPr>
          <p:spPr>
            <a:xfrm rot="2951746">
              <a:off x="4170964" y="2547829"/>
              <a:ext cx="817627" cy="408602"/>
            </a:xfrm>
            <a:prstGeom prst="rightArrow">
              <a:avLst>
                <a:gd name="adj1" fmla="val 50000"/>
                <a:gd name="adj2" fmla="val 50000"/>
              </a:avLst>
            </a:prstGeom>
            <a:solidFill>
              <a:srgbClr val="93C47D"/>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212"/>
            <p:cNvSpPr/>
            <p:nvPr/>
          </p:nvSpPr>
          <p:spPr>
            <a:xfrm rot="5400000">
              <a:off x="3278948" y="2600176"/>
              <a:ext cx="700800" cy="408600"/>
            </a:xfrm>
            <a:prstGeom prst="rightArrow">
              <a:avLst>
                <a:gd name="adj1" fmla="val 50000"/>
                <a:gd name="adj2" fmla="val 50000"/>
              </a:avLst>
            </a:prstGeom>
            <a:solidFill>
              <a:srgbClr val="DD7E6B"/>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5B0F00"/>
                </a:highlight>
              </a:endParaRPr>
            </a:p>
          </p:txBody>
        </p:sp>
      </p:grpSp>
      <p:sp>
        <p:nvSpPr>
          <p:cNvPr id="1646" name="Google Shape;1646;p212"/>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162</a:t>
            </a:fld>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650"/>
        <p:cNvGrpSpPr/>
        <p:nvPr/>
      </p:nvGrpSpPr>
      <p:grpSpPr>
        <a:xfrm>
          <a:off x="0" y="0"/>
          <a:ext cx="0" cy="0"/>
          <a:chOff x="0" y="0"/>
          <a:chExt cx="0" cy="0"/>
        </a:xfrm>
      </p:grpSpPr>
      <p:sp>
        <p:nvSpPr>
          <p:cNvPr id="1651" name="Google Shape;1651;p213"/>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500" b="1">
                <a:solidFill>
                  <a:schemeClr val="lt1"/>
                </a:solidFill>
              </a:rPr>
              <a:t>Exercise: </a:t>
            </a:r>
            <a:r>
              <a:rPr lang="en" sz="2500">
                <a:solidFill>
                  <a:schemeClr val="lt1"/>
                </a:solidFill>
              </a:rPr>
              <a:t>Puzzle switching</a:t>
            </a:r>
            <a:endParaRPr sz="2500">
              <a:solidFill>
                <a:schemeClr val="lt1"/>
              </a:solidFill>
            </a:endParaRPr>
          </a:p>
          <a:p>
            <a:pPr marL="0" lvl="0" indent="0" algn="l" rtl="0">
              <a:lnSpc>
                <a:spcPct val="115000"/>
              </a:lnSpc>
              <a:spcBef>
                <a:spcPts val="0"/>
              </a:spcBef>
              <a:spcAft>
                <a:spcPts val="0"/>
              </a:spcAft>
              <a:buNone/>
            </a:pPr>
            <a:endParaRPr sz="2500">
              <a:solidFill>
                <a:schemeClr val="lt1"/>
              </a:solidFill>
            </a:endParaRPr>
          </a:p>
          <a:p>
            <a:pPr marL="0" lvl="0" indent="0" algn="l" rtl="0">
              <a:lnSpc>
                <a:spcPct val="115000"/>
              </a:lnSpc>
              <a:spcBef>
                <a:spcPts val="0"/>
              </a:spcBef>
              <a:spcAft>
                <a:spcPts val="0"/>
              </a:spcAft>
              <a:buSzPts val="2800"/>
              <a:buNone/>
            </a:pPr>
            <a:endParaRPr sz="2500">
              <a:solidFill>
                <a:schemeClr val="lt1"/>
              </a:solidFill>
            </a:endParaRPr>
          </a:p>
        </p:txBody>
      </p:sp>
      <p:sp>
        <p:nvSpPr>
          <p:cNvPr id="1652" name="Google Shape;1652;p213"/>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163</a:t>
            </a:fld>
            <a:endParaRPr/>
          </a:p>
        </p:txBody>
      </p:sp>
      <p:sp>
        <p:nvSpPr>
          <p:cNvPr id="1653" name="Google Shape;1653;p213"/>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chemeClr val="accent4"/>
              </a:highlight>
              <a:latin typeface="Arial"/>
              <a:ea typeface="Arial"/>
              <a:cs typeface="Arial"/>
              <a:sym typeface="Arial"/>
            </a:endParaRPr>
          </a:p>
        </p:txBody>
      </p:sp>
      <p:sp>
        <p:nvSpPr>
          <p:cNvPr id="1654" name="Google Shape;1654;p213"/>
          <p:cNvSpPr txBox="1">
            <a:spLocks noGrp="1"/>
          </p:cNvSpPr>
          <p:nvPr>
            <p:ph type="body" idx="1"/>
          </p:nvPr>
        </p:nvSpPr>
        <p:spPr>
          <a:xfrm>
            <a:off x="311700" y="1086927"/>
            <a:ext cx="8520600" cy="3959400"/>
          </a:xfrm>
          <a:prstGeom prst="rect">
            <a:avLst/>
          </a:prstGeom>
        </p:spPr>
        <p:txBody>
          <a:bodyPr spcFirstLastPara="1" wrap="square" lIns="91425" tIns="91425" rIns="91425" bIns="91425" anchor="t" anchorCtr="0">
            <a:normAutofit/>
          </a:bodyPr>
          <a:lstStyle/>
          <a:p>
            <a:pPr marL="0" marR="0" lvl="0" indent="0" algn="l" rtl="0">
              <a:lnSpc>
                <a:spcPct val="115000"/>
              </a:lnSpc>
              <a:spcBef>
                <a:spcPts val="0"/>
              </a:spcBef>
              <a:spcAft>
                <a:spcPts val="0"/>
              </a:spcAft>
              <a:buNone/>
            </a:pPr>
            <a:r>
              <a:rPr lang="en" b="1">
                <a:solidFill>
                  <a:schemeClr val="lt1"/>
                </a:solidFill>
              </a:rPr>
              <a:t>Pairs: </a:t>
            </a:r>
            <a:r>
              <a:rPr lang="en">
                <a:solidFill>
                  <a:schemeClr val="lt1"/>
                </a:solidFill>
              </a:rPr>
              <a:t>We’re going to get into pairs again</a:t>
            </a:r>
            <a:endParaRPr>
              <a:solidFill>
                <a:schemeClr val="lt1"/>
              </a:solidFill>
            </a:endParaRPr>
          </a:p>
          <a:p>
            <a:pPr marL="0" lvl="0" indent="0" algn="l" rtl="0">
              <a:spcBef>
                <a:spcPts val="1200"/>
              </a:spcBef>
              <a:spcAft>
                <a:spcPts val="0"/>
              </a:spcAft>
              <a:buNone/>
            </a:pPr>
            <a:r>
              <a:rPr lang="en" b="1">
                <a:solidFill>
                  <a:schemeClr val="lt1"/>
                </a:solidFill>
              </a:rPr>
              <a:t>Project: </a:t>
            </a:r>
            <a:r>
              <a:rPr lang="en">
                <a:solidFill>
                  <a:schemeClr val="lt1"/>
                </a:solidFill>
              </a:rPr>
              <a:t>Figure out with your partner which puzzle class you’re in. </a:t>
            </a:r>
            <a:endParaRPr sz="1700">
              <a:solidFill>
                <a:schemeClr val="lt1"/>
              </a:solidFill>
            </a:endParaRPr>
          </a:p>
          <a:p>
            <a:pPr marL="0" lvl="0" indent="0" algn="l" rtl="0">
              <a:spcBef>
                <a:spcPts val="1200"/>
              </a:spcBef>
              <a:spcAft>
                <a:spcPts val="0"/>
              </a:spcAft>
              <a:buNone/>
            </a:pPr>
            <a:r>
              <a:rPr lang="en" b="1">
                <a:solidFill>
                  <a:schemeClr val="lt1"/>
                </a:solidFill>
              </a:rPr>
              <a:t>Switching:</a:t>
            </a:r>
            <a:r>
              <a:rPr lang="en">
                <a:solidFill>
                  <a:schemeClr val="lt1"/>
                </a:solidFill>
              </a:rPr>
              <a:t> Then, for each of the other puzzle classes, describe what the project looks like if seen as in this class.</a:t>
            </a:r>
            <a:br>
              <a:rPr lang="en">
                <a:solidFill>
                  <a:schemeClr val="lt1"/>
                </a:solidFill>
              </a:rPr>
            </a:br>
            <a:r>
              <a:rPr lang="en">
                <a:solidFill>
                  <a:schemeClr val="lt1"/>
                </a:solidFill>
              </a:rPr>
              <a:t>	</a:t>
            </a:r>
            <a:r>
              <a:rPr lang="en" sz="1700">
                <a:solidFill>
                  <a:schemeClr val="lt1"/>
                </a:solidFill>
              </a:rPr>
              <a:t>In particular: can you identify out-of-the-box solutions, </a:t>
            </a:r>
            <a:br>
              <a:rPr lang="en" sz="1700">
                <a:solidFill>
                  <a:schemeClr val="lt1"/>
                </a:solidFill>
              </a:rPr>
            </a:br>
            <a:r>
              <a:rPr lang="en" sz="1700">
                <a:solidFill>
                  <a:schemeClr val="lt1"/>
                </a:solidFill>
              </a:rPr>
              <a:t>	analogous to ‘spacers’ and ‘repeats’?</a:t>
            </a:r>
            <a:endParaRPr>
              <a:solidFill>
                <a:schemeClr val="lt1"/>
              </a:solidFill>
            </a:endParaRPr>
          </a:p>
          <a:p>
            <a:pPr marL="0" marR="0" lvl="0" indent="0" algn="l" rtl="0">
              <a:lnSpc>
                <a:spcPct val="115000"/>
              </a:lnSpc>
              <a:spcBef>
                <a:spcPts val="1200"/>
              </a:spcBef>
              <a:spcAft>
                <a:spcPts val="0"/>
              </a:spcAft>
              <a:buNone/>
            </a:pPr>
            <a:r>
              <a:rPr lang="en" sz="1800" b="1">
                <a:solidFill>
                  <a:schemeClr val="lt1"/>
                </a:solidFill>
              </a:rPr>
              <a:t>Remember</a:t>
            </a:r>
            <a:r>
              <a:rPr lang="en" sz="1800">
                <a:solidFill>
                  <a:schemeClr val="lt1"/>
                </a:solidFill>
              </a:rPr>
              <a:t> to use:</a:t>
            </a:r>
            <a:br>
              <a:rPr lang="en">
                <a:solidFill>
                  <a:schemeClr val="lt1"/>
                </a:solidFill>
              </a:rPr>
            </a:br>
            <a:r>
              <a:rPr lang="en">
                <a:solidFill>
                  <a:schemeClr val="lt1"/>
                </a:solidFill>
              </a:rPr>
              <a:t>	</a:t>
            </a:r>
            <a:r>
              <a:rPr lang="en" sz="1800">
                <a:solidFill>
                  <a:schemeClr val="lt1"/>
                </a:solidFill>
              </a:rPr>
              <a:t>“Yes, and”</a:t>
            </a:r>
            <a:br>
              <a:rPr lang="en">
                <a:solidFill>
                  <a:schemeClr val="lt1"/>
                </a:solidFill>
              </a:rPr>
            </a:br>
            <a:r>
              <a:rPr lang="en">
                <a:solidFill>
                  <a:schemeClr val="lt1"/>
                </a:solidFill>
              </a:rPr>
              <a:t>	</a:t>
            </a:r>
            <a:r>
              <a:rPr lang="en" sz="1800">
                <a:solidFill>
                  <a:schemeClr val="lt1"/>
                </a:solidFill>
              </a:rPr>
              <a:t>Make the other person </a:t>
            </a:r>
            <a:r>
              <a:rPr lang="en">
                <a:solidFill>
                  <a:schemeClr val="lt1"/>
                </a:solidFill>
              </a:rPr>
              <a:t>feel comfortable</a:t>
            </a:r>
            <a:endParaRPr>
              <a:solidFill>
                <a:schemeClr val="lt1"/>
              </a:solidFill>
            </a:endParaRPr>
          </a:p>
          <a:p>
            <a:pPr marL="0" lvl="0" indent="0" algn="l" rtl="0">
              <a:spcBef>
                <a:spcPts val="1200"/>
              </a:spcBef>
              <a:spcAft>
                <a:spcPts val="1200"/>
              </a:spcAft>
              <a:buNone/>
            </a:pPr>
            <a:r>
              <a:rPr lang="en" b="1">
                <a:solidFill>
                  <a:schemeClr val="lt1"/>
                </a:solidFill>
              </a:rPr>
              <a:t>Swap</a:t>
            </a:r>
            <a:r>
              <a:rPr lang="en">
                <a:solidFill>
                  <a:schemeClr val="lt1"/>
                </a:solidFill>
              </a:rPr>
              <a:t> roles and repeat.</a:t>
            </a:r>
            <a:endParaRPr>
              <a:solidFill>
                <a:schemeClr val="lt1"/>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658"/>
        <p:cNvGrpSpPr/>
        <p:nvPr/>
      </p:nvGrpSpPr>
      <p:grpSpPr>
        <a:xfrm>
          <a:off x="0" y="0"/>
          <a:ext cx="0" cy="0"/>
          <a:chOff x="0" y="0"/>
          <a:chExt cx="0" cy="0"/>
        </a:xfrm>
      </p:grpSpPr>
      <p:pic>
        <p:nvPicPr>
          <p:cNvPr id="1659" name="Google Shape;1659;p214"/>
          <p:cNvPicPr preferRelativeResize="0"/>
          <p:nvPr/>
        </p:nvPicPr>
        <p:blipFill rotWithShape="1">
          <a:blip r:embed="rId3">
            <a:alphaModFix/>
          </a:blip>
          <a:srcRect/>
          <a:stretch/>
        </p:blipFill>
        <p:spPr>
          <a:xfrm>
            <a:off x="5640892" y="-11049"/>
            <a:ext cx="1256232" cy="1191658"/>
          </a:xfrm>
          <a:prstGeom prst="rect">
            <a:avLst/>
          </a:prstGeom>
          <a:noFill/>
          <a:ln>
            <a:noFill/>
          </a:ln>
        </p:spPr>
      </p:pic>
      <p:graphicFrame>
        <p:nvGraphicFramePr>
          <p:cNvPr id="1660" name="Google Shape;1660;p214"/>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2597300">
                  <a:extLst>
                    <a:ext uri="{9D8B030D-6E8A-4147-A177-3AD203B41FA5}">
                      <a16:colId xmlns:a16="http://schemas.microsoft.com/office/drawing/2014/main" val="20000"/>
                    </a:ext>
                  </a:extLst>
                </a:gridCol>
                <a:gridCol w="2795775">
                  <a:extLst>
                    <a:ext uri="{9D8B030D-6E8A-4147-A177-3AD203B41FA5}">
                      <a16:colId xmlns:a16="http://schemas.microsoft.com/office/drawing/2014/main" val="20001"/>
                    </a:ext>
                  </a:extLst>
                </a:gridCol>
                <a:gridCol w="2379325">
                  <a:extLst>
                    <a:ext uri="{9D8B030D-6E8A-4147-A177-3AD203B41FA5}">
                      <a16:colId xmlns:a16="http://schemas.microsoft.com/office/drawing/2014/main" val="20002"/>
                    </a:ext>
                  </a:extLst>
                </a:gridCol>
              </a:tblGrid>
              <a:tr h="4529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Process:</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Open (evolution)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Closed (exp. design)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Mode: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Improvisational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Falsification</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Compartmentalization:</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Interdisciplinary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Puzzle-state: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Puzzle-switching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Solution-testing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Goal:</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Hypothesis-generating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Language: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Metaphorical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Precise</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7877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Logic:</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Questions &amp; Contradictions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Consistent Answers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97150">
                <a:tc>
                  <a:txBody>
                    <a:bodyPr/>
                    <a:lstStyle/>
                    <a:p>
                      <a:pPr marL="0" marR="0" lvl="0" indent="0" algn="r" rtl="0">
                        <a:lnSpc>
                          <a:spcPct val="100000"/>
                        </a:lnSpc>
                        <a:spcBef>
                          <a:spcPts val="20"/>
                        </a:spcBef>
                        <a:spcAft>
                          <a:spcPts val="0"/>
                        </a:spcAft>
                        <a:buClr>
                          <a:srgbClr val="000000"/>
                        </a:buClr>
                        <a:buSzPts val="1600"/>
                        <a:buFont typeface="Arial"/>
                        <a:buNone/>
                      </a:pPr>
                      <a:r>
                        <a:rPr lang="en" sz="1600" b="1">
                          <a:latin typeface="Raleway"/>
                          <a:ea typeface="Raleway"/>
                          <a:cs typeface="Raleway"/>
                          <a:sym typeface="Raleway"/>
                        </a:rPr>
                        <a:t>Dimensionality:</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Jump between planes</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Stay on one plane</a:t>
                      </a:r>
                      <a:endParaRPr sz="1600" i="1">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1661" name="Google Shape;1661;p214"/>
          <p:cNvSpPr txBox="1"/>
          <p:nvPr/>
        </p:nvSpPr>
        <p:spPr>
          <a:xfrm>
            <a:off x="3584575" y="730925"/>
            <a:ext cx="5280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1800" b="1" i="0" u="none" strike="noStrike" cap="none">
                <a:solidFill>
                  <a:srgbClr val="000000"/>
                </a:solidFill>
                <a:latin typeface="Tenor Sans"/>
                <a:ea typeface="Tenor Sans"/>
                <a:cs typeface="Tenor Sans"/>
                <a:sym typeface="Tenor Sans"/>
              </a:rPr>
              <a:t>	Night Science		</a:t>
            </a:r>
            <a:r>
              <a:rPr lang="en" sz="1800" b="1">
                <a:latin typeface="Tenor Sans"/>
                <a:ea typeface="Tenor Sans"/>
                <a:cs typeface="Tenor Sans"/>
                <a:sym typeface="Tenor Sans"/>
              </a:rPr>
              <a:t>	</a:t>
            </a:r>
            <a:r>
              <a:rPr lang="en" sz="1800" b="1" i="0" u="none" strike="noStrike" cap="none">
                <a:solidFill>
                  <a:srgbClr val="000000"/>
                </a:solidFill>
                <a:latin typeface="Tenor Sans"/>
                <a:ea typeface="Tenor Sans"/>
                <a:cs typeface="Tenor Sans"/>
                <a:sym typeface="Tenor Sans"/>
              </a:rPr>
              <a:t>Day Science</a:t>
            </a:r>
            <a:r>
              <a:rPr lang="en" sz="1800" b="0" i="0" u="none" strike="noStrike" cap="none">
                <a:solidFill>
                  <a:srgbClr val="000000"/>
                </a:solidFill>
                <a:latin typeface="Tenor Sans"/>
                <a:ea typeface="Tenor Sans"/>
                <a:cs typeface="Tenor Sans"/>
                <a:sym typeface="Tenor Sans"/>
              </a:rPr>
              <a:t>	</a:t>
            </a:r>
            <a:endParaRPr sz="1800" b="0" i="0" u="none" strike="noStrike" cap="none">
              <a:solidFill>
                <a:srgbClr val="000000"/>
              </a:solidFill>
              <a:latin typeface="Tenor Sans"/>
              <a:ea typeface="Tenor Sans"/>
              <a:cs typeface="Tenor Sans"/>
              <a:sym typeface="Tenor Sans"/>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665"/>
        <p:cNvGrpSpPr/>
        <p:nvPr/>
      </p:nvGrpSpPr>
      <p:grpSpPr>
        <a:xfrm>
          <a:off x="0" y="0"/>
          <a:ext cx="0" cy="0"/>
          <a:chOff x="0" y="0"/>
          <a:chExt cx="0" cy="0"/>
        </a:xfrm>
      </p:grpSpPr>
      <p:sp>
        <p:nvSpPr>
          <p:cNvPr id="1666" name="Google Shape;1666;p215"/>
          <p:cNvSpPr txBox="1"/>
          <p:nvPr/>
        </p:nvSpPr>
        <p:spPr>
          <a:xfrm>
            <a:off x="0" y="3869250"/>
            <a:ext cx="9144000" cy="1816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2200"/>
              <a:buFont typeface="Arial"/>
              <a:buNone/>
            </a:pPr>
            <a:r>
              <a:rPr lang="en" sz="3700" b="1">
                <a:solidFill>
                  <a:schemeClr val="lt1"/>
                </a:solidFill>
                <a:latin typeface="Tenor Sans"/>
                <a:ea typeface="Tenor Sans"/>
                <a:cs typeface="Tenor Sans"/>
                <a:sym typeface="Tenor Sans"/>
              </a:rPr>
              <a:t>Humor me:</a:t>
            </a:r>
            <a:endParaRPr sz="3700">
              <a:solidFill>
                <a:schemeClr val="lt1"/>
              </a:solidFill>
              <a:latin typeface="Tenor Sans"/>
              <a:ea typeface="Tenor Sans"/>
              <a:cs typeface="Tenor Sans"/>
              <a:sym typeface="Tenor Sans"/>
            </a:endParaRPr>
          </a:p>
          <a:p>
            <a:pPr marL="0" lvl="0" indent="0" algn="ctr" rtl="0">
              <a:spcBef>
                <a:spcPts val="0"/>
              </a:spcBef>
              <a:spcAft>
                <a:spcPts val="0"/>
              </a:spcAft>
              <a:buClr>
                <a:srgbClr val="000000"/>
              </a:buClr>
              <a:buSzPts val="2200"/>
              <a:buFont typeface="Arial"/>
              <a:buNone/>
            </a:pPr>
            <a:r>
              <a:rPr lang="en" sz="3700">
                <a:solidFill>
                  <a:schemeClr val="lt1"/>
                </a:solidFill>
                <a:latin typeface="Tenor Sans"/>
                <a:ea typeface="Tenor Sans"/>
                <a:cs typeface="Tenor Sans"/>
                <a:sym typeface="Tenor Sans"/>
              </a:rPr>
              <a:t>Comedy as a Thinking Tool</a:t>
            </a:r>
            <a:endParaRPr sz="3700">
              <a:solidFill>
                <a:schemeClr val="lt1"/>
              </a:solidFill>
              <a:latin typeface="Tenor Sans"/>
              <a:ea typeface="Tenor Sans"/>
              <a:cs typeface="Tenor Sans"/>
              <a:sym typeface="Tenor Sans"/>
            </a:endParaRPr>
          </a:p>
          <a:p>
            <a:pPr marL="0" marR="0" lvl="0" indent="0" algn="ctr" rtl="0">
              <a:lnSpc>
                <a:spcPct val="115000"/>
              </a:lnSpc>
              <a:spcBef>
                <a:spcPts val="0"/>
              </a:spcBef>
              <a:spcAft>
                <a:spcPts val="0"/>
              </a:spcAft>
              <a:buClr>
                <a:srgbClr val="000000"/>
              </a:buClr>
              <a:buSzPts val="3200"/>
              <a:buFont typeface="Arial"/>
              <a:buNone/>
            </a:pPr>
            <a:endParaRPr sz="3200" b="1">
              <a:solidFill>
                <a:srgbClr val="FFFFFF"/>
              </a:solidFill>
              <a:latin typeface="Tenor Sans"/>
              <a:ea typeface="Tenor Sans"/>
              <a:cs typeface="Tenor Sans"/>
              <a:sym typeface="Tenor Sans"/>
            </a:endParaRPr>
          </a:p>
        </p:txBody>
      </p:sp>
      <p:sp>
        <p:nvSpPr>
          <p:cNvPr id="1667" name="Google Shape;1667;p2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165</a:t>
            </a:fld>
            <a:endParaRPr/>
          </a:p>
        </p:txBody>
      </p:sp>
      <p:pic>
        <p:nvPicPr>
          <p:cNvPr id="1668" name="Google Shape;1668;p215"/>
          <p:cNvPicPr preferRelativeResize="0"/>
          <p:nvPr/>
        </p:nvPicPr>
        <p:blipFill rotWithShape="1">
          <a:blip r:embed="rId3">
            <a:alphaModFix/>
          </a:blip>
          <a:srcRect l="34835" t="28596" r="34670" b="40810"/>
          <a:stretch/>
        </p:blipFill>
        <p:spPr>
          <a:xfrm>
            <a:off x="3255742" y="1094229"/>
            <a:ext cx="2588467" cy="2596895"/>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672"/>
        <p:cNvGrpSpPr/>
        <p:nvPr/>
      </p:nvGrpSpPr>
      <p:grpSpPr>
        <a:xfrm>
          <a:off x="0" y="0"/>
          <a:ext cx="0" cy="0"/>
          <a:chOff x="0" y="0"/>
          <a:chExt cx="0" cy="0"/>
        </a:xfrm>
      </p:grpSpPr>
      <p:pic>
        <p:nvPicPr>
          <p:cNvPr id="1673" name="Google Shape;1673;p216"/>
          <p:cNvPicPr preferRelativeResize="0"/>
          <p:nvPr/>
        </p:nvPicPr>
        <p:blipFill>
          <a:blip r:embed="rId3">
            <a:alphaModFix/>
          </a:blip>
          <a:stretch>
            <a:fillRect/>
          </a:stretch>
        </p:blipFill>
        <p:spPr>
          <a:xfrm>
            <a:off x="1346425" y="950005"/>
            <a:ext cx="6695876" cy="2567375"/>
          </a:xfrm>
          <a:prstGeom prst="rect">
            <a:avLst/>
          </a:prstGeom>
          <a:noFill/>
          <a:ln>
            <a:noFill/>
          </a:ln>
        </p:spPr>
      </p:pic>
      <p:sp>
        <p:nvSpPr>
          <p:cNvPr id="1674" name="Google Shape;1674;p216"/>
          <p:cNvSpPr txBox="1"/>
          <p:nvPr/>
        </p:nvSpPr>
        <p:spPr>
          <a:xfrm>
            <a:off x="3585050" y="5174200"/>
            <a:ext cx="75021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rPr>
              <a:t>Thus the impact of a sudden, bisociative surprise which makes reasoning perform a somersault will have a twofold effect: part of the tension will become detached from it and exploded while the remaining part will slowly ebb away.</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sp>
        <p:nvSpPr>
          <p:cNvPr id="1675" name="Google Shape;1675;p216"/>
          <p:cNvSpPr txBox="1">
            <a:spLocks noGrp="1"/>
          </p:cNvSpPr>
          <p:nvPr>
            <p:ph type="title" idx="4294967295"/>
          </p:nvPr>
        </p:nvSpPr>
        <p:spPr>
          <a:xfrm>
            <a:off x="45354" y="4632100"/>
            <a:ext cx="38631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600"/>
              <a:t>Koestler. The Act of Creation (1964)</a:t>
            </a:r>
            <a:endParaRPr sz="1600"/>
          </a:p>
        </p:txBody>
      </p:sp>
      <p:sp>
        <p:nvSpPr>
          <p:cNvPr id="1676" name="Google Shape;1676;p216"/>
          <p:cNvSpPr txBox="1"/>
          <p:nvPr/>
        </p:nvSpPr>
        <p:spPr>
          <a:xfrm>
            <a:off x="274320" y="209930"/>
            <a:ext cx="8641200" cy="6771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0"/>
              </a:spcBef>
              <a:spcAft>
                <a:spcPts val="0"/>
              </a:spcAft>
              <a:buClr>
                <a:schemeClr val="dk1"/>
              </a:buClr>
              <a:buSzPts val="2100"/>
              <a:buFont typeface="Arial"/>
              <a:buNone/>
            </a:pPr>
            <a:r>
              <a:rPr lang="en" sz="2100">
                <a:solidFill>
                  <a:schemeClr val="dk1"/>
                </a:solidFill>
              </a:rPr>
              <a:t>The philosophy of humor</a:t>
            </a:r>
            <a:endParaRPr sz="2100">
              <a:solidFill>
                <a:schemeClr val="dk1"/>
              </a:solidFill>
            </a:endParaRPr>
          </a:p>
        </p:txBody>
      </p:sp>
      <p:sp>
        <p:nvSpPr>
          <p:cNvPr id="1677" name="Google Shape;1677;p216"/>
          <p:cNvSpPr/>
          <p:nvPr/>
        </p:nvSpPr>
        <p:spPr>
          <a:xfrm>
            <a:off x="3779825" y="2778275"/>
            <a:ext cx="1791600" cy="461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78" name="Google Shape;1678;p216"/>
          <p:cNvSpPr txBox="1"/>
          <p:nvPr/>
        </p:nvSpPr>
        <p:spPr>
          <a:xfrm>
            <a:off x="334175" y="3407300"/>
            <a:ext cx="7967100" cy="4755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 sz="2100">
                <a:solidFill>
                  <a:schemeClr val="dk1"/>
                </a:solidFill>
              </a:rPr>
              <a:t> (1) release of tension – laughter      	(2) makes you think</a:t>
            </a:r>
            <a:endParaRPr sz="2100">
              <a:solidFill>
                <a:schemeClr val="dk1"/>
              </a:solidFill>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pic>
        <p:nvPicPr>
          <p:cNvPr id="1683" name="Google Shape;1683;p217"/>
          <p:cNvPicPr preferRelativeResize="0"/>
          <p:nvPr/>
        </p:nvPicPr>
        <p:blipFill>
          <a:blip r:embed="rId3">
            <a:alphaModFix/>
          </a:blip>
          <a:stretch>
            <a:fillRect/>
          </a:stretch>
        </p:blipFill>
        <p:spPr>
          <a:xfrm>
            <a:off x="0" y="-574"/>
            <a:ext cx="9144002" cy="5136161"/>
          </a:xfrm>
          <a:prstGeom prst="rect">
            <a:avLst/>
          </a:prstGeom>
          <a:noFill/>
          <a:ln>
            <a:noFill/>
          </a:ln>
        </p:spPr>
      </p:pic>
      <p:pic>
        <p:nvPicPr>
          <p:cNvPr id="1684" name="Google Shape;1684;p217"/>
          <p:cNvPicPr preferRelativeResize="0"/>
          <p:nvPr/>
        </p:nvPicPr>
        <p:blipFill>
          <a:blip r:embed="rId4">
            <a:alphaModFix/>
          </a:blip>
          <a:stretch>
            <a:fillRect/>
          </a:stretch>
        </p:blipFill>
        <p:spPr>
          <a:xfrm>
            <a:off x="0" y="0"/>
            <a:ext cx="2840800" cy="1597950"/>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688"/>
        <p:cNvGrpSpPr/>
        <p:nvPr/>
      </p:nvGrpSpPr>
      <p:grpSpPr>
        <a:xfrm>
          <a:off x="0" y="0"/>
          <a:ext cx="0" cy="0"/>
          <a:chOff x="0" y="0"/>
          <a:chExt cx="0" cy="0"/>
        </a:xfrm>
      </p:grpSpPr>
      <p:graphicFrame>
        <p:nvGraphicFramePr>
          <p:cNvPr id="1689" name="Google Shape;1689;p218"/>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1841125">
                  <a:extLst>
                    <a:ext uri="{9D8B030D-6E8A-4147-A177-3AD203B41FA5}">
                      <a16:colId xmlns:a16="http://schemas.microsoft.com/office/drawing/2014/main" val="20000"/>
                    </a:ext>
                  </a:extLst>
                </a:gridCol>
                <a:gridCol w="5151750">
                  <a:extLst>
                    <a:ext uri="{9D8B030D-6E8A-4147-A177-3AD203B41FA5}">
                      <a16:colId xmlns:a16="http://schemas.microsoft.com/office/drawing/2014/main" val="20001"/>
                    </a:ext>
                  </a:extLst>
                </a:gridCol>
              </a:tblGrid>
              <a:tr h="491525">
                <a:tc>
                  <a:txBody>
                    <a:bodyPr/>
                    <a:lstStyle/>
                    <a:p>
                      <a:pPr marL="0" marR="0" lvl="0" indent="0" algn="r" rtl="0">
                        <a:lnSpc>
                          <a:spcPct val="100000"/>
                        </a:lnSpc>
                        <a:spcBef>
                          <a:spcPts val="0"/>
                        </a:spcBef>
                        <a:spcAft>
                          <a:spcPts val="0"/>
                        </a:spcAft>
                        <a:buClr>
                          <a:srgbClr val="000000"/>
                        </a:buClr>
                        <a:buSzPts val="1600"/>
                        <a:buFont typeface="Arial"/>
                        <a:buNone/>
                      </a:pPr>
                      <a:r>
                        <a:rPr lang="en" sz="1800" b="1">
                          <a:latin typeface="Raleway"/>
                          <a:ea typeface="Raleway"/>
                          <a:cs typeface="Raleway"/>
                          <a:sym typeface="Raleway"/>
                        </a:rPr>
                        <a:t>Premise</a:t>
                      </a:r>
                      <a:r>
                        <a:rPr lang="en" sz="1800" b="1" u="none" strike="noStrike" cap="none">
                          <a:latin typeface="Raleway"/>
                          <a:ea typeface="Raleway"/>
                          <a:cs typeface="Raleway"/>
                          <a:sym typeface="Raleway"/>
                        </a:rPr>
                        <a:t>:</a:t>
                      </a:r>
                      <a:endParaRPr sz="1800" b="1" u="none" strike="noStrike" cap="none">
                        <a:latin typeface="Raleway"/>
                        <a:ea typeface="Raleway"/>
                        <a:cs typeface="Raleway"/>
                        <a:sym typeface="Raleway"/>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800">
                          <a:solidFill>
                            <a:schemeClr val="dk1"/>
                          </a:solidFill>
                          <a:latin typeface="Raleway"/>
                          <a:ea typeface="Raleway"/>
                          <a:cs typeface="Raleway"/>
                          <a:sym typeface="Raleway"/>
                        </a:rPr>
                        <a:t>Two atoms meet each other in the park. One says “you know, yesterday I lost an electron”</a:t>
                      </a:r>
                      <a:endParaRPr sz="1800">
                        <a:solidFill>
                          <a:schemeClr val="dk1"/>
                        </a:solidFill>
                        <a:latin typeface="Raleway"/>
                        <a:ea typeface="Raleway"/>
                        <a:cs typeface="Raleway"/>
                        <a:sym typeface="Raleway"/>
                      </a:endParaRPr>
                    </a:p>
                    <a:p>
                      <a:pPr marL="0" marR="0" lvl="0" indent="0" algn="ctr" rtl="0">
                        <a:lnSpc>
                          <a:spcPct val="100000"/>
                        </a:lnSpc>
                        <a:spcBef>
                          <a:spcPts val="0"/>
                        </a:spcBef>
                        <a:spcAft>
                          <a:spcPts val="0"/>
                        </a:spcAft>
                        <a:buClr>
                          <a:srgbClr val="000000"/>
                        </a:buClr>
                        <a:buSzPts val="1600"/>
                        <a:buFont typeface="Arial"/>
                        <a:buNone/>
                      </a:pPr>
                      <a:r>
                        <a:rPr lang="en" sz="1800">
                          <a:solidFill>
                            <a:schemeClr val="dk1"/>
                          </a:solidFill>
                          <a:latin typeface="Raleway"/>
                          <a:ea typeface="Raleway"/>
                          <a:cs typeface="Raleway"/>
                          <a:sym typeface="Raleway"/>
                        </a:rPr>
                        <a:t>The other says, “OMG, are you sure?”</a:t>
                      </a:r>
                      <a:endParaRPr sz="1800">
                        <a:solidFill>
                          <a:schemeClr val="dk1"/>
                        </a:solidFill>
                        <a:latin typeface="Raleway"/>
                        <a:ea typeface="Raleway"/>
                        <a:cs typeface="Raleway"/>
                        <a:sym typeface="Raleway"/>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531100">
                <a:tc>
                  <a:txBody>
                    <a:bodyPr/>
                    <a:lstStyle/>
                    <a:p>
                      <a:pPr marL="0" marR="0" lvl="0" indent="0" algn="r" rtl="0">
                        <a:lnSpc>
                          <a:spcPct val="100000"/>
                        </a:lnSpc>
                        <a:spcBef>
                          <a:spcPts val="0"/>
                        </a:spcBef>
                        <a:spcAft>
                          <a:spcPts val="0"/>
                        </a:spcAft>
                        <a:buClr>
                          <a:srgbClr val="000000"/>
                        </a:buClr>
                        <a:buSzPts val="1600"/>
                        <a:buFont typeface="Arial"/>
                        <a:buNone/>
                      </a:pPr>
                      <a:r>
                        <a:rPr lang="en" sz="1800" b="1">
                          <a:latin typeface="Raleway"/>
                          <a:ea typeface="Raleway"/>
                          <a:cs typeface="Raleway"/>
                          <a:sym typeface="Raleway"/>
                        </a:rPr>
                        <a:t>Punchline</a:t>
                      </a:r>
                      <a:r>
                        <a:rPr lang="en" sz="1800" b="1" u="none" strike="noStrike" cap="none">
                          <a:latin typeface="Raleway"/>
                          <a:ea typeface="Raleway"/>
                          <a:cs typeface="Raleway"/>
                          <a:sym typeface="Raleway"/>
                        </a:rPr>
                        <a:t>:</a:t>
                      </a:r>
                      <a:endParaRPr sz="1800" b="1" u="none" strike="noStrike" cap="none">
                        <a:latin typeface="Raleway"/>
                        <a:ea typeface="Raleway"/>
                        <a:cs typeface="Raleway"/>
                        <a:sym typeface="Raleway"/>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800">
                          <a:solidFill>
                            <a:schemeClr val="dk1"/>
                          </a:solidFill>
                          <a:latin typeface="Raleway"/>
                          <a:ea typeface="Raleway"/>
                          <a:cs typeface="Raleway"/>
                          <a:sym typeface="Raleway"/>
                        </a:rPr>
                        <a:t>“Yep, I’m positive”</a:t>
                      </a:r>
                      <a:endParaRPr sz="1800">
                        <a:solidFill>
                          <a:schemeClr val="dk1"/>
                        </a:solidFill>
                        <a:latin typeface="Raleway"/>
                        <a:ea typeface="Raleway"/>
                        <a:cs typeface="Raleway"/>
                        <a:sym typeface="Raleway"/>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690" name="Google Shape;1690;p218"/>
          <p:cNvSpPr txBox="1"/>
          <p:nvPr/>
        </p:nvSpPr>
        <p:spPr>
          <a:xfrm>
            <a:off x="274320" y="209930"/>
            <a:ext cx="8641200" cy="6771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0"/>
              </a:spcBef>
              <a:spcAft>
                <a:spcPts val="0"/>
              </a:spcAft>
              <a:buClr>
                <a:schemeClr val="dk1"/>
              </a:buClr>
              <a:buSzPts val="2100"/>
              <a:buFont typeface="Arial"/>
              <a:buNone/>
            </a:pPr>
            <a:r>
              <a:rPr lang="en" sz="2200">
                <a:solidFill>
                  <a:schemeClr val="dk1"/>
                </a:solidFill>
                <a:latin typeface="Tenor Sans"/>
                <a:ea typeface="Tenor Sans"/>
                <a:cs typeface="Tenor Sans"/>
                <a:sym typeface="Tenor Sans"/>
              </a:rPr>
              <a:t>The anatomy of a joke</a:t>
            </a:r>
            <a:endParaRPr sz="2200">
              <a:solidFill>
                <a:schemeClr val="dk1"/>
              </a:solidFill>
              <a:latin typeface="Tenor Sans"/>
              <a:ea typeface="Tenor Sans"/>
              <a:cs typeface="Tenor Sans"/>
              <a:sym typeface="Tenor Sans"/>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94"/>
        <p:cNvGrpSpPr/>
        <p:nvPr/>
      </p:nvGrpSpPr>
      <p:grpSpPr>
        <a:xfrm>
          <a:off x="0" y="0"/>
          <a:ext cx="0" cy="0"/>
          <a:chOff x="0" y="0"/>
          <a:chExt cx="0" cy="0"/>
        </a:xfrm>
      </p:grpSpPr>
      <p:sp>
        <p:nvSpPr>
          <p:cNvPr id="1695" name="Google Shape;1695;p219"/>
          <p:cNvSpPr/>
          <p:nvPr/>
        </p:nvSpPr>
        <p:spPr>
          <a:xfrm>
            <a:off x="0" y="6867"/>
            <a:ext cx="9144000" cy="5143500"/>
          </a:xfrm>
          <a:prstGeom prst="rect">
            <a:avLst/>
          </a:prstGeom>
          <a:solidFill>
            <a:srgbClr val="17384B"/>
          </a:solidFill>
          <a:ln w="12700" cap="flat" cmpd="sng">
            <a:solidFill>
              <a:srgbClr val="1C305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pic>
        <p:nvPicPr>
          <p:cNvPr id="1696" name="Google Shape;1696;p219"/>
          <p:cNvPicPr preferRelativeResize="0"/>
          <p:nvPr/>
        </p:nvPicPr>
        <p:blipFill rotWithShape="1">
          <a:blip r:embed="rId3">
            <a:alphaModFix/>
          </a:blip>
          <a:srcRect l="35148" t="1252" r="33545" b="38843"/>
          <a:stretch/>
        </p:blipFill>
        <p:spPr>
          <a:xfrm>
            <a:off x="3214175" y="1745975"/>
            <a:ext cx="2862626" cy="2130200"/>
          </a:xfrm>
          <a:prstGeom prst="rect">
            <a:avLst/>
          </a:prstGeom>
          <a:noFill/>
          <a:ln>
            <a:noFill/>
          </a:ln>
        </p:spPr>
      </p:pic>
      <p:sp>
        <p:nvSpPr>
          <p:cNvPr id="1697" name="Google Shape;1697;p219"/>
          <p:cNvSpPr/>
          <p:nvPr/>
        </p:nvSpPr>
        <p:spPr>
          <a:xfrm>
            <a:off x="4340576" y="3890328"/>
            <a:ext cx="1771200" cy="466500"/>
          </a:xfrm>
          <a:prstGeom prst="rect">
            <a:avLst/>
          </a:prstGeom>
          <a:noFill/>
          <a:ln>
            <a:noFill/>
          </a:ln>
        </p:spPr>
        <p:txBody>
          <a:bodyPr spcFirstLastPara="1" wrap="square" lIns="67500" tIns="33750" rIns="67500" bIns="33750" anchor="t" anchorCtr="0">
            <a:noAutofit/>
          </a:bodyPr>
          <a:lstStyle/>
          <a:p>
            <a:pPr marL="0" marR="0" lvl="0" indent="0" algn="ctr" rtl="0">
              <a:lnSpc>
                <a:spcPct val="100000"/>
              </a:lnSpc>
              <a:spcBef>
                <a:spcPts val="0"/>
              </a:spcBef>
              <a:spcAft>
                <a:spcPts val="0"/>
              </a:spcAft>
              <a:buNone/>
            </a:pPr>
            <a:r>
              <a:rPr lang="en" sz="1800">
                <a:solidFill>
                  <a:schemeClr val="lt1"/>
                </a:solidFill>
              </a:rPr>
              <a:t>Gustavo Franca</a:t>
            </a:r>
            <a:endParaRPr sz="1400" strike="noStrike">
              <a:solidFill>
                <a:schemeClr val="lt1"/>
              </a:solidFill>
              <a:latin typeface="Arial"/>
              <a:ea typeface="Arial"/>
              <a:cs typeface="Arial"/>
              <a:sym typeface="Arial"/>
            </a:endParaRPr>
          </a:p>
        </p:txBody>
      </p:sp>
      <p:sp>
        <p:nvSpPr>
          <p:cNvPr id="1698" name="Google Shape;1698;p219"/>
          <p:cNvSpPr/>
          <p:nvPr/>
        </p:nvSpPr>
        <p:spPr>
          <a:xfrm>
            <a:off x="3152371" y="1362376"/>
            <a:ext cx="1771200" cy="369300"/>
          </a:xfrm>
          <a:prstGeom prst="rect">
            <a:avLst/>
          </a:prstGeom>
          <a:noFill/>
          <a:ln>
            <a:noFill/>
          </a:ln>
        </p:spPr>
        <p:txBody>
          <a:bodyPr spcFirstLastPara="1" wrap="square" lIns="67500" tIns="33750" rIns="67500" bIns="33750" anchor="t" anchorCtr="0">
            <a:noAutofit/>
          </a:bodyPr>
          <a:lstStyle/>
          <a:p>
            <a:pPr marL="0" marR="0" lvl="0" indent="0" algn="l" rtl="0">
              <a:lnSpc>
                <a:spcPct val="100000"/>
              </a:lnSpc>
              <a:spcBef>
                <a:spcPts val="0"/>
              </a:spcBef>
              <a:spcAft>
                <a:spcPts val="0"/>
              </a:spcAft>
              <a:buNone/>
            </a:pPr>
            <a:r>
              <a:rPr lang="en" sz="1800">
                <a:solidFill>
                  <a:schemeClr val="lt1"/>
                </a:solidFill>
              </a:rPr>
              <a:t>Itai Yanai</a:t>
            </a:r>
            <a:endParaRPr sz="1400" strike="noStrike">
              <a:solidFill>
                <a:schemeClr val="lt1"/>
              </a:solidFill>
              <a:latin typeface="Arial"/>
              <a:ea typeface="Arial"/>
              <a:cs typeface="Arial"/>
              <a:sym typeface="Arial"/>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702"/>
        <p:cNvGrpSpPr/>
        <p:nvPr/>
      </p:nvGrpSpPr>
      <p:grpSpPr>
        <a:xfrm>
          <a:off x="0" y="0"/>
          <a:ext cx="0" cy="0"/>
          <a:chOff x="0" y="0"/>
          <a:chExt cx="0" cy="0"/>
        </a:xfrm>
      </p:grpSpPr>
      <p:graphicFrame>
        <p:nvGraphicFramePr>
          <p:cNvPr id="1703" name="Google Shape;1703;p220"/>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1841125">
                  <a:extLst>
                    <a:ext uri="{9D8B030D-6E8A-4147-A177-3AD203B41FA5}">
                      <a16:colId xmlns:a16="http://schemas.microsoft.com/office/drawing/2014/main" val="20000"/>
                    </a:ext>
                  </a:extLst>
                </a:gridCol>
                <a:gridCol w="5151750">
                  <a:extLst>
                    <a:ext uri="{9D8B030D-6E8A-4147-A177-3AD203B41FA5}">
                      <a16:colId xmlns:a16="http://schemas.microsoft.com/office/drawing/2014/main" val="20001"/>
                    </a:ext>
                  </a:extLst>
                </a:gridCol>
              </a:tblGrid>
              <a:tr h="491525">
                <a:tc>
                  <a:txBody>
                    <a:bodyPr/>
                    <a:lstStyle/>
                    <a:p>
                      <a:pPr marL="0" marR="0" lvl="0" indent="0" algn="r" rtl="0">
                        <a:lnSpc>
                          <a:spcPct val="100000"/>
                        </a:lnSpc>
                        <a:spcBef>
                          <a:spcPts val="0"/>
                        </a:spcBef>
                        <a:spcAft>
                          <a:spcPts val="0"/>
                        </a:spcAft>
                        <a:buClr>
                          <a:srgbClr val="000000"/>
                        </a:buClr>
                        <a:buSzPts val="1600"/>
                        <a:buFont typeface="Arial"/>
                        <a:buNone/>
                      </a:pPr>
                      <a:r>
                        <a:rPr lang="en" sz="1800" b="1">
                          <a:latin typeface="Raleway"/>
                          <a:ea typeface="Raleway"/>
                          <a:cs typeface="Raleway"/>
                          <a:sym typeface="Raleway"/>
                        </a:rPr>
                        <a:t>Premise</a:t>
                      </a:r>
                      <a:r>
                        <a:rPr lang="en" sz="1800" b="1" u="none" strike="noStrike" cap="none">
                          <a:latin typeface="Raleway"/>
                          <a:ea typeface="Raleway"/>
                          <a:cs typeface="Raleway"/>
                          <a:sym typeface="Raleway"/>
                        </a:rPr>
                        <a:t>:</a:t>
                      </a:r>
                      <a:endParaRPr sz="1800" b="1" u="none" strike="noStrike" cap="none">
                        <a:latin typeface="Raleway"/>
                        <a:ea typeface="Raleway"/>
                        <a:cs typeface="Raleway"/>
                        <a:sym typeface="Raleway"/>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800">
                          <a:solidFill>
                            <a:schemeClr val="dk1"/>
                          </a:solidFill>
                          <a:latin typeface="Raleway"/>
                          <a:ea typeface="Raleway"/>
                          <a:cs typeface="Raleway"/>
                          <a:sym typeface="Raleway"/>
                        </a:rPr>
                        <a:t>How does the cell learn which </a:t>
                      </a:r>
                      <a:r>
                        <a:rPr lang="en" sz="1800" b="1">
                          <a:solidFill>
                            <a:schemeClr val="dk1"/>
                          </a:solidFill>
                          <a:latin typeface="Raleway"/>
                          <a:ea typeface="Raleway"/>
                          <a:cs typeface="Raleway"/>
                          <a:sym typeface="Raleway"/>
                        </a:rPr>
                        <a:t>genes</a:t>
                      </a:r>
                      <a:r>
                        <a:rPr lang="en" sz="1800">
                          <a:solidFill>
                            <a:schemeClr val="dk1"/>
                          </a:solidFill>
                          <a:latin typeface="Raleway"/>
                          <a:ea typeface="Raleway"/>
                          <a:cs typeface="Raleway"/>
                          <a:sym typeface="Raleway"/>
                        </a:rPr>
                        <a:t> to regulate in a new environment? </a:t>
                      </a:r>
                      <a:endParaRPr sz="1800">
                        <a:solidFill>
                          <a:schemeClr val="dk1"/>
                        </a:solidFill>
                        <a:latin typeface="Raleway"/>
                        <a:ea typeface="Raleway"/>
                        <a:cs typeface="Raleway"/>
                        <a:sym typeface="Raleway"/>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1704" name="Google Shape;1704;p220"/>
          <p:cNvSpPr txBox="1"/>
          <p:nvPr/>
        </p:nvSpPr>
        <p:spPr>
          <a:xfrm>
            <a:off x="274320" y="209930"/>
            <a:ext cx="8641200" cy="6771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0"/>
              </a:spcBef>
              <a:spcAft>
                <a:spcPts val="0"/>
              </a:spcAft>
              <a:buClr>
                <a:schemeClr val="dk1"/>
              </a:buClr>
              <a:buSzPts val="2100"/>
              <a:buFont typeface="Arial"/>
              <a:buNone/>
            </a:pPr>
            <a:r>
              <a:rPr lang="en" sz="2200">
                <a:solidFill>
                  <a:schemeClr val="dk1"/>
                </a:solidFill>
                <a:latin typeface="Tenor Sans"/>
                <a:ea typeface="Tenor Sans"/>
                <a:cs typeface="Tenor Sans"/>
                <a:sym typeface="Tenor Sans"/>
              </a:rPr>
              <a:t>Gustavo’s joke</a:t>
            </a:r>
            <a:endParaRPr sz="2200">
              <a:solidFill>
                <a:schemeClr val="dk1"/>
              </a:solidFill>
              <a:latin typeface="Tenor Sans"/>
              <a:ea typeface="Tenor Sans"/>
              <a:cs typeface="Tenor Sans"/>
              <a:sym typeface="Tenor Sans"/>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graphicFrame>
        <p:nvGraphicFramePr>
          <p:cNvPr id="1709" name="Google Shape;1709;p221"/>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1841125">
                  <a:extLst>
                    <a:ext uri="{9D8B030D-6E8A-4147-A177-3AD203B41FA5}">
                      <a16:colId xmlns:a16="http://schemas.microsoft.com/office/drawing/2014/main" val="20000"/>
                    </a:ext>
                  </a:extLst>
                </a:gridCol>
                <a:gridCol w="5151750">
                  <a:extLst>
                    <a:ext uri="{9D8B030D-6E8A-4147-A177-3AD203B41FA5}">
                      <a16:colId xmlns:a16="http://schemas.microsoft.com/office/drawing/2014/main" val="20001"/>
                    </a:ext>
                  </a:extLst>
                </a:gridCol>
              </a:tblGrid>
              <a:tr h="491525">
                <a:tc>
                  <a:txBody>
                    <a:bodyPr/>
                    <a:lstStyle/>
                    <a:p>
                      <a:pPr marL="0" marR="0" lvl="0" indent="0" algn="r" rtl="0">
                        <a:lnSpc>
                          <a:spcPct val="100000"/>
                        </a:lnSpc>
                        <a:spcBef>
                          <a:spcPts val="0"/>
                        </a:spcBef>
                        <a:spcAft>
                          <a:spcPts val="0"/>
                        </a:spcAft>
                        <a:buClr>
                          <a:srgbClr val="000000"/>
                        </a:buClr>
                        <a:buSzPts val="1600"/>
                        <a:buFont typeface="Arial"/>
                        <a:buNone/>
                      </a:pPr>
                      <a:r>
                        <a:rPr lang="en" sz="1800" b="1">
                          <a:latin typeface="Raleway"/>
                          <a:ea typeface="Raleway"/>
                          <a:cs typeface="Raleway"/>
                          <a:sym typeface="Raleway"/>
                        </a:rPr>
                        <a:t>Premise</a:t>
                      </a:r>
                      <a:r>
                        <a:rPr lang="en" sz="1800" b="1" u="none" strike="noStrike" cap="none">
                          <a:latin typeface="Raleway"/>
                          <a:ea typeface="Raleway"/>
                          <a:cs typeface="Raleway"/>
                          <a:sym typeface="Raleway"/>
                        </a:rPr>
                        <a:t>:</a:t>
                      </a:r>
                      <a:endParaRPr sz="1800" b="1" u="none" strike="noStrike" cap="none">
                        <a:latin typeface="Raleway"/>
                        <a:ea typeface="Raleway"/>
                        <a:cs typeface="Raleway"/>
                        <a:sym typeface="Raleway"/>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800">
                          <a:solidFill>
                            <a:schemeClr val="dk1"/>
                          </a:solidFill>
                          <a:latin typeface="Raleway"/>
                          <a:ea typeface="Raleway"/>
                          <a:cs typeface="Raleway"/>
                          <a:sym typeface="Raleway"/>
                        </a:rPr>
                        <a:t>How does the cell learn which </a:t>
                      </a:r>
                      <a:r>
                        <a:rPr lang="en" sz="1800" b="1">
                          <a:solidFill>
                            <a:schemeClr val="dk1"/>
                          </a:solidFill>
                          <a:latin typeface="Raleway"/>
                          <a:ea typeface="Raleway"/>
                          <a:cs typeface="Raleway"/>
                          <a:sym typeface="Raleway"/>
                        </a:rPr>
                        <a:t>genes</a:t>
                      </a:r>
                      <a:r>
                        <a:rPr lang="en" sz="1800">
                          <a:solidFill>
                            <a:schemeClr val="dk1"/>
                          </a:solidFill>
                          <a:latin typeface="Raleway"/>
                          <a:ea typeface="Raleway"/>
                          <a:cs typeface="Raleway"/>
                          <a:sym typeface="Raleway"/>
                        </a:rPr>
                        <a:t> to regulate in a new environment? </a:t>
                      </a:r>
                      <a:endParaRPr sz="1800">
                        <a:solidFill>
                          <a:schemeClr val="dk1"/>
                        </a:solidFill>
                        <a:latin typeface="Raleway"/>
                        <a:ea typeface="Raleway"/>
                        <a:cs typeface="Raleway"/>
                        <a:sym typeface="Raleway"/>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531100">
                <a:tc>
                  <a:txBody>
                    <a:bodyPr/>
                    <a:lstStyle/>
                    <a:p>
                      <a:pPr marL="0" marR="0" lvl="0" indent="0" algn="r" rtl="0">
                        <a:lnSpc>
                          <a:spcPct val="100000"/>
                        </a:lnSpc>
                        <a:spcBef>
                          <a:spcPts val="0"/>
                        </a:spcBef>
                        <a:spcAft>
                          <a:spcPts val="0"/>
                        </a:spcAft>
                        <a:buClr>
                          <a:srgbClr val="000000"/>
                        </a:buClr>
                        <a:buSzPts val="1600"/>
                        <a:buFont typeface="Arial"/>
                        <a:buNone/>
                      </a:pPr>
                      <a:r>
                        <a:rPr lang="en" sz="1800" b="1">
                          <a:latin typeface="Raleway"/>
                          <a:ea typeface="Raleway"/>
                          <a:cs typeface="Raleway"/>
                          <a:sym typeface="Raleway"/>
                        </a:rPr>
                        <a:t>Punchline</a:t>
                      </a:r>
                      <a:r>
                        <a:rPr lang="en" sz="1800" b="1" u="none" strike="noStrike" cap="none">
                          <a:latin typeface="Raleway"/>
                          <a:ea typeface="Raleway"/>
                          <a:cs typeface="Raleway"/>
                          <a:sym typeface="Raleway"/>
                        </a:rPr>
                        <a:t>:</a:t>
                      </a:r>
                      <a:endParaRPr sz="1800" b="1" u="none" strike="noStrike" cap="none">
                        <a:latin typeface="Raleway"/>
                        <a:ea typeface="Raleway"/>
                        <a:cs typeface="Raleway"/>
                        <a:sym typeface="Raleway"/>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800">
                          <a:solidFill>
                            <a:schemeClr val="dk1"/>
                          </a:solidFill>
                          <a:latin typeface="Raleway"/>
                          <a:ea typeface="Raleway"/>
                          <a:cs typeface="Raleway"/>
                          <a:sym typeface="Raleway"/>
                        </a:rPr>
                        <a:t>What if the cell learns which composition of </a:t>
                      </a:r>
                      <a:r>
                        <a:rPr lang="en" sz="1800" b="1">
                          <a:solidFill>
                            <a:schemeClr val="dk1"/>
                          </a:solidFill>
                          <a:latin typeface="Raleway"/>
                          <a:ea typeface="Raleway"/>
                          <a:cs typeface="Raleway"/>
                          <a:sym typeface="Raleway"/>
                        </a:rPr>
                        <a:t>proteins</a:t>
                      </a:r>
                      <a:r>
                        <a:rPr lang="en" sz="1800">
                          <a:solidFill>
                            <a:schemeClr val="dk1"/>
                          </a:solidFill>
                          <a:latin typeface="Raleway"/>
                          <a:ea typeface="Raleway"/>
                          <a:cs typeface="Raleway"/>
                          <a:sym typeface="Raleway"/>
                        </a:rPr>
                        <a:t> it needs to be regulating the genes?</a:t>
                      </a:r>
                      <a:endParaRPr sz="1800">
                        <a:solidFill>
                          <a:schemeClr val="dk1"/>
                        </a:solidFill>
                        <a:latin typeface="Raleway"/>
                        <a:ea typeface="Raleway"/>
                        <a:cs typeface="Raleway"/>
                        <a:sym typeface="Raleway"/>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710" name="Google Shape;1710;p221"/>
          <p:cNvSpPr txBox="1"/>
          <p:nvPr/>
        </p:nvSpPr>
        <p:spPr>
          <a:xfrm>
            <a:off x="274320" y="209930"/>
            <a:ext cx="8641200" cy="6771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0"/>
              </a:spcBef>
              <a:spcAft>
                <a:spcPts val="0"/>
              </a:spcAft>
              <a:buClr>
                <a:schemeClr val="dk1"/>
              </a:buClr>
              <a:buSzPts val="2100"/>
              <a:buFont typeface="Arial"/>
              <a:buNone/>
            </a:pPr>
            <a:r>
              <a:rPr lang="en" sz="2200">
                <a:solidFill>
                  <a:schemeClr val="dk1"/>
                </a:solidFill>
                <a:latin typeface="Tenor Sans"/>
                <a:ea typeface="Tenor Sans"/>
                <a:cs typeface="Tenor Sans"/>
                <a:sym typeface="Tenor Sans"/>
              </a:rPr>
              <a:t>Gustavo’s joke</a:t>
            </a:r>
            <a:endParaRPr sz="2200">
              <a:solidFill>
                <a:schemeClr val="dk1"/>
              </a:solidFill>
              <a:latin typeface="Tenor Sans"/>
              <a:ea typeface="Tenor Sans"/>
              <a:cs typeface="Tenor Sans"/>
              <a:sym typeface="Tenor Sans"/>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714"/>
        <p:cNvGrpSpPr/>
        <p:nvPr/>
      </p:nvGrpSpPr>
      <p:grpSpPr>
        <a:xfrm>
          <a:off x="0" y="0"/>
          <a:ext cx="0" cy="0"/>
          <a:chOff x="0" y="0"/>
          <a:chExt cx="0" cy="0"/>
        </a:xfrm>
      </p:grpSpPr>
      <p:sp>
        <p:nvSpPr>
          <p:cNvPr id="1715" name="Google Shape;1715;p222"/>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The creative act always happens on more than one plane</a:t>
            </a:r>
            <a:endParaRPr/>
          </a:p>
        </p:txBody>
      </p:sp>
      <p:sp>
        <p:nvSpPr>
          <p:cNvPr id="1716" name="Google Shape;1716;p222"/>
          <p:cNvSpPr txBox="1"/>
          <p:nvPr/>
        </p:nvSpPr>
        <p:spPr>
          <a:xfrm>
            <a:off x="2718890" y="4674415"/>
            <a:ext cx="65499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rgbClr val="17384B"/>
                </a:solidFill>
                <a:latin typeface="Raleway"/>
                <a:ea typeface="Raleway"/>
                <a:cs typeface="Raleway"/>
                <a:sym typeface="Raleway"/>
              </a:rPr>
              <a:t>Modified from Arthur Koestler’s “The Act of Creation” (1964)</a:t>
            </a:r>
            <a:endParaRPr sz="1800">
              <a:solidFill>
                <a:srgbClr val="17384B"/>
              </a:solidFill>
              <a:latin typeface="Raleway"/>
              <a:ea typeface="Raleway"/>
              <a:cs typeface="Raleway"/>
              <a:sym typeface="Raleway"/>
            </a:endParaRPr>
          </a:p>
          <a:p>
            <a:pPr marL="0" lvl="0" indent="0" algn="l" rtl="0">
              <a:spcBef>
                <a:spcPts val="0"/>
              </a:spcBef>
              <a:spcAft>
                <a:spcPts val="0"/>
              </a:spcAft>
              <a:buNone/>
            </a:pPr>
            <a:endParaRPr sz="1800">
              <a:solidFill>
                <a:srgbClr val="17384B"/>
              </a:solidFill>
              <a:latin typeface="Raleway"/>
              <a:ea typeface="Raleway"/>
              <a:cs typeface="Raleway"/>
              <a:sym typeface="Raleway"/>
            </a:endParaRPr>
          </a:p>
          <a:p>
            <a:pPr marL="0" lvl="0" indent="0" algn="l" rtl="0">
              <a:spcBef>
                <a:spcPts val="0"/>
              </a:spcBef>
              <a:spcAft>
                <a:spcPts val="0"/>
              </a:spcAft>
              <a:buNone/>
            </a:pPr>
            <a:endParaRPr sz="1800">
              <a:solidFill>
                <a:srgbClr val="17384B"/>
              </a:solidFill>
              <a:latin typeface="Raleway"/>
              <a:ea typeface="Raleway"/>
              <a:cs typeface="Raleway"/>
              <a:sym typeface="Raleway"/>
            </a:endParaRPr>
          </a:p>
        </p:txBody>
      </p:sp>
      <p:pic>
        <p:nvPicPr>
          <p:cNvPr id="1717" name="Google Shape;1717;p222"/>
          <p:cNvPicPr preferRelativeResize="0"/>
          <p:nvPr/>
        </p:nvPicPr>
        <p:blipFill>
          <a:blip r:embed="rId3">
            <a:alphaModFix/>
          </a:blip>
          <a:stretch>
            <a:fillRect/>
          </a:stretch>
        </p:blipFill>
        <p:spPr>
          <a:xfrm>
            <a:off x="1213050" y="862026"/>
            <a:ext cx="6549900" cy="3768292"/>
          </a:xfrm>
          <a:prstGeom prst="rect">
            <a:avLst/>
          </a:prstGeom>
          <a:noFill/>
          <a:ln>
            <a:noFill/>
          </a:ln>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21"/>
        <p:cNvGrpSpPr/>
        <p:nvPr/>
      </p:nvGrpSpPr>
      <p:grpSpPr>
        <a:xfrm>
          <a:off x="0" y="0"/>
          <a:ext cx="0" cy="0"/>
          <a:chOff x="0" y="0"/>
          <a:chExt cx="0" cy="0"/>
        </a:xfrm>
      </p:grpSpPr>
      <p:sp>
        <p:nvSpPr>
          <p:cNvPr id="1722" name="Google Shape;1722;p223"/>
          <p:cNvSpPr txBox="1">
            <a:spLocks noGrp="1"/>
          </p:cNvSpPr>
          <p:nvPr>
            <p:ph type="title"/>
          </p:nvPr>
        </p:nvSpPr>
        <p:spPr>
          <a:xfrm>
            <a:off x="0" y="261046"/>
            <a:ext cx="91440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SzPts val="2800"/>
              <a:buNone/>
            </a:pPr>
            <a:r>
              <a:rPr lang="en" sz="2500" b="1">
                <a:solidFill>
                  <a:schemeClr val="lt1"/>
                </a:solidFill>
              </a:rPr>
              <a:t>Exercise: </a:t>
            </a:r>
            <a:r>
              <a:rPr lang="en" sz="2500">
                <a:solidFill>
                  <a:schemeClr val="lt1"/>
                </a:solidFill>
              </a:rPr>
              <a:t>What’s your connection / punchline?</a:t>
            </a:r>
            <a:endParaRPr sz="2500">
              <a:solidFill>
                <a:schemeClr val="lt1"/>
              </a:solidFill>
            </a:endParaRPr>
          </a:p>
        </p:txBody>
      </p:sp>
      <p:sp>
        <p:nvSpPr>
          <p:cNvPr id="1723" name="Google Shape;1723;p223"/>
          <p:cNvSpPr txBox="1">
            <a:spLocks noGrp="1"/>
          </p:cNvSpPr>
          <p:nvPr>
            <p:ph type="body" idx="1"/>
          </p:nvPr>
        </p:nvSpPr>
        <p:spPr>
          <a:xfrm>
            <a:off x="311700" y="1009496"/>
            <a:ext cx="8520600" cy="3964800"/>
          </a:xfrm>
          <a:prstGeom prst="rect">
            <a:avLst/>
          </a:prstGeom>
          <a:noFill/>
          <a:ln>
            <a:noFill/>
          </a:ln>
        </p:spPr>
        <p:txBody>
          <a:bodyPr spcFirstLastPara="1" wrap="square" lIns="91425" tIns="91425" rIns="91425" bIns="91425" anchor="t" anchorCtr="0">
            <a:noAutofit/>
          </a:bodyPr>
          <a:lstStyle/>
          <a:p>
            <a:pPr marL="101600" marR="0" lvl="0" indent="0" algn="l" rtl="0">
              <a:lnSpc>
                <a:spcPct val="115000"/>
              </a:lnSpc>
              <a:spcBef>
                <a:spcPts val="0"/>
              </a:spcBef>
              <a:spcAft>
                <a:spcPts val="0"/>
              </a:spcAft>
              <a:buClr>
                <a:schemeClr val="dk1"/>
              </a:buClr>
              <a:buSzPts val="2000"/>
              <a:buNone/>
            </a:pPr>
            <a:r>
              <a:rPr lang="en" sz="2000" b="1">
                <a:solidFill>
                  <a:schemeClr val="lt1"/>
                </a:solidFill>
              </a:rPr>
              <a:t>Pairs: </a:t>
            </a:r>
            <a:r>
              <a:rPr lang="en" sz="2000">
                <a:solidFill>
                  <a:schemeClr val="lt1"/>
                </a:solidFill>
              </a:rPr>
              <a:t>Get into pairs again.</a:t>
            </a:r>
            <a:endParaRPr sz="2000">
              <a:solidFill>
                <a:schemeClr val="lt1"/>
              </a:solidFill>
            </a:endParaRPr>
          </a:p>
          <a:p>
            <a:pPr marL="101600" marR="0" lvl="0" indent="0" algn="l" rtl="0">
              <a:lnSpc>
                <a:spcPct val="115000"/>
              </a:lnSpc>
              <a:spcBef>
                <a:spcPts val="0"/>
              </a:spcBef>
              <a:spcAft>
                <a:spcPts val="0"/>
              </a:spcAft>
              <a:buClr>
                <a:schemeClr val="dk1"/>
              </a:buClr>
              <a:buSzPts val="2000"/>
              <a:buNone/>
            </a:pPr>
            <a:endParaRPr sz="2000">
              <a:solidFill>
                <a:schemeClr val="lt1"/>
              </a:solidFill>
            </a:endParaRPr>
          </a:p>
          <a:p>
            <a:pPr marL="101600" marR="0" lvl="0" indent="0" algn="l" rtl="0">
              <a:lnSpc>
                <a:spcPct val="115000"/>
              </a:lnSpc>
              <a:spcBef>
                <a:spcPts val="0"/>
              </a:spcBef>
              <a:spcAft>
                <a:spcPts val="0"/>
              </a:spcAft>
              <a:buClr>
                <a:schemeClr val="dk1"/>
              </a:buClr>
              <a:buSzPts val="2000"/>
              <a:buNone/>
            </a:pPr>
            <a:r>
              <a:rPr lang="en" sz="2000" b="1">
                <a:solidFill>
                  <a:schemeClr val="lt1"/>
                </a:solidFill>
              </a:rPr>
              <a:t>Connection:</a:t>
            </a:r>
            <a:endParaRPr sz="2000">
              <a:solidFill>
                <a:schemeClr val="lt1"/>
              </a:solidFill>
            </a:endParaRPr>
          </a:p>
          <a:p>
            <a:pPr marL="0" marR="0" lvl="0" indent="457200" algn="l" rtl="0">
              <a:lnSpc>
                <a:spcPct val="115000"/>
              </a:lnSpc>
              <a:spcBef>
                <a:spcPts val="0"/>
              </a:spcBef>
              <a:spcAft>
                <a:spcPts val="0"/>
              </a:spcAft>
              <a:buNone/>
            </a:pPr>
            <a:r>
              <a:rPr lang="en" sz="2000">
                <a:solidFill>
                  <a:schemeClr val="lt1"/>
                </a:solidFill>
              </a:rPr>
              <a:t>PREMISE: tell your project as though it’s a premise to a joke.</a:t>
            </a:r>
            <a:endParaRPr sz="2000">
              <a:solidFill>
                <a:schemeClr val="lt1"/>
              </a:solidFill>
            </a:endParaRPr>
          </a:p>
          <a:p>
            <a:pPr marL="0" lvl="0" indent="457200" algn="l" rtl="0">
              <a:spcBef>
                <a:spcPts val="0"/>
              </a:spcBef>
              <a:spcAft>
                <a:spcPts val="0"/>
              </a:spcAft>
              <a:buNone/>
            </a:pPr>
            <a:r>
              <a:rPr lang="en" sz="2000">
                <a:solidFill>
                  <a:schemeClr val="lt1"/>
                </a:solidFill>
              </a:rPr>
              <a:t>PUNCHLINE:</a:t>
            </a:r>
            <a:br>
              <a:rPr lang="en" sz="2000">
                <a:solidFill>
                  <a:schemeClr val="lt1"/>
                </a:solidFill>
              </a:rPr>
            </a:br>
            <a:r>
              <a:rPr lang="en" sz="2000">
                <a:solidFill>
                  <a:schemeClr val="lt1"/>
                </a:solidFill>
              </a:rPr>
              <a:t>		Together, try to come up with a punchline for that premise.</a:t>
            </a:r>
            <a:endParaRPr sz="2000">
              <a:solidFill>
                <a:schemeClr val="lt1"/>
              </a:solidFill>
            </a:endParaRPr>
          </a:p>
          <a:p>
            <a:pPr marL="914400" lvl="0" indent="0" algn="l" rtl="0">
              <a:spcBef>
                <a:spcPts val="0"/>
              </a:spcBef>
              <a:spcAft>
                <a:spcPts val="0"/>
              </a:spcAft>
              <a:buNone/>
            </a:pPr>
            <a:r>
              <a:rPr lang="en" sz="2000">
                <a:solidFill>
                  <a:schemeClr val="lt1"/>
                </a:solidFill>
              </a:rPr>
              <a:t>The punchline, almost by definition, should lie on a different plane than implied by the premise.</a:t>
            </a:r>
            <a:endParaRPr sz="2000">
              <a:solidFill>
                <a:schemeClr val="lt1"/>
              </a:solidFill>
            </a:endParaRPr>
          </a:p>
          <a:p>
            <a:pPr marL="1371600" lvl="1" indent="-355600" algn="l" rtl="0">
              <a:spcBef>
                <a:spcPts val="0"/>
              </a:spcBef>
              <a:spcAft>
                <a:spcPts val="0"/>
              </a:spcAft>
              <a:buClr>
                <a:schemeClr val="lt1"/>
              </a:buClr>
              <a:buSzPts val="2000"/>
              <a:buChar char="○"/>
            </a:pPr>
            <a:r>
              <a:rPr lang="en" sz="2000">
                <a:solidFill>
                  <a:schemeClr val="lt1"/>
                </a:solidFill>
              </a:rPr>
              <a:t>How would you reframe the premise to make it surprising?	</a:t>
            </a:r>
            <a:endParaRPr sz="2000">
              <a:solidFill>
                <a:schemeClr val="lt1"/>
              </a:solidFill>
            </a:endParaRPr>
          </a:p>
          <a:p>
            <a:pPr marL="1371600" lvl="1" indent="-355600" algn="l" rtl="0">
              <a:spcBef>
                <a:spcPts val="0"/>
              </a:spcBef>
              <a:spcAft>
                <a:spcPts val="0"/>
              </a:spcAft>
              <a:buClr>
                <a:schemeClr val="lt1"/>
              </a:buClr>
              <a:buSzPts val="2000"/>
              <a:buChar char="○"/>
            </a:pPr>
            <a:r>
              <a:rPr lang="en" sz="2000">
                <a:solidFill>
                  <a:schemeClr val="lt1"/>
                </a:solidFill>
              </a:rPr>
              <a:t>What connection would make it unexpected?!</a:t>
            </a:r>
            <a:endParaRPr sz="2000">
              <a:solidFill>
                <a:schemeClr val="lt1"/>
              </a:solidFill>
            </a:endParaRPr>
          </a:p>
          <a:p>
            <a:pPr marL="0" lvl="0" indent="0" algn="l" rtl="0">
              <a:spcBef>
                <a:spcPts val="0"/>
              </a:spcBef>
              <a:spcAft>
                <a:spcPts val="0"/>
              </a:spcAft>
              <a:buNone/>
            </a:pPr>
            <a:r>
              <a:rPr lang="en" sz="2000" b="1">
                <a:solidFill>
                  <a:schemeClr val="lt1"/>
                </a:solidFill>
              </a:rPr>
              <a:t>Swap </a:t>
            </a:r>
            <a:r>
              <a:rPr lang="en" sz="2000">
                <a:solidFill>
                  <a:schemeClr val="lt1"/>
                </a:solidFill>
              </a:rPr>
              <a:t>roles and repeat</a:t>
            </a:r>
            <a:endParaRPr sz="2000">
              <a:solidFill>
                <a:schemeClr val="lt1"/>
              </a:solidFill>
            </a:endParaRPr>
          </a:p>
        </p:txBody>
      </p:sp>
      <p:sp>
        <p:nvSpPr>
          <p:cNvPr id="1724" name="Google Shape;1724;p223"/>
          <p:cNvSpPr txBox="1">
            <a:spLocks noGrp="1"/>
          </p:cNvSpPr>
          <p:nvPr>
            <p:ph type="sldNum" idx="12"/>
          </p:nvPr>
        </p:nvSpPr>
        <p:spPr>
          <a:xfrm>
            <a:off x="8557950" y="4756486"/>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173</a:t>
            </a:fld>
            <a:endParaRPr/>
          </a:p>
        </p:txBody>
      </p:sp>
      <p:sp>
        <p:nvSpPr>
          <p:cNvPr id="1725" name="Google Shape;1725;p223"/>
          <p:cNvSpPr/>
          <p:nvPr/>
        </p:nvSpPr>
        <p:spPr>
          <a:xfrm>
            <a:off x="372725" y="247950"/>
            <a:ext cx="559062" cy="736128"/>
          </a:xfrm>
          <a:prstGeom prst="lightningBolt">
            <a:avLst/>
          </a:prstGeom>
          <a:solidFill>
            <a:schemeClr val="accent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highlight>
                <a:schemeClr val="accent4"/>
              </a:highlight>
              <a:latin typeface="Arial"/>
              <a:ea typeface="Arial"/>
              <a:cs typeface="Arial"/>
              <a:sym typeface="Arial"/>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729"/>
        <p:cNvGrpSpPr/>
        <p:nvPr/>
      </p:nvGrpSpPr>
      <p:grpSpPr>
        <a:xfrm>
          <a:off x="0" y="0"/>
          <a:ext cx="0" cy="0"/>
          <a:chOff x="0" y="0"/>
          <a:chExt cx="0" cy="0"/>
        </a:xfrm>
      </p:grpSpPr>
      <p:pic>
        <p:nvPicPr>
          <p:cNvPr id="1730" name="Google Shape;1730;p224"/>
          <p:cNvPicPr preferRelativeResize="0"/>
          <p:nvPr/>
        </p:nvPicPr>
        <p:blipFill rotWithShape="1">
          <a:blip r:embed="rId3">
            <a:alphaModFix/>
          </a:blip>
          <a:srcRect/>
          <a:stretch/>
        </p:blipFill>
        <p:spPr>
          <a:xfrm>
            <a:off x="5640892" y="-11049"/>
            <a:ext cx="1256232" cy="1191658"/>
          </a:xfrm>
          <a:prstGeom prst="rect">
            <a:avLst/>
          </a:prstGeom>
          <a:noFill/>
          <a:ln>
            <a:noFill/>
          </a:ln>
        </p:spPr>
      </p:pic>
      <p:graphicFrame>
        <p:nvGraphicFramePr>
          <p:cNvPr id="1731" name="Google Shape;1731;p224"/>
          <p:cNvGraphicFramePr/>
          <p:nvPr/>
        </p:nvGraphicFramePr>
        <p:xfrm>
          <a:off x="932111" y="1207935"/>
          <a:ext cx="3000000" cy="3000000"/>
        </p:xfrm>
        <a:graphic>
          <a:graphicData uri="http://schemas.openxmlformats.org/drawingml/2006/table">
            <a:tbl>
              <a:tblPr>
                <a:noFill/>
                <a:tableStyleId>{B784F0AB-F14E-45E2-A568-865A45965E2D}</a:tableStyleId>
              </a:tblPr>
              <a:tblGrid>
                <a:gridCol w="2597300">
                  <a:extLst>
                    <a:ext uri="{9D8B030D-6E8A-4147-A177-3AD203B41FA5}">
                      <a16:colId xmlns:a16="http://schemas.microsoft.com/office/drawing/2014/main" val="20000"/>
                    </a:ext>
                  </a:extLst>
                </a:gridCol>
                <a:gridCol w="2795775">
                  <a:extLst>
                    <a:ext uri="{9D8B030D-6E8A-4147-A177-3AD203B41FA5}">
                      <a16:colId xmlns:a16="http://schemas.microsoft.com/office/drawing/2014/main" val="20001"/>
                    </a:ext>
                  </a:extLst>
                </a:gridCol>
                <a:gridCol w="2379325">
                  <a:extLst>
                    <a:ext uri="{9D8B030D-6E8A-4147-A177-3AD203B41FA5}">
                      <a16:colId xmlns:a16="http://schemas.microsoft.com/office/drawing/2014/main" val="20002"/>
                    </a:ext>
                  </a:extLst>
                </a:gridCol>
              </a:tblGrid>
              <a:tr h="4529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Process:</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Open (evolution)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Closed (exp. design)</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Mode: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Improvisational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Falsification</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Compartmentalization:</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Interdisciplinary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Disciplinary</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Puzzle-state: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Puzzle-switching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chemeClr val="dk1"/>
                        </a:buClr>
                        <a:buSzPts val="1100"/>
                        <a:buFont typeface="Arial"/>
                        <a:buNone/>
                      </a:pPr>
                      <a:r>
                        <a:rPr lang="en" sz="1600" i="1" u="none" strike="noStrike" cap="none">
                          <a:solidFill>
                            <a:schemeClr val="dk1"/>
                          </a:solidFill>
                          <a:latin typeface="Raleway"/>
                          <a:ea typeface="Raleway"/>
                          <a:cs typeface="Raleway"/>
                          <a:sym typeface="Raleway"/>
                        </a:rPr>
                        <a:t>Solution-testing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Goal:</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Hypothesis-generating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solidFill>
                            <a:schemeClr val="dk1"/>
                          </a:solidFill>
                          <a:latin typeface="Raleway"/>
                          <a:ea typeface="Raleway"/>
                          <a:cs typeface="Raleway"/>
                          <a:sym typeface="Raleway"/>
                        </a:rPr>
                        <a:t>Hypothesis-testing</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43552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Language:</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Metaphorical</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Precise</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78775">
                <a:tc>
                  <a:txBody>
                    <a:bodyPr/>
                    <a:lstStyle/>
                    <a:p>
                      <a:pPr marL="0" marR="0" lvl="0" indent="0" algn="r" rtl="0">
                        <a:lnSpc>
                          <a:spcPct val="100000"/>
                        </a:lnSpc>
                        <a:spcBef>
                          <a:spcPts val="20"/>
                        </a:spcBef>
                        <a:spcAft>
                          <a:spcPts val="0"/>
                        </a:spcAft>
                        <a:buClr>
                          <a:srgbClr val="000000"/>
                        </a:buClr>
                        <a:buSzPts val="1600"/>
                        <a:buFont typeface="Arial"/>
                        <a:buNone/>
                      </a:pPr>
                      <a:r>
                        <a:rPr lang="en" sz="1600" b="1" u="none" strike="noStrike" cap="none">
                          <a:latin typeface="Raleway"/>
                          <a:ea typeface="Raleway"/>
                          <a:cs typeface="Raleway"/>
                          <a:sym typeface="Raleway"/>
                        </a:rPr>
                        <a:t>Logic:</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Questions &amp; Contradictions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u="none" strike="noStrike" cap="none">
                          <a:latin typeface="Raleway"/>
                          <a:ea typeface="Raleway"/>
                          <a:cs typeface="Raleway"/>
                          <a:sym typeface="Raleway"/>
                        </a:rPr>
                        <a:t>Consistent Answers</a:t>
                      </a:r>
                      <a:endParaRPr sz="1600" i="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97150">
                <a:tc>
                  <a:txBody>
                    <a:bodyPr/>
                    <a:lstStyle/>
                    <a:p>
                      <a:pPr marL="0" marR="0" lvl="0" indent="0" algn="r" rtl="0">
                        <a:lnSpc>
                          <a:spcPct val="100000"/>
                        </a:lnSpc>
                        <a:spcBef>
                          <a:spcPts val="20"/>
                        </a:spcBef>
                        <a:spcAft>
                          <a:spcPts val="0"/>
                        </a:spcAft>
                        <a:buClr>
                          <a:srgbClr val="000000"/>
                        </a:buClr>
                        <a:buSzPts val="1600"/>
                        <a:buFont typeface="Arial"/>
                        <a:buNone/>
                      </a:pPr>
                      <a:r>
                        <a:rPr lang="en" sz="1600" b="1">
                          <a:latin typeface="Raleway"/>
                          <a:ea typeface="Raleway"/>
                          <a:cs typeface="Raleway"/>
                          <a:sym typeface="Raleway"/>
                        </a:rPr>
                        <a:t>Dimensionality:</a:t>
                      </a:r>
                      <a:endParaRPr sz="1600" b="1" u="none" strike="noStrike" cap="none">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Jump between planes</a:t>
                      </a:r>
                      <a:endParaRPr sz="1600" i="1" u="none" strike="noStrike" cap="none">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20"/>
                        </a:spcBef>
                        <a:spcAft>
                          <a:spcPts val="0"/>
                        </a:spcAft>
                        <a:buClr>
                          <a:srgbClr val="000000"/>
                        </a:buClr>
                        <a:buSzPts val="1600"/>
                        <a:buFont typeface="Arial"/>
                        <a:buNone/>
                      </a:pPr>
                      <a:r>
                        <a:rPr lang="en" sz="1600" i="1">
                          <a:solidFill>
                            <a:schemeClr val="dk1"/>
                          </a:solidFill>
                          <a:latin typeface="Raleway"/>
                          <a:ea typeface="Raleway"/>
                          <a:cs typeface="Raleway"/>
                          <a:sym typeface="Raleway"/>
                        </a:rPr>
                        <a:t>Stay on one plane</a:t>
                      </a:r>
                      <a:endParaRPr sz="1600" i="1">
                        <a:solidFill>
                          <a:schemeClr val="dk1"/>
                        </a:solidFill>
                        <a:latin typeface="Raleway"/>
                        <a:ea typeface="Raleway"/>
                        <a:cs typeface="Raleway"/>
                        <a:sym typeface="Raleway"/>
                      </a:endParaRPr>
                    </a:p>
                  </a:txBody>
                  <a:tcPr marL="91425" marR="914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1732" name="Google Shape;1732;p224"/>
          <p:cNvSpPr txBox="1"/>
          <p:nvPr/>
        </p:nvSpPr>
        <p:spPr>
          <a:xfrm>
            <a:off x="3584575" y="730925"/>
            <a:ext cx="5280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1800" b="1" i="0" u="none" strike="noStrike" cap="none">
                <a:solidFill>
                  <a:srgbClr val="000000"/>
                </a:solidFill>
                <a:latin typeface="Tenor Sans"/>
                <a:ea typeface="Tenor Sans"/>
                <a:cs typeface="Tenor Sans"/>
                <a:sym typeface="Tenor Sans"/>
              </a:rPr>
              <a:t>	Night Science		</a:t>
            </a:r>
            <a:r>
              <a:rPr lang="en" sz="1800" b="1">
                <a:latin typeface="Tenor Sans"/>
                <a:ea typeface="Tenor Sans"/>
                <a:cs typeface="Tenor Sans"/>
                <a:sym typeface="Tenor Sans"/>
              </a:rPr>
              <a:t>	</a:t>
            </a:r>
            <a:r>
              <a:rPr lang="en" sz="1800" b="1" i="0" u="none" strike="noStrike" cap="none">
                <a:solidFill>
                  <a:srgbClr val="000000"/>
                </a:solidFill>
                <a:latin typeface="Tenor Sans"/>
                <a:ea typeface="Tenor Sans"/>
                <a:cs typeface="Tenor Sans"/>
                <a:sym typeface="Tenor Sans"/>
              </a:rPr>
              <a:t>Day Science</a:t>
            </a:r>
            <a:r>
              <a:rPr lang="en" sz="1800" b="0" i="0" u="none" strike="noStrike" cap="none">
                <a:solidFill>
                  <a:srgbClr val="000000"/>
                </a:solidFill>
                <a:latin typeface="Tenor Sans"/>
                <a:ea typeface="Tenor Sans"/>
                <a:cs typeface="Tenor Sans"/>
                <a:sym typeface="Tenor Sans"/>
              </a:rPr>
              <a:t>	</a:t>
            </a:r>
            <a:endParaRPr sz="1800" b="0" i="0" u="none" strike="noStrike" cap="none">
              <a:solidFill>
                <a:srgbClr val="000000"/>
              </a:solidFill>
              <a:latin typeface="Tenor Sans"/>
              <a:ea typeface="Tenor Sans"/>
              <a:cs typeface="Tenor Sans"/>
              <a:sym typeface="Tenor Sans"/>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36"/>
        <p:cNvGrpSpPr/>
        <p:nvPr/>
      </p:nvGrpSpPr>
      <p:grpSpPr>
        <a:xfrm>
          <a:off x="0" y="0"/>
          <a:ext cx="0" cy="0"/>
          <a:chOff x="0" y="0"/>
          <a:chExt cx="0" cy="0"/>
        </a:xfrm>
      </p:grpSpPr>
      <p:sp>
        <p:nvSpPr>
          <p:cNvPr id="1737" name="Google Shape;1737;p225"/>
          <p:cNvSpPr txBox="1"/>
          <p:nvPr/>
        </p:nvSpPr>
        <p:spPr>
          <a:xfrm>
            <a:off x="0" y="3869250"/>
            <a:ext cx="9144000" cy="2376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chemeClr val="lt1"/>
                </a:solidFill>
                <a:latin typeface="Tenor Sans"/>
                <a:ea typeface="Tenor Sans"/>
                <a:cs typeface="Tenor Sans"/>
                <a:sym typeface="Tenor Sans"/>
              </a:rPr>
              <a:t>Night Science </a:t>
            </a:r>
            <a:r>
              <a:rPr lang="en" sz="3200" b="1">
                <a:solidFill>
                  <a:srgbClr val="FFFFFF"/>
                </a:solidFill>
                <a:latin typeface="Tenor Sans"/>
                <a:ea typeface="Tenor Sans"/>
                <a:cs typeface="Tenor Sans"/>
                <a:sym typeface="Tenor Sans"/>
              </a:rPr>
              <a:t>Activation Energy:</a:t>
            </a:r>
            <a:endParaRPr sz="3200" b="1">
              <a:solidFill>
                <a:srgbClr val="FFFFFF"/>
              </a:solidFill>
              <a:latin typeface="Tenor Sans"/>
              <a:ea typeface="Tenor Sans"/>
              <a:cs typeface="Tenor Sans"/>
              <a:sym typeface="Tenor Sans"/>
            </a:endParaRPr>
          </a:p>
          <a:p>
            <a:pPr marL="0" lvl="0" indent="0" algn="ctr" rtl="0">
              <a:lnSpc>
                <a:spcPct val="115000"/>
              </a:lnSpc>
              <a:spcBef>
                <a:spcPts val="0"/>
              </a:spcBef>
              <a:spcAft>
                <a:spcPts val="0"/>
              </a:spcAft>
              <a:buNone/>
            </a:pPr>
            <a:r>
              <a:rPr lang="en" sz="3200" b="1">
                <a:solidFill>
                  <a:srgbClr val="FFFFFF"/>
                </a:solidFill>
                <a:latin typeface="Tenor Sans"/>
                <a:ea typeface="Tenor Sans"/>
                <a:cs typeface="Tenor Sans"/>
                <a:sym typeface="Tenor Sans"/>
              </a:rPr>
              <a:t>How to get started</a:t>
            </a:r>
            <a:endParaRPr sz="3200" b="1">
              <a:solidFill>
                <a:srgbClr val="FFFFFF"/>
              </a:solidFill>
              <a:latin typeface="Tenor Sans"/>
              <a:ea typeface="Tenor Sans"/>
              <a:cs typeface="Tenor Sans"/>
              <a:sym typeface="Tenor Sans"/>
            </a:endParaRPr>
          </a:p>
          <a:p>
            <a:pPr marL="0" lvl="0" indent="0" algn="ctr" rtl="0">
              <a:lnSpc>
                <a:spcPct val="115000"/>
              </a:lnSpc>
              <a:spcBef>
                <a:spcPts val="0"/>
              </a:spcBef>
              <a:spcAft>
                <a:spcPts val="0"/>
              </a:spcAft>
              <a:buNone/>
            </a:pPr>
            <a:endParaRPr sz="3200" b="1">
              <a:solidFill>
                <a:srgbClr val="FFFFFF"/>
              </a:solidFill>
              <a:latin typeface="Tenor Sans"/>
              <a:ea typeface="Tenor Sans"/>
              <a:cs typeface="Tenor Sans"/>
              <a:sym typeface="Tenor Sans"/>
            </a:endParaRPr>
          </a:p>
          <a:p>
            <a:pPr marL="0" lvl="0" indent="0" algn="ctr" rtl="0">
              <a:lnSpc>
                <a:spcPct val="115000"/>
              </a:lnSpc>
              <a:spcBef>
                <a:spcPts val="0"/>
              </a:spcBef>
              <a:spcAft>
                <a:spcPts val="0"/>
              </a:spcAft>
              <a:buNone/>
            </a:pPr>
            <a:endParaRPr sz="3200" b="1">
              <a:solidFill>
                <a:srgbClr val="FFFFFF"/>
              </a:solidFill>
              <a:latin typeface="Tenor Sans"/>
              <a:ea typeface="Tenor Sans"/>
              <a:cs typeface="Tenor Sans"/>
              <a:sym typeface="Tenor Sans"/>
            </a:endParaRPr>
          </a:p>
        </p:txBody>
      </p:sp>
      <p:sp>
        <p:nvSpPr>
          <p:cNvPr id="1738" name="Google Shape;1738;p2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175</a:t>
            </a:fld>
            <a:endParaRPr/>
          </a:p>
        </p:txBody>
      </p:sp>
      <p:pic>
        <p:nvPicPr>
          <p:cNvPr id="1739" name="Google Shape;1739;p225"/>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
        <p:nvSpPr>
          <p:cNvPr id="1740" name="Google Shape;1740;p225"/>
          <p:cNvSpPr txBox="1"/>
          <p:nvPr/>
        </p:nvSpPr>
        <p:spPr>
          <a:xfrm>
            <a:off x="3072000" y="249614"/>
            <a:ext cx="3000000" cy="67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chemeClr val="lt1"/>
                </a:solidFill>
                <a:latin typeface="Tenor Sans"/>
                <a:ea typeface="Tenor Sans"/>
                <a:cs typeface="Tenor Sans"/>
                <a:sym typeface="Tenor Sans"/>
              </a:rPr>
              <a:t>Part 4</a:t>
            </a:r>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744"/>
        <p:cNvGrpSpPr/>
        <p:nvPr/>
      </p:nvGrpSpPr>
      <p:grpSpPr>
        <a:xfrm>
          <a:off x="0" y="0"/>
          <a:ext cx="0" cy="0"/>
          <a:chOff x="0" y="0"/>
          <a:chExt cx="0" cy="0"/>
        </a:xfrm>
      </p:grpSpPr>
      <p:sp>
        <p:nvSpPr>
          <p:cNvPr id="1745" name="Google Shape;1745;p226"/>
          <p:cNvSpPr txBox="1">
            <a:spLocks noGrp="1"/>
          </p:cNvSpPr>
          <p:nvPr>
            <p:ph type="sldNum" idx="12"/>
          </p:nvPr>
        </p:nvSpPr>
        <p:spPr>
          <a:xfrm>
            <a:off x="8557950" y="4756486"/>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176</a:t>
            </a:fld>
            <a:endParaRPr/>
          </a:p>
        </p:txBody>
      </p:sp>
      <p:sp>
        <p:nvSpPr>
          <p:cNvPr id="1746" name="Google Shape;1746;p226"/>
          <p:cNvSpPr txBox="1"/>
          <p:nvPr/>
        </p:nvSpPr>
        <p:spPr>
          <a:xfrm>
            <a:off x="232125" y="415050"/>
            <a:ext cx="4661100" cy="5131800"/>
          </a:xfrm>
          <a:prstGeom prst="rect">
            <a:avLst/>
          </a:prstGeom>
          <a:noFill/>
          <a:ln>
            <a:noFill/>
          </a:ln>
        </p:spPr>
        <p:txBody>
          <a:bodyPr spcFirstLastPara="1" wrap="square" lIns="91425" tIns="91425" rIns="91425" bIns="91425" anchor="t" anchorCtr="0">
            <a:spAutoFit/>
          </a:bodyPr>
          <a:lstStyle/>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Dm       	         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I say “yes, and”, You say no</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G7        	    Am        	G</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You say focus and I say go, go, go</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Am	G7</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  Oh, no</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G        	     G7 	 F   	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You want to falsify while I am in flow</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      	Am   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Hello, hello</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         	F           	G# </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I don't know why you    falsify</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     	    </a:t>
            </a:r>
            <a:r>
              <a:rPr lang="en" sz="1100">
                <a:solidFill>
                  <a:srgbClr val="9E9E9E"/>
                </a:solidFill>
                <a:highlight>
                  <a:srgbClr val="FFFFFF"/>
                </a:highlight>
                <a:latin typeface="Roboto Mono"/>
                <a:ea typeface="Roboto Mono"/>
                <a:cs typeface="Roboto Mono"/>
                <a:sym typeface="Roboto Mono"/>
              </a:rPr>
              <a:t>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While I’m in flow</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      	Am  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Hello, hello</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         	F        	 G#      	    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I don't know why you falsify While I’m in flow</a:t>
            </a:r>
            <a:endParaRPr sz="1100">
              <a:solidFill>
                <a:srgbClr val="141417"/>
              </a:solidFill>
              <a:highlight>
                <a:srgbClr val="FFFFFF"/>
              </a:highlight>
              <a:latin typeface="Roboto Mono"/>
              <a:ea typeface="Roboto Mono"/>
              <a:cs typeface="Roboto Mono"/>
              <a:sym typeface="Roboto Mono"/>
            </a:endParaRPr>
          </a:p>
          <a:p>
            <a:pPr marL="0" lvl="0" indent="0" algn="l" rtl="0">
              <a:spcBef>
                <a:spcPts val="0"/>
              </a:spcBef>
              <a:spcAft>
                <a:spcPts val="0"/>
              </a:spcAft>
              <a:buNone/>
            </a:pPr>
            <a:endParaRPr sz="1900">
              <a:solidFill>
                <a:schemeClr val="dk2"/>
              </a:solidFill>
            </a:endParaRPr>
          </a:p>
        </p:txBody>
      </p:sp>
      <p:sp>
        <p:nvSpPr>
          <p:cNvPr id="1747" name="Google Shape;1747;p226"/>
          <p:cNvSpPr txBox="1"/>
          <p:nvPr/>
        </p:nvSpPr>
        <p:spPr>
          <a:xfrm>
            <a:off x="4626725" y="415050"/>
            <a:ext cx="4661100" cy="5267100"/>
          </a:xfrm>
          <a:prstGeom prst="rect">
            <a:avLst/>
          </a:prstGeom>
          <a:noFill/>
          <a:ln>
            <a:noFill/>
          </a:ln>
        </p:spPr>
        <p:txBody>
          <a:bodyPr spcFirstLastPara="1" wrap="square" lIns="91425" tIns="91425" rIns="91425" bIns="91425" anchor="t" anchorCtr="0">
            <a:spAutoFit/>
          </a:bodyPr>
          <a:lstStyle/>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Dm      	       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You say keep the P-value low</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	G7     	          Am                G</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Yet even the question is something I don't know</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Am	G7</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  Oh, no</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G        	     G7 	 F   	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You want to falsify while I am in flow</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      	Am   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Hello, hello</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         	F           	G# </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I don't know why you    falsify</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     	    </a:t>
            </a:r>
            <a:r>
              <a:rPr lang="en" sz="1100">
                <a:solidFill>
                  <a:srgbClr val="9E9E9E"/>
                </a:solidFill>
                <a:highlight>
                  <a:srgbClr val="FFFFFF"/>
                </a:highlight>
                <a:latin typeface="Roboto Mono"/>
                <a:ea typeface="Roboto Mono"/>
                <a:cs typeface="Roboto Mono"/>
                <a:sym typeface="Roboto Mono"/>
              </a:rPr>
              <a:t>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While I’m in flow</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9E9E9E"/>
                </a:solidFill>
                <a:highlight>
                  <a:srgbClr val="FFFFFF"/>
                </a:highlight>
                <a:latin typeface="Roboto Mono"/>
                <a:ea typeface="Roboto Mono"/>
                <a:cs typeface="Roboto Mono"/>
                <a:sym typeface="Roboto Mono"/>
              </a:rPr>
              <a:t>      	Am  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r>
              <a:rPr lang="en" sz="1100">
                <a:solidFill>
                  <a:srgbClr val="141417"/>
                </a:solidFill>
                <a:highlight>
                  <a:srgbClr val="FFFFFF"/>
                </a:highlight>
                <a:latin typeface="Roboto Mono"/>
                <a:ea typeface="Roboto Mono"/>
                <a:cs typeface="Roboto Mono"/>
                <a:sym typeface="Roboto Mono"/>
              </a:rPr>
              <a:t>Hello, hello</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None/>
            </a:pPr>
            <a:r>
              <a:rPr lang="en" sz="1100">
                <a:solidFill>
                  <a:srgbClr val="9E9E9E"/>
                </a:solidFill>
                <a:highlight>
                  <a:srgbClr val="FFFFFF"/>
                </a:highlight>
                <a:latin typeface="Roboto Mono"/>
                <a:ea typeface="Roboto Mono"/>
                <a:cs typeface="Roboto Mono"/>
                <a:sym typeface="Roboto Mono"/>
              </a:rPr>
              <a:t>         	F        	 G#      	    C</a:t>
            </a:r>
            <a:endParaRPr sz="1100">
              <a:solidFill>
                <a:srgbClr val="9E9E9E"/>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None/>
            </a:pPr>
            <a:r>
              <a:rPr lang="en" sz="1100">
                <a:solidFill>
                  <a:srgbClr val="141417"/>
                </a:solidFill>
                <a:highlight>
                  <a:srgbClr val="FFFFFF"/>
                </a:highlight>
                <a:latin typeface="Roboto Mono"/>
                <a:ea typeface="Roboto Mono"/>
                <a:cs typeface="Roboto Mono"/>
                <a:sym typeface="Roboto Mono"/>
              </a:rPr>
              <a:t>I don't know why you falsify While I’m in flow</a:t>
            </a:r>
            <a:endParaRPr sz="1100">
              <a:solidFill>
                <a:srgbClr val="141417"/>
              </a:solidFill>
              <a:highlight>
                <a:srgbClr val="FFFFFF"/>
              </a:highlight>
              <a:latin typeface="Roboto Mono"/>
              <a:ea typeface="Roboto Mono"/>
              <a:cs typeface="Roboto Mono"/>
              <a:sym typeface="Roboto Mono"/>
            </a:endParaRPr>
          </a:p>
          <a:p>
            <a:pPr marL="0" lvl="0" indent="0" algn="l" rtl="0">
              <a:lnSpc>
                <a:spcPct val="152727"/>
              </a:lnSpc>
              <a:spcBef>
                <a:spcPts val="0"/>
              </a:spcBef>
              <a:spcAft>
                <a:spcPts val="0"/>
              </a:spcAft>
              <a:buClr>
                <a:schemeClr val="dk1"/>
              </a:buClr>
              <a:buSzPts val="1100"/>
              <a:buFont typeface="Arial"/>
              <a:buNone/>
            </a:pPr>
            <a:endParaRPr sz="1100">
              <a:solidFill>
                <a:srgbClr val="141417"/>
              </a:solidFill>
              <a:highlight>
                <a:srgbClr val="FFFFFF"/>
              </a:highlight>
              <a:latin typeface="Roboto Mono"/>
              <a:ea typeface="Roboto Mono"/>
              <a:cs typeface="Roboto Mono"/>
              <a:sym typeface="Roboto Mono"/>
            </a:endParaRPr>
          </a:p>
          <a:p>
            <a:pPr marL="0" lvl="0" indent="0" algn="l" rtl="0">
              <a:lnSpc>
                <a:spcPct val="125454"/>
              </a:lnSpc>
              <a:spcBef>
                <a:spcPts val="0"/>
              </a:spcBef>
              <a:spcAft>
                <a:spcPts val="800"/>
              </a:spcAft>
              <a:buNone/>
            </a:pPr>
            <a:endParaRPr sz="1100">
              <a:solidFill>
                <a:srgbClr val="141417"/>
              </a:solidFill>
              <a:highlight>
                <a:srgbClr val="FFFFFF"/>
              </a:highlight>
              <a:latin typeface="Roboto Mono"/>
              <a:ea typeface="Roboto Mono"/>
              <a:cs typeface="Roboto Mono"/>
              <a:sym typeface="Roboto Mono"/>
            </a:endParaRPr>
          </a:p>
        </p:txBody>
      </p:sp>
      <p:sp>
        <p:nvSpPr>
          <p:cNvPr id="1748" name="Google Shape;1748;p226"/>
          <p:cNvSpPr txBox="1">
            <a:spLocks noGrp="1"/>
          </p:cNvSpPr>
          <p:nvPr>
            <p:ph type="title"/>
          </p:nvPr>
        </p:nvSpPr>
        <p:spPr>
          <a:xfrm>
            <a:off x="449300" y="24000"/>
            <a:ext cx="8338800" cy="572700"/>
          </a:xfrm>
          <a:prstGeom prst="rect">
            <a:avLst/>
          </a:prstGeom>
        </p:spPr>
        <p:txBody>
          <a:bodyPr spcFirstLastPara="1" wrap="square" lIns="91425" tIns="91425" rIns="91425" bIns="91425" anchor="t" anchorCtr="0">
            <a:noAutofit/>
          </a:bodyPr>
          <a:lstStyle/>
          <a:p>
            <a:pPr marL="0" marR="0" lvl="0" indent="0" algn="ctr" rtl="0">
              <a:lnSpc>
                <a:spcPct val="100000"/>
              </a:lnSpc>
              <a:spcBef>
                <a:spcPts val="0"/>
              </a:spcBef>
              <a:spcAft>
                <a:spcPts val="0"/>
              </a:spcAft>
              <a:buSzPts val="990"/>
              <a:buNone/>
            </a:pPr>
            <a:r>
              <a:rPr lang="en" sz="2300"/>
              <a:t>You want to falsify while I am in flow</a:t>
            </a:r>
            <a:endParaRPr sz="230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752"/>
        <p:cNvGrpSpPr/>
        <p:nvPr/>
      </p:nvGrpSpPr>
      <p:grpSpPr>
        <a:xfrm>
          <a:off x="0" y="0"/>
          <a:ext cx="0" cy="0"/>
          <a:chOff x="0" y="0"/>
          <a:chExt cx="0" cy="0"/>
        </a:xfrm>
      </p:grpSpPr>
      <p:sp>
        <p:nvSpPr>
          <p:cNvPr id="1753" name="Google Shape;1753;p227"/>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What do you need for a one day workshop?</a:t>
            </a:r>
            <a:endParaRPr/>
          </a:p>
        </p:txBody>
      </p:sp>
      <p:sp>
        <p:nvSpPr>
          <p:cNvPr id="1754" name="Google Shape;1754;p227"/>
          <p:cNvSpPr txBox="1">
            <a:spLocks noGrp="1"/>
          </p:cNvSpPr>
          <p:nvPr>
            <p:ph type="body" idx="1"/>
          </p:nvPr>
        </p:nvSpPr>
        <p:spPr>
          <a:xfrm>
            <a:off x="311700" y="1009496"/>
            <a:ext cx="8520600" cy="3964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Know the material</a:t>
            </a:r>
            <a:br>
              <a:rPr lang="en"/>
            </a:br>
            <a:r>
              <a:rPr lang="en"/>
              <a:t>– the Night Science publications</a:t>
            </a:r>
            <a:br>
              <a:rPr lang="en"/>
            </a:br>
            <a:endParaRPr/>
          </a:p>
          <a:p>
            <a:pPr marL="457200" lvl="0" indent="-342900" algn="l" rtl="0">
              <a:spcBef>
                <a:spcPts val="0"/>
              </a:spcBef>
              <a:spcAft>
                <a:spcPts val="0"/>
              </a:spcAft>
              <a:buSzPts val="1800"/>
              <a:buAutoNum type="arabicPeriod"/>
            </a:pPr>
            <a:r>
              <a:rPr lang="en"/>
              <a:t>The presenters</a:t>
            </a:r>
            <a:br>
              <a:rPr lang="en"/>
            </a:br>
            <a:r>
              <a:rPr lang="en"/>
              <a:t>– You (and your workshop buddy)</a:t>
            </a:r>
            <a:br>
              <a:rPr lang="en"/>
            </a:br>
            <a:endParaRPr/>
          </a:p>
          <a:p>
            <a:pPr marL="457200" lvl="0" indent="-342900" algn="l" rtl="0">
              <a:spcBef>
                <a:spcPts val="0"/>
              </a:spcBef>
              <a:spcAft>
                <a:spcPts val="0"/>
              </a:spcAft>
              <a:buSzPts val="1800"/>
              <a:buAutoNum type="arabicPeriod"/>
            </a:pPr>
            <a:r>
              <a:rPr lang="en"/>
              <a:t>The slides</a:t>
            </a:r>
            <a:br>
              <a:rPr lang="en"/>
            </a:br>
            <a:r>
              <a:rPr lang="en"/>
              <a:t>– modified to match your experience &amp; taste</a:t>
            </a:r>
            <a:br>
              <a:rPr lang="en"/>
            </a:br>
            <a:endParaRPr/>
          </a:p>
          <a:p>
            <a:pPr marL="457200" lvl="0" indent="-342900" algn="l" rtl="0">
              <a:spcBef>
                <a:spcPts val="0"/>
              </a:spcBef>
              <a:spcAft>
                <a:spcPts val="0"/>
              </a:spcAft>
              <a:buSzPts val="1800"/>
              <a:buAutoNum type="arabicPeriod"/>
            </a:pPr>
            <a:r>
              <a:rPr lang="en"/>
              <a:t>The setting</a:t>
            </a:r>
            <a:br>
              <a:rPr lang="en"/>
            </a:br>
            <a:r>
              <a:rPr lang="en"/>
              <a:t>– a seminar room and space for people to work in pairs, whiteboard</a:t>
            </a:r>
            <a:endParaRPr/>
          </a:p>
        </p:txBody>
      </p:sp>
      <p:pic>
        <p:nvPicPr>
          <p:cNvPr id="1755" name="Google Shape;1755;p227"/>
          <p:cNvPicPr preferRelativeResize="0"/>
          <p:nvPr/>
        </p:nvPicPr>
        <p:blipFill>
          <a:blip r:embed="rId3">
            <a:alphaModFix/>
          </a:blip>
          <a:stretch>
            <a:fillRect/>
          </a:stretch>
        </p:blipFill>
        <p:spPr>
          <a:xfrm>
            <a:off x="6870150" y="948700"/>
            <a:ext cx="1273981" cy="1260225"/>
          </a:xfrm>
          <a:prstGeom prst="rect">
            <a:avLst/>
          </a:prstGeom>
          <a:noFill/>
          <a:ln>
            <a:noFill/>
          </a:ln>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EBE9E8"/>
        </a:solidFill>
        <a:effectLst/>
      </p:bgPr>
    </p:bg>
    <p:spTree>
      <p:nvGrpSpPr>
        <p:cNvPr id="1" name="Shape 1759"/>
        <p:cNvGrpSpPr/>
        <p:nvPr/>
      </p:nvGrpSpPr>
      <p:grpSpPr>
        <a:xfrm>
          <a:off x="0" y="0"/>
          <a:ext cx="0" cy="0"/>
          <a:chOff x="0" y="0"/>
          <a:chExt cx="0" cy="0"/>
        </a:xfrm>
      </p:grpSpPr>
      <p:sp>
        <p:nvSpPr>
          <p:cNvPr id="1760" name="Google Shape;1760;p228"/>
          <p:cNvSpPr txBox="1">
            <a:spLocks noGrp="1"/>
          </p:cNvSpPr>
          <p:nvPr>
            <p:ph type="sldNum" idx="12"/>
          </p:nvPr>
        </p:nvSpPr>
        <p:spPr>
          <a:xfrm>
            <a:off x="8485158" y="5246742"/>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178</a:t>
            </a:fld>
            <a:endParaRPr/>
          </a:p>
        </p:txBody>
      </p:sp>
      <p:grpSp>
        <p:nvGrpSpPr>
          <p:cNvPr id="1761" name="Google Shape;1761;p228"/>
          <p:cNvGrpSpPr/>
          <p:nvPr/>
        </p:nvGrpSpPr>
        <p:grpSpPr>
          <a:xfrm>
            <a:off x="183875" y="762825"/>
            <a:ext cx="8690800" cy="3154280"/>
            <a:chOff x="183875" y="1152807"/>
            <a:chExt cx="8690800" cy="3154280"/>
          </a:xfrm>
        </p:grpSpPr>
        <p:pic>
          <p:nvPicPr>
            <p:cNvPr id="1762" name="Google Shape;1762;p228"/>
            <p:cNvPicPr preferRelativeResize="0"/>
            <p:nvPr/>
          </p:nvPicPr>
          <p:blipFill rotWithShape="1">
            <a:blip r:embed="rId3">
              <a:alphaModFix/>
            </a:blip>
            <a:srcRect l="-2020" t="121" b="28957"/>
            <a:stretch/>
          </p:blipFill>
          <p:spPr>
            <a:xfrm>
              <a:off x="183875" y="1152807"/>
              <a:ext cx="4381599" cy="3154278"/>
            </a:xfrm>
            <a:prstGeom prst="rect">
              <a:avLst/>
            </a:prstGeom>
            <a:noFill/>
            <a:ln>
              <a:noFill/>
            </a:ln>
          </p:spPr>
        </p:pic>
        <p:pic>
          <p:nvPicPr>
            <p:cNvPr id="1763" name="Google Shape;1763;p228"/>
            <p:cNvPicPr preferRelativeResize="0"/>
            <p:nvPr/>
          </p:nvPicPr>
          <p:blipFill rotWithShape="1">
            <a:blip r:embed="rId4">
              <a:alphaModFix/>
            </a:blip>
            <a:srcRect t="20369"/>
            <a:stretch/>
          </p:blipFill>
          <p:spPr>
            <a:xfrm>
              <a:off x="4636575" y="1152811"/>
              <a:ext cx="4238100" cy="3154276"/>
            </a:xfrm>
            <a:prstGeom prst="rect">
              <a:avLst/>
            </a:prstGeom>
            <a:noFill/>
            <a:ln>
              <a:noFill/>
            </a:ln>
          </p:spPr>
        </p:pic>
      </p:grpSp>
      <p:sp>
        <p:nvSpPr>
          <p:cNvPr id="1764" name="Google Shape;1764;p228"/>
          <p:cNvSpPr txBox="1">
            <a:spLocks noGrp="1"/>
          </p:cNvSpPr>
          <p:nvPr>
            <p:ph type="title"/>
          </p:nvPr>
        </p:nvSpPr>
        <p:spPr>
          <a:xfrm>
            <a:off x="473500" y="190125"/>
            <a:ext cx="8257200" cy="572700"/>
          </a:xfrm>
          <a:prstGeom prst="rect">
            <a:avLst/>
          </a:prstGeom>
          <a:noFill/>
          <a:ln>
            <a:noFill/>
          </a:ln>
        </p:spPr>
        <p:txBody>
          <a:bodyPr spcFirstLastPara="1" wrap="square" lIns="91425" tIns="91425" rIns="91425" bIns="91425" anchor="t" anchorCtr="0">
            <a:noAutofit/>
          </a:bodyPr>
          <a:lstStyle/>
          <a:p>
            <a:pPr marL="457200" lvl="0" indent="0" algn="ctr" rtl="0">
              <a:spcBef>
                <a:spcPts val="0"/>
              </a:spcBef>
              <a:spcAft>
                <a:spcPts val="0"/>
              </a:spcAft>
              <a:buNone/>
            </a:pPr>
            <a:r>
              <a:rPr lang="en"/>
              <a:t>What are the tools of the creative process in science?</a:t>
            </a:r>
            <a:endParaRPr/>
          </a:p>
          <a:p>
            <a:pPr marL="457200" lvl="0" indent="0" algn="ctr" rtl="0">
              <a:spcBef>
                <a:spcPts val="0"/>
              </a:spcBef>
              <a:spcAft>
                <a:spcPts val="0"/>
              </a:spcAft>
              <a:buNone/>
            </a:pPr>
            <a:endParaRPr/>
          </a:p>
          <a:p>
            <a:pPr marL="457200" lvl="0" indent="0" algn="ctr" rtl="0">
              <a:lnSpc>
                <a:spcPct val="100000"/>
              </a:lnSpc>
              <a:spcBef>
                <a:spcPts val="0"/>
              </a:spcBef>
              <a:spcAft>
                <a:spcPts val="0"/>
              </a:spcAft>
              <a:buSzPts val="990"/>
              <a:buNone/>
            </a:pPr>
            <a:endParaRPr/>
          </a:p>
        </p:txBody>
      </p:sp>
      <p:sp>
        <p:nvSpPr>
          <p:cNvPr id="1765" name="Google Shape;1765;p228"/>
          <p:cNvSpPr txBox="1"/>
          <p:nvPr/>
        </p:nvSpPr>
        <p:spPr>
          <a:xfrm>
            <a:off x="269325" y="4689472"/>
            <a:ext cx="4045200" cy="3906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chemeClr val="dk1"/>
              </a:buClr>
              <a:buSzPts val="2800"/>
              <a:buFont typeface="Arial"/>
              <a:buNone/>
            </a:pPr>
            <a:r>
              <a:rPr lang="en" sz="1800" b="0" i="0" u="none" strike="noStrike" cap="none">
                <a:solidFill>
                  <a:schemeClr val="dk1"/>
                </a:solidFill>
                <a:latin typeface="Raleway"/>
                <a:ea typeface="Raleway"/>
                <a:cs typeface="Raleway"/>
                <a:sym typeface="Raleway"/>
              </a:rPr>
              <a:t>The Night Science Institute</a:t>
            </a:r>
            <a:endParaRPr/>
          </a:p>
        </p:txBody>
      </p:sp>
      <p:sp>
        <p:nvSpPr>
          <p:cNvPr id="1766" name="Google Shape;1766;p228"/>
          <p:cNvSpPr txBox="1"/>
          <p:nvPr/>
        </p:nvSpPr>
        <p:spPr>
          <a:xfrm>
            <a:off x="5485090" y="4687041"/>
            <a:ext cx="2659200" cy="393000"/>
          </a:xfrm>
          <a:prstGeom prst="rect">
            <a:avLst/>
          </a:prstGeom>
          <a:noFill/>
          <a:ln>
            <a:noFill/>
          </a:ln>
        </p:spPr>
        <p:txBody>
          <a:bodyPr spcFirstLastPara="1" wrap="square" lIns="91425" tIns="91425" rIns="91425" bIns="91425" anchor="t" anchorCtr="0">
            <a:noAutofit/>
          </a:bodyPr>
          <a:lstStyle/>
          <a:p>
            <a:pPr marL="114300" marR="0" lvl="0" indent="0" algn="l" rtl="0">
              <a:lnSpc>
                <a:spcPct val="115000"/>
              </a:lnSpc>
              <a:spcBef>
                <a:spcPts val="0"/>
              </a:spcBef>
              <a:spcAft>
                <a:spcPts val="0"/>
              </a:spcAft>
              <a:buClr>
                <a:schemeClr val="dk2"/>
              </a:buClr>
              <a:buSzPts val="1800"/>
              <a:buFont typeface="Arial"/>
              <a:buNone/>
            </a:pPr>
            <a:r>
              <a:rPr lang="en" sz="1600" b="0" i="0" u="sng" strike="noStrike" cap="none">
                <a:solidFill>
                  <a:schemeClr val="hlink"/>
                </a:solidFill>
                <a:latin typeface="Raleway"/>
                <a:ea typeface="Raleway"/>
                <a:cs typeface="Raleway"/>
                <a:sym typeface="Raleway"/>
                <a:hlinkClick r:id="rId5"/>
              </a:rPr>
              <a:t>www.night-science.org</a:t>
            </a:r>
            <a:endParaRPr sz="1600" b="0" i="0" u="none" strike="noStrike" cap="none">
              <a:solidFill>
                <a:schemeClr val="dk2"/>
              </a:solidFill>
              <a:latin typeface="Raleway"/>
              <a:ea typeface="Raleway"/>
              <a:cs typeface="Raleway"/>
              <a:sym typeface="Raleway"/>
            </a:endParaRPr>
          </a:p>
        </p:txBody>
      </p:sp>
      <p:pic>
        <p:nvPicPr>
          <p:cNvPr id="1767" name="Google Shape;1767;p228" descr="A qr code with blue circles and squares&#10;&#10;AI-generated content may be incorrect."/>
          <p:cNvPicPr preferRelativeResize="0"/>
          <p:nvPr/>
        </p:nvPicPr>
        <p:blipFill rotWithShape="1">
          <a:blip r:embed="rId6">
            <a:alphaModFix/>
          </a:blip>
          <a:srcRect/>
          <a:stretch/>
        </p:blipFill>
        <p:spPr>
          <a:xfrm>
            <a:off x="4345274" y="3897948"/>
            <a:ext cx="1245551" cy="1245551"/>
          </a:xfrm>
          <a:prstGeom prst="rect">
            <a:avLst/>
          </a:prstGeom>
          <a:noFill/>
          <a:ln>
            <a:noFill/>
          </a:ln>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1771"/>
        <p:cNvGrpSpPr/>
        <p:nvPr/>
      </p:nvGrpSpPr>
      <p:grpSpPr>
        <a:xfrm>
          <a:off x="0" y="0"/>
          <a:ext cx="0" cy="0"/>
          <a:chOff x="0" y="0"/>
          <a:chExt cx="0" cy="0"/>
        </a:xfrm>
      </p:grpSpPr>
      <p:pic>
        <p:nvPicPr>
          <p:cNvPr id="1772" name="Google Shape;1772;p229"/>
          <p:cNvPicPr preferRelativeResize="0"/>
          <p:nvPr/>
        </p:nvPicPr>
        <p:blipFill>
          <a:blip r:embed="rId3">
            <a:alphaModFix/>
          </a:blip>
          <a:stretch>
            <a:fillRect/>
          </a:stretch>
        </p:blipFill>
        <p:spPr>
          <a:xfrm>
            <a:off x="411697" y="0"/>
            <a:ext cx="8320604" cy="5143498"/>
          </a:xfrm>
          <a:prstGeom prst="rect">
            <a:avLst/>
          </a:prstGeom>
          <a:noFill/>
          <a:ln>
            <a:noFill/>
          </a:ln>
        </p:spPr>
      </p:pic>
      <p:sp>
        <p:nvSpPr>
          <p:cNvPr id="1773" name="Google Shape;1773;p229"/>
          <p:cNvSpPr txBox="1"/>
          <p:nvPr/>
        </p:nvSpPr>
        <p:spPr>
          <a:xfrm>
            <a:off x="2839200" y="65825"/>
            <a:ext cx="7587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chemeClr val="hlink"/>
                </a:solidFill>
                <a:hlinkClick r:id="rId4"/>
              </a:rPr>
              <a:t>https://link.springer.com/article/10.1186/s13059-020-02133-w</a:t>
            </a:r>
            <a:endParaRPr/>
          </a:p>
          <a:p>
            <a:pPr marL="0" lvl="0" indent="0" algn="l" rtl="0">
              <a:spcBef>
                <a:spcPts val="0"/>
              </a:spcBef>
              <a:spcAft>
                <a:spcPts val="0"/>
              </a:spcAft>
              <a:buNone/>
            </a:pPr>
            <a:endParaRPr/>
          </a:p>
        </p:txBody>
      </p:sp>
      <p:sp>
        <p:nvSpPr>
          <p:cNvPr id="1774" name="Google Shape;1774;p229"/>
          <p:cNvSpPr txBox="1"/>
          <p:nvPr/>
        </p:nvSpPr>
        <p:spPr>
          <a:xfrm>
            <a:off x="3020275" y="411475"/>
            <a:ext cx="4740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rgbClr val="17384B"/>
              </a:solidFill>
              <a:latin typeface="Raleway"/>
              <a:ea typeface="Raleway"/>
              <a:cs typeface="Raleway"/>
              <a:sym typeface="Raleway"/>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778"/>
        <p:cNvGrpSpPr/>
        <p:nvPr/>
      </p:nvGrpSpPr>
      <p:grpSpPr>
        <a:xfrm>
          <a:off x="0" y="0"/>
          <a:ext cx="0" cy="0"/>
          <a:chOff x="0" y="0"/>
          <a:chExt cx="0" cy="0"/>
        </a:xfrm>
      </p:grpSpPr>
      <p:sp>
        <p:nvSpPr>
          <p:cNvPr id="1779" name="Google Shape;1779;p230"/>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A summary of the sessions</a:t>
            </a:r>
            <a:endParaRPr/>
          </a:p>
        </p:txBody>
      </p:sp>
      <p:sp>
        <p:nvSpPr>
          <p:cNvPr id="1780" name="Google Shape;1780;p230"/>
          <p:cNvSpPr txBox="1">
            <a:spLocks noGrp="1"/>
          </p:cNvSpPr>
          <p:nvPr>
            <p:ph type="body" idx="1"/>
          </p:nvPr>
        </p:nvSpPr>
        <p:spPr>
          <a:xfrm>
            <a:off x="311700" y="1009496"/>
            <a:ext cx="8520600" cy="3964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n"/>
              <a:t>Night Science / Day Science – The dichotomy</a:t>
            </a:r>
            <a:endParaRPr/>
          </a:p>
          <a:p>
            <a:pPr marL="457200" lvl="0" indent="-342900" algn="l" rtl="0">
              <a:spcBef>
                <a:spcPts val="0"/>
              </a:spcBef>
              <a:spcAft>
                <a:spcPts val="0"/>
              </a:spcAft>
              <a:buSzPts val="1800"/>
              <a:buAutoNum type="arabicPeriod"/>
            </a:pPr>
            <a:r>
              <a:rPr lang="en"/>
              <a:t>Openness – Accept ideas outside your expectations, suspend judgement </a:t>
            </a:r>
            <a:endParaRPr/>
          </a:p>
          <a:p>
            <a:pPr marL="457200" lvl="0" indent="-342900" algn="l" rtl="0">
              <a:spcBef>
                <a:spcPts val="0"/>
              </a:spcBef>
              <a:spcAft>
                <a:spcPts val="0"/>
              </a:spcAft>
              <a:buSzPts val="1800"/>
              <a:buAutoNum type="arabicPeriod"/>
            </a:pPr>
            <a:r>
              <a:rPr lang="en"/>
              <a:t>Improvisational – “Yes, and” &amp; make them feel comfortable</a:t>
            </a:r>
            <a:endParaRPr/>
          </a:p>
          <a:p>
            <a:pPr marL="457200" lvl="0" indent="-342900" algn="l" rtl="0">
              <a:spcBef>
                <a:spcPts val="0"/>
              </a:spcBef>
              <a:spcAft>
                <a:spcPts val="0"/>
              </a:spcAft>
              <a:buSzPts val="1800"/>
              <a:buAutoNum type="arabicPeriod"/>
            </a:pPr>
            <a:r>
              <a:rPr lang="en"/>
              <a:t>Interdisciplinarity – Import/export</a:t>
            </a:r>
            <a:endParaRPr/>
          </a:p>
          <a:p>
            <a:pPr marL="457200" lvl="0" indent="-342900" algn="l" rtl="0">
              <a:spcBef>
                <a:spcPts val="0"/>
              </a:spcBef>
              <a:spcAft>
                <a:spcPts val="0"/>
              </a:spcAft>
              <a:buSzPts val="1800"/>
              <a:buAutoNum type="arabicPeriod"/>
            </a:pPr>
            <a:r>
              <a:rPr lang="en"/>
              <a:t>The two languages – Analogies &amp; anthropomorphisms</a:t>
            </a:r>
            <a:endParaRPr/>
          </a:p>
          <a:p>
            <a:pPr marL="457200" lvl="0" indent="-342900" algn="l" rtl="0">
              <a:spcBef>
                <a:spcPts val="0"/>
              </a:spcBef>
              <a:spcAft>
                <a:spcPts val="0"/>
              </a:spcAft>
              <a:buSzPts val="1800"/>
              <a:buAutoNum type="arabicPeriod"/>
            </a:pPr>
            <a:r>
              <a:rPr lang="en"/>
              <a:t>Puzzles – Puzzle-switching</a:t>
            </a:r>
            <a:endParaRPr/>
          </a:p>
          <a:p>
            <a:pPr marL="457200" lvl="0" indent="-342900" algn="l" rtl="0">
              <a:spcBef>
                <a:spcPts val="0"/>
              </a:spcBef>
              <a:spcAft>
                <a:spcPts val="0"/>
              </a:spcAft>
              <a:buSzPts val="1800"/>
              <a:buAutoNum type="arabicPeriod"/>
            </a:pPr>
            <a:r>
              <a:rPr lang="en"/>
              <a:t>What is the question? – What do you really want?</a:t>
            </a:r>
            <a:endParaRPr/>
          </a:p>
          <a:p>
            <a:pPr marL="457200" lvl="0" indent="-342900" algn="l" rtl="0">
              <a:spcBef>
                <a:spcPts val="0"/>
              </a:spcBef>
              <a:spcAft>
                <a:spcPts val="0"/>
              </a:spcAft>
              <a:buSzPts val="1800"/>
              <a:buAutoNum type="arabicPeriod"/>
            </a:pPr>
            <a:r>
              <a:rPr lang="en"/>
              <a:t>A hypothesis is a liability –  Timed ignorance</a:t>
            </a:r>
            <a:endParaRPr/>
          </a:p>
          <a:p>
            <a:pPr marL="457200" lvl="0" indent="-342900" algn="l" rtl="0">
              <a:spcBef>
                <a:spcPts val="0"/>
              </a:spcBef>
              <a:spcAft>
                <a:spcPts val="0"/>
              </a:spcAft>
              <a:buSzPts val="1800"/>
              <a:buAutoNum type="arabicPeriod"/>
            </a:pPr>
            <a:r>
              <a:rPr lang="en"/>
              <a:t>Contradictions – Embrace the contradictions</a:t>
            </a:r>
            <a:endParaRPr/>
          </a:p>
          <a:p>
            <a:pPr marL="457200" lvl="0" indent="-342900" algn="l" rtl="0">
              <a:spcBef>
                <a:spcPts val="0"/>
              </a:spcBef>
              <a:spcAft>
                <a:spcPts val="0"/>
              </a:spcAft>
              <a:buSzPts val="1800"/>
              <a:buAutoNum type="arabicPeriod"/>
            </a:pPr>
            <a:r>
              <a:rPr lang="en"/>
              <a:t>Jokes – What’s the punchline?</a:t>
            </a:r>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1784"/>
        <p:cNvGrpSpPr/>
        <p:nvPr/>
      </p:nvGrpSpPr>
      <p:grpSpPr>
        <a:xfrm>
          <a:off x="0" y="0"/>
          <a:ext cx="0" cy="0"/>
          <a:chOff x="0" y="0"/>
          <a:chExt cx="0" cy="0"/>
        </a:xfrm>
      </p:grpSpPr>
      <p:sp>
        <p:nvSpPr>
          <p:cNvPr id="1785" name="Google Shape;1785;p231"/>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Who is your audience?</a:t>
            </a:r>
            <a:endParaRPr/>
          </a:p>
        </p:txBody>
      </p:sp>
      <p:sp>
        <p:nvSpPr>
          <p:cNvPr id="1786" name="Google Shape;1786;p231"/>
          <p:cNvSpPr txBox="1">
            <a:spLocks noGrp="1"/>
          </p:cNvSpPr>
          <p:nvPr>
            <p:ph type="body" idx="1"/>
          </p:nvPr>
        </p:nvSpPr>
        <p:spPr>
          <a:xfrm>
            <a:off x="1515114" y="1267999"/>
            <a:ext cx="8520600" cy="3964800"/>
          </a:xfrm>
          <a:prstGeom prst="rect">
            <a:avLst/>
          </a:prstGeom>
          <a:ln>
            <a:noFill/>
          </a:ln>
        </p:spPr>
        <p:txBody>
          <a:bodyPr spcFirstLastPara="1" wrap="square" lIns="91425" tIns="91425" rIns="91425" bIns="91425" anchor="t" anchorCtr="0">
            <a:normAutofit/>
          </a:bodyPr>
          <a:lstStyle/>
          <a:p>
            <a:pPr marL="457200" lvl="0" indent="0" algn="l" rtl="0">
              <a:spcBef>
                <a:spcPts val="0"/>
              </a:spcBef>
              <a:spcAft>
                <a:spcPts val="0"/>
              </a:spcAft>
              <a:buNone/>
            </a:pPr>
            <a:r>
              <a:rPr lang="en" sz="2600"/>
              <a:t>      First year PhD students?</a:t>
            </a:r>
            <a:endParaRPr sz="2600"/>
          </a:p>
          <a:p>
            <a:pPr marL="0" lvl="0" indent="0" algn="l" rtl="0">
              <a:spcBef>
                <a:spcPts val="0"/>
              </a:spcBef>
              <a:spcAft>
                <a:spcPts val="0"/>
              </a:spcAft>
              <a:buNone/>
            </a:pPr>
            <a:r>
              <a:rPr lang="en" sz="2600"/>
              <a:t> 			             </a:t>
            </a:r>
            <a:r>
              <a:rPr lang="en" sz="2000"/>
              <a:t>OR</a:t>
            </a:r>
            <a:endParaRPr sz="2000"/>
          </a:p>
          <a:p>
            <a:pPr marL="457200" lvl="0" indent="0" algn="l" rtl="0">
              <a:spcBef>
                <a:spcPts val="0"/>
              </a:spcBef>
              <a:spcAft>
                <a:spcPts val="0"/>
              </a:spcAft>
              <a:buNone/>
            </a:pPr>
            <a:r>
              <a:rPr lang="en" sz="2600"/>
              <a:t>More advanced PhD students?</a:t>
            </a:r>
            <a:endParaRPr sz="2600"/>
          </a:p>
          <a:p>
            <a:pPr marL="914400" lvl="0" indent="457200" algn="l" rtl="0">
              <a:spcBef>
                <a:spcPts val="0"/>
              </a:spcBef>
              <a:spcAft>
                <a:spcPts val="0"/>
              </a:spcAft>
              <a:buNone/>
            </a:pPr>
            <a:r>
              <a:rPr lang="en" sz="2600"/>
              <a:t>             </a:t>
            </a:r>
            <a:r>
              <a:rPr lang="en" sz="2000"/>
              <a:t>OR</a:t>
            </a:r>
            <a:endParaRPr sz="2000"/>
          </a:p>
          <a:p>
            <a:pPr marL="457200" lvl="0" indent="0" algn="l" rtl="0">
              <a:spcBef>
                <a:spcPts val="0"/>
              </a:spcBef>
              <a:spcAft>
                <a:spcPts val="0"/>
              </a:spcAft>
              <a:buNone/>
            </a:pPr>
            <a:r>
              <a:rPr lang="en" sz="2600"/>
              <a:t>                  Postdocs?</a:t>
            </a:r>
            <a:r>
              <a:rPr lang="en" sz="2800"/>
              <a:t> </a:t>
            </a:r>
            <a:endParaRPr sz="280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1790"/>
        <p:cNvGrpSpPr/>
        <p:nvPr/>
      </p:nvGrpSpPr>
      <p:grpSpPr>
        <a:xfrm>
          <a:off x="0" y="0"/>
          <a:ext cx="0" cy="0"/>
          <a:chOff x="0" y="0"/>
          <a:chExt cx="0" cy="0"/>
        </a:xfrm>
      </p:grpSpPr>
      <p:sp>
        <p:nvSpPr>
          <p:cNvPr id="1791" name="Google Shape;1791;p232"/>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a:t>Possible ways to teach a Night Science course </a:t>
            </a:r>
            <a:br>
              <a:rPr lang="en"/>
            </a:br>
            <a:r>
              <a:rPr lang="en"/>
              <a:t>on the creative scientific process</a:t>
            </a:r>
            <a:endParaRPr/>
          </a:p>
        </p:txBody>
      </p:sp>
      <p:sp>
        <p:nvSpPr>
          <p:cNvPr id="1792" name="Google Shape;1792;p232"/>
          <p:cNvSpPr txBox="1">
            <a:spLocks noGrp="1"/>
          </p:cNvSpPr>
          <p:nvPr>
            <p:ph type="body" idx="1"/>
          </p:nvPr>
        </p:nvSpPr>
        <p:spPr>
          <a:xfrm>
            <a:off x="311700" y="1398350"/>
            <a:ext cx="8520600" cy="3332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solidFill>
                  <a:schemeClr val="dk1"/>
                </a:solidFill>
              </a:rPr>
              <a:t>One day workshop</a:t>
            </a:r>
            <a:endParaRPr>
              <a:solidFill>
                <a:schemeClr val="dk1"/>
              </a:solidFill>
            </a:endParaRPr>
          </a:p>
          <a:p>
            <a:pPr marL="457200" lvl="0" indent="-342900" algn="l" rtl="0">
              <a:spcBef>
                <a:spcPts val="0"/>
              </a:spcBef>
              <a:spcAft>
                <a:spcPts val="0"/>
              </a:spcAft>
              <a:buSzPts val="1800"/>
              <a:buChar char="●"/>
            </a:pPr>
            <a:r>
              <a:rPr lang="en"/>
              <a:t>Lecture series + exercises (</a:t>
            </a:r>
            <a:r>
              <a:rPr lang="en">
                <a:solidFill>
                  <a:schemeClr val="dk1"/>
                </a:solidFill>
              </a:rPr>
              <a:t>~11 sessions)</a:t>
            </a:r>
            <a:endParaRPr/>
          </a:p>
          <a:p>
            <a:pPr marL="457200" lvl="0" indent="-342900" algn="l" rtl="0">
              <a:spcBef>
                <a:spcPts val="0"/>
              </a:spcBef>
              <a:spcAft>
                <a:spcPts val="0"/>
              </a:spcAft>
              <a:buSzPts val="1800"/>
              <a:buChar char="●"/>
            </a:pPr>
            <a:r>
              <a:rPr lang="en"/>
              <a:t>Inverted classroom: </a:t>
            </a:r>
            <a:br>
              <a:rPr lang="en"/>
            </a:br>
            <a:r>
              <a:rPr lang="en"/>
              <a:t>watch the videos at home, discuss + do the exercises in class</a:t>
            </a:r>
            <a:endParaRPr/>
          </a:p>
          <a:p>
            <a:pPr marL="457200" lvl="0" indent="-342900" algn="l" rtl="0">
              <a:spcBef>
                <a:spcPts val="0"/>
              </a:spcBef>
              <a:spcAft>
                <a:spcPts val="0"/>
              </a:spcAft>
              <a:buSzPts val="1800"/>
              <a:buChar char="●"/>
            </a:pPr>
            <a:r>
              <a:rPr lang="en"/>
              <a:t>Inserting the material into a course you may already be teaching</a:t>
            </a:r>
            <a:endParaRPr/>
          </a:p>
          <a:p>
            <a:pPr marL="457200" lvl="0" indent="-342900" algn="l" rtl="0">
              <a:spcBef>
                <a:spcPts val="0"/>
              </a:spcBef>
              <a:spcAft>
                <a:spcPts val="0"/>
              </a:spcAft>
              <a:buSzPts val="1800"/>
              <a:buChar char="●"/>
            </a:pPr>
            <a:r>
              <a:rPr lang="en"/>
              <a:t>Exercises during group meetings</a:t>
            </a:r>
            <a:endParaRPr/>
          </a:p>
          <a:p>
            <a:pPr marL="457200" lvl="0" indent="-342900" algn="l" rtl="0">
              <a:spcBef>
                <a:spcPts val="0"/>
              </a:spcBef>
              <a:spcAft>
                <a:spcPts val="0"/>
              </a:spcAft>
              <a:buSzPts val="1800"/>
              <a:buChar char="●"/>
            </a:pPr>
            <a:r>
              <a:rPr lang="en"/>
              <a:t>Night Science session at a lab retreat</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1796"/>
        <p:cNvGrpSpPr/>
        <p:nvPr/>
      </p:nvGrpSpPr>
      <p:grpSpPr>
        <a:xfrm>
          <a:off x="0" y="0"/>
          <a:ext cx="0" cy="0"/>
          <a:chOff x="0" y="0"/>
          <a:chExt cx="0" cy="0"/>
        </a:xfrm>
      </p:grpSpPr>
      <p:sp>
        <p:nvSpPr>
          <p:cNvPr id="1797" name="Google Shape;1797;p233"/>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How you can personalize the content</a:t>
            </a:r>
            <a:endParaRPr/>
          </a:p>
          <a:p>
            <a:pPr marL="0" lvl="0" indent="0" algn="l" rtl="0">
              <a:spcBef>
                <a:spcPts val="0"/>
              </a:spcBef>
              <a:spcAft>
                <a:spcPts val="0"/>
              </a:spcAft>
              <a:buNone/>
            </a:pPr>
            <a:endParaRPr/>
          </a:p>
        </p:txBody>
      </p:sp>
      <p:sp>
        <p:nvSpPr>
          <p:cNvPr id="1798" name="Google Shape;1798;p233"/>
          <p:cNvSpPr txBox="1">
            <a:spLocks noGrp="1"/>
          </p:cNvSpPr>
          <p:nvPr>
            <p:ph type="body" idx="1"/>
          </p:nvPr>
        </p:nvSpPr>
        <p:spPr>
          <a:xfrm>
            <a:off x="311700" y="1009500"/>
            <a:ext cx="8499000" cy="396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457200" lvl="0" indent="-342900" algn="l" rtl="0">
              <a:spcBef>
                <a:spcPts val="0"/>
              </a:spcBef>
              <a:spcAft>
                <a:spcPts val="0"/>
              </a:spcAft>
              <a:buSzPts val="1800"/>
              <a:buChar char="●"/>
            </a:pPr>
            <a:r>
              <a:rPr lang="en" sz="1800"/>
              <a:t>Which sessions resonate most strongly with your own experiences?</a:t>
            </a:r>
            <a:endParaRPr sz="1800"/>
          </a:p>
          <a:p>
            <a:pPr marL="457200" lvl="0" indent="0" algn="l" rtl="0">
              <a:spcBef>
                <a:spcPts val="0"/>
              </a:spcBef>
              <a:spcAft>
                <a:spcPts val="0"/>
              </a:spcAft>
              <a:buNone/>
            </a:pPr>
            <a:endParaRPr/>
          </a:p>
          <a:p>
            <a:pPr marL="457200" lvl="0" indent="-342900" algn="l" rtl="0">
              <a:spcBef>
                <a:spcPts val="0"/>
              </a:spcBef>
              <a:spcAft>
                <a:spcPts val="0"/>
              </a:spcAft>
              <a:buSzPts val="1800"/>
              <a:buChar char="●"/>
            </a:pPr>
            <a:r>
              <a:rPr lang="en" sz="1800"/>
              <a:t>Think of anecdotes or examples you wish to incorporate in your teaching.</a:t>
            </a:r>
            <a:endParaRPr sz="1800"/>
          </a:p>
          <a:p>
            <a:pPr marL="457200" lvl="0" indent="0" algn="l" rtl="0">
              <a:spcBef>
                <a:spcPts val="0"/>
              </a:spcBef>
              <a:spcAft>
                <a:spcPts val="0"/>
              </a:spcAft>
              <a:buNone/>
            </a:pPr>
            <a:endParaRPr/>
          </a:p>
          <a:p>
            <a:pPr marL="457200" lvl="0" indent="-342900" algn="l" rtl="0">
              <a:spcBef>
                <a:spcPts val="0"/>
              </a:spcBef>
              <a:spcAft>
                <a:spcPts val="0"/>
              </a:spcAft>
              <a:buSzPts val="1800"/>
              <a:buChar char="●"/>
            </a:pPr>
            <a:r>
              <a:rPr lang="en"/>
              <a:t>Work with your workshop buddy</a:t>
            </a:r>
            <a:endParaRPr/>
          </a:p>
          <a:p>
            <a:pPr marL="0" lvl="0" indent="0" algn="l" rtl="0">
              <a:spcBef>
                <a:spcPts val="0"/>
              </a:spcBef>
              <a:spcAft>
                <a:spcPts val="0"/>
              </a:spcAft>
              <a:buNone/>
            </a:pPr>
            <a:endParaRP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1802"/>
        <p:cNvGrpSpPr/>
        <p:nvPr/>
      </p:nvGrpSpPr>
      <p:grpSpPr>
        <a:xfrm>
          <a:off x="0" y="0"/>
          <a:ext cx="0" cy="0"/>
          <a:chOff x="0" y="0"/>
          <a:chExt cx="0" cy="0"/>
        </a:xfrm>
      </p:grpSpPr>
      <p:sp>
        <p:nvSpPr>
          <p:cNvPr id="1803" name="Google Shape;1803;p234"/>
          <p:cNvSpPr txBox="1">
            <a:spLocks noGrp="1"/>
          </p:cNvSpPr>
          <p:nvPr>
            <p:ph type="title"/>
          </p:nvPr>
        </p:nvSpPr>
        <p:spPr>
          <a:xfrm>
            <a:off x="0" y="261046"/>
            <a:ext cx="91440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What are your top three challenges for getting started in teaching this material?</a:t>
            </a:r>
            <a:endParaRPr/>
          </a:p>
          <a:p>
            <a:pPr marL="0" lvl="0" indent="0" algn="l" rtl="0">
              <a:spcBef>
                <a:spcPts val="0"/>
              </a:spcBef>
              <a:spcAft>
                <a:spcPts val="0"/>
              </a:spcAft>
              <a:buNone/>
            </a:pPr>
            <a:endParaRPr/>
          </a:p>
        </p:txBody>
      </p:sp>
      <p:sp>
        <p:nvSpPr>
          <p:cNvPr id="1804" name="Google Shape;1804;p234"/>
          <p:cNvSpPr txBox="1">
            <a:spLocks noGrp="1"/>
          </p:cNvSpPr>
          <p:nvPr>
            <p:ph type="body" idx="1"/>
          </p:nvPr>
        </p:nvSpPr>
        <p:spPr>
          <a:xfrm>
            <a:off x="311700" y="1009500"/>
            <a:ext cx="8499000" cy="39648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Feeling confident about the material?</a:t>
            </a:r>
            <a:endParaRPr/>
          </a:p>
          <a:p>
            <a:pPr marL="457200" lvl="0" indent="-342900" algn="l" rtl="0">
              <a:spcBef>
                <a:spcPts val="0"/>
              </a:spcBef>
              <a:spcAft>
                <a:spcPts val="0"/>
              </a:spcAft>
              <a:buSzPts val="1800"/>
              <a:buChar char="●"/>
            </a:pPr>
            <a:r>
              <a:rPr lang="en"/>
              <a:t>How to identify the use of the night science tricks in your own work?</a:t>
            </a:r>
            <a:endParaRPr/>
          </a:p>
          <a:p>
            <a:pPr marL="457200" lvl="0" indent="-342900" algn="l" rtl="0">
              <a:spcBef>
                <a:spcPts val="0"/>
              </a:spcBef>
              <a:spcAft>
                <a:spcPts val="0"/>
              </a:spcAft>
              <a:buSzPts val="1800"/>
              <a:buChar char="●"/>
            </a:pPr>
            <a:r>
              <a:rPr lang="en"/>
              <a:t>The imposter syndrome?</a:t>
            </a:r>
            <a:endParaRPr/>
          </a:p>
          <a:p>
            <a:pPr marL="457200" lvl="0" indent="-342900" algn="l" rtl="0">
              <a:spcBef>
                <a:spcPts val="0"/>
              </a:spcBef>
              <a:spcAft>
                <a:spcPts val="0"/>
              </a:spcAft>
              <a:buSzPts val="1800"/>
              <a:buChar char="●"/>
            </a:pPr>
            <a:r>
              <a:rPr lang="en"/>
              <a:t>..? Please add your challenges here:    </a:t>
            </a:r>
            <a:endParaRPr/>
          </a:p>
        </p:txBody>
      </p:sp>
      <p:pic>
        <p:nvPicPr>
          <p:cNvPr id="1805" name="Google Shape;1805;p234"/>
          <p:cNvPicPr preferRelativeResize="0"/>
          <p:nvPr/>
        </p:nvPicPr>
        <p:blipFill>
          <a:blip r:embed="rId3">
            <a:alphaModFix/>
          </a:blip>
          <a:stretch>
            <a:fillRect/>
          </a:stretch>
        </p:blipFill>
        <p:spPr>
          <a:xfrm>
            <a:off x="3769525" y="2382300"/>
            <a:ext cx="1604949" cy="1646925"/>
          </a:xfrm>
          <a:prstGeom prst="rect">
            <a:avLst/>
          </a:prstGeom>
          <a:noFill/>
          <a:ln>
            <a:noFill/>
          </a:ln>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809"/>
        <p:cNvGrpSpPr/>
        <p:nvPr/>
      </p:nvGrpSpPr>
      <p:grpSpPr>
        <a:xfrm>
          <a:off x="0" y="0"/>
          <a:ext cx="0" cy="0"/>
          <a:chOff x="0" y="0"/>
          <a:chExt cx="0" cy="0"/>
        </a:xfrm>
      </p:grpSpPr>
      <p:sp>
        <p:nvSpPr>
          <p:cNvPr id="1810" name="Google Shape;1810;p235"/>
          <p:cNvSpPr txBox="1"/>
          <p:nvPr/>
        </p:nvSpPr>
        <p:spPr>
          <a:xfrm>
            <a:off x="0" y="3869250"/>
            <a:ext cx="9144000" cy="1243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rgbClr val="FFFFFF"/>
                </a:solidFill>
                <a:latin typeface="Tenor Sans"/>
                <a:ea typeface="Tenor Sans"/>
                <a:cs typeface="Tenor Sans"/>
                <a:sym typeface="Tenor Sans"/>
              </a:rPr>
              <a:t>Please fill out the feedback form </a:t>
            </a:r>
            <a:br>
              <a:rPr lang="en" sz="3200" b="1">
                <a:solidFill>
                  <a:srgbClr val="FFFFFF"/>
                </a:solidFill>
                <a:latin typeface="Tenor Sans"/>
                <a:ea typeface="Tenor Sans"/>
                <a:cs typeface="Tenor Sans"/>
                <a:sym typeface="Tenor Sans"/>
              </a:rPr>
            </a:br>
            <a:r>
              <a:rPr lang="en" sz="3200" b="1">
                <a:solidFill>
                  <a:srgbClr val="FFFFFF"/>
                </a:solidFill>
                <a:latin typeface="Tenor Sans"/>
                <a:ea typeface="Tenor Sans"/>
                <a:cs typeface="Tenor Sans"/>
                <a:sym typeface="Tenor Sans"/>
              </a:rPr>
              <a:t>for this Train-the-Trainer summit</a:t>
            </a:r>
            <a:endParaRPr sz="3200" b="1">
              <a:solidFill>
                <a:srgbClr val="FFFFFF"/>
              </a:solidFill>
              <a:latin typeface="Tenor Sans"/>
              <a:ea typeface="Tenor Sans"/>
              <a:cs typeface="Tenor Sans"/>
              <a:sym typeface="Tenor Sans"/>
            </a:endParaRPr>
          </a:p>
        </p:txBody>
      </p:sp>
      <p:sp>
        <p:nvSpPr>
          <p:cNvPr id="1811" name="Google Shape;1811;p2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185</a:t>
            </a:fld>
            <a:endParaRPr/>
          </a:p>
        </p:txBody>
      </p:sp>
      <p:pic>
        <p:nvPicPr>
          <p:cNvPr id="1812" name="Google Shape;1812;p235"/>
          <p:cNvPicPr preferRelativeResize="0"/>
          <p:nvPr/>
        </p:nvPicPr>
        <p:blipFill rotWithShape="1">
          <a:blip r:embed="rId3">
            <a:alphaModFix/>
          </a:blip>
          <a:srcRect l="34835" t="28596" r="34670" b="40810"/>
          <a:stretch/>
        </p:blipFill>
        <p:spPr>
          <a:xfrm>
            <a:off x="1424767" y="1082879"/>
            <a:ext cx="2588467" cy="2596895"/>
          </a:xfrm>
          <a:prstGeom prst="rect">
            <a:avLst/>
          </a:prstGeom>
          <a:noFill/>
          <a:ln>
            <a:noFill/>
          </a:ln>
        </p:spPr>
      </p:pic>
      <p:pic>
        <p:nvPicPr>
          <p:cNvPr id="1813" name="Google Shape;1813;p235"/>
          <p:cNvPicPr preferRelativeResize="0"/>
          <p:nvPr/>
        </p:nvPicPr>
        <p:blipFill>
          <a:blip r:embed="rId4">
            <a:alphaModFix/>
          </a:blip>
          <a:stretch>
            <a:fillRect/>
          </a:stretch>
        </p:blipFill>
        <p:spPr>
          <a:xfrm>
            <a:off x="4947427" y="942250"/>
            <a:ext cx="2737525" cy="2737525"/>
          </a:xfrm>
          <a:prstGeom prst="rect">
            <a:avLst/>
          </a:prstGeom>
          <a:noFill/>
          <a:ln>
            <a:noFill/>
          </a:ln>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817"/>
        <p:cNvGrpSpPr/>
        <p:nvPr/>
      </p:nvGrpSpPr>
      <p:grpSpPr>
        <a:xfrm>
          <a:off x="0" y="0"/>
          <a:ext cx="0" cy="0"/>
          <a:chOff x="0" y="0"/>
          <a:chExt cx="0" cy="0"/>
        </a:xfrm>
      </p:grpSpPr>
      <p:sp>
        <p:nvSpPr>
          <p:cNvPr id="1818" name="Google Shape;1818;p236"/>
          <p:cNvSpPr txBox="1"/>
          <p:nvPr/>
        </p:nvSpPr>
        <p:spPr>
          <a:xfrm>
            <a:off x="0" y="3869250"/>
            <a:ext cx="9144000" cy="677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3200" b="1">
                <a:solidFill>
                  <a:srgbClr val="FFFFFF"/>
                </a:solidFill>
                <a:latin typeface="Tenor Sans"/>
                <a:ea typeface="Tenor Sans"/>
                <a:cs typeface="Tenor Sans"/>
                <a:sym typeface="Tenor Sans"/>
              </a:rPr>
              <a:t>Summary &amp; Discussion</a:t>
            </a:r>
            <a:endParaRPr sz="3200" b="1">
              <a:solidFill>
                <a:srgbClr val="FFFFFF"/>
              </a:solidFill>
              <a:latin typeface="Tenor Sans"/>
              <a:ea typeface="Tenor Sans"/>
              <a:cs typeface="Tenor Sans"/>
              <a:sym typeface="Tenor Sans"/>
            </a:endParaRPr>
          </a:p>
        </p:txBody>
      </p:sp>
      <p:sp>
        <p:nvSpPr>
          <p:cNvPr id="1819" name="Google Shape;1819;p2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186</a:t>
            </a:fld>
            <a:endParaRPr/>
          </a:p>
        </p:txBody>
      </p:sp>
      <p:pic>
        <p:nvPicPr>
          <p:cNvPr id="1820" name="Google Shape;1820;p236"/>
          <p:cNvPicPr preferRelativeResize="0"/>
          <p:nvPr/>
        </p:nvPicPr>
        <p:blipFill rotWithShape="1">
          <a:blip r:embed="rId3">
            <a:alphaModFix/>
          </a:blip>
          <a:srcRect l="34835" t="28596" r="34670" b="40810"/>
          <a:stretch/>
        </p:blipFill>
        <p:spPr>
          <a:xfrm>
            <a:off x="3243867" y="1094229"/>
            <a:ext cx="2588467" cy="259689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ight Science Template">
  <a:themeElements>
    <a:clrScheme name="Simple Light">
      <a:dk1>
        <a:srgbClr val="17384B"/>
      </a:dk1>
      <a:lt1>
        <a:srgbClr val="FFFFFF"/>
      </a:lt1>
      <a:dk2>
        <a:srgbClr val="595959"/>
      </a:dk2>
      <a:lt2>
        <a:srgbClr val="EEEEEE"/>
      </a:lt2>
      <a:accent1>
        <a:srgbClr val="F2AF6B"/>
      </a:accent1>
      <a:accent2>
        <a:srgbClr val="D3D3AF"/>
      </a:accent2>
      <a:accent3>
        <a:srgbClr val="EFDAC9"/>
      </a:accent3>
      <a:accent4>
        <a:srgbClr val="FFAB40"/>
      </a:accent4>
      <a:accent5>
        <a:srgbClr val="44ADB3"/>
      </a:accent5>
      <a:accent6>
        <a:srgbClr val="EEFF41"/>
      </a:accent6>
      <a:hlink>
        <a:srgbClr val="44AD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ight Science Template">
  <a:themeElements>
    <a:clrScheme name="Simple Light">
      <a:dk1>
        <a:srgbClr val="17384B"/>
      </a:dk1>
      <a:lt1>
        <a:srgbClr val="FFFFFF"/>
      </a:lt1>
      <a:dk2>
        <a:srgbClr val="595959"/>
      </a:dk2>
      <a:lt2>
        <a:srgbClr val="EEEEEE"/>
      </a:lt2>
      <a:accent1>
        <a:srgbClr val="F2AF6B"/>
      </a:accent1>
      <a:accent2>
        <a:srgbClr val="D3D3AF"/>
      </a:accent2>
      <a:accent3>
        <a:srgbClr val="EFDAC9"/>
      </a:accent3>
      <a:accent4>
        <a:srgbClr val="FFAB40"/>
      </a:accent4>
      <a:accent5>
        <a:srgbClr val="44ADB3"/>
      </a:accent5>
      <a:accent6>
        <a:srgbClr val="EEFF41"/>
      </a:accent6>
      <a:hlink>
        <a:srgbClr val="44ADB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17125</Words>
  <Application>Microsoft Macintosh PowerPoint</Application>
  <PresentationFormat>On-screen Show (16:9)</PresentationFormat>
  <Paragraphs>1492</Paragraphs>
  <Slides>186</Slides>
  <Notes>186</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186</vt:i4>
      </vt:variant>
    </vt:vector>
  </HeadingPairs>
  <TitlesOfParts>
    <vt:vector size="198" baseType="lpstr">
      <vt:lpstr>Calibri</vt:lpstr>
      <vt:lpstr>Arial</vt:lpstr>
      <vt:lpstr>Tenor Sans</vt:lpstr>
      <vt:lpstr>Roboto</vt:lpstr>
      <vt:lpstr>Raleway</vt:lpstr>
      <vt:lpstr>Georgia</vt:lpstr>
      <vt:lpstr>Raleway Light</vt:lpstr>
      <vt:lpstr>Roboto Mono</vt:lpstr>
      <vt:lpstr>Simple Light</vt:lpstr>
      <vt:lpstr>Night Science Template</vt:lpstr>
      <vt:lpstr>Night Science Template</vt:lpstr>
      <vt:lpstr>Custom</vt:lpstr>
      <vt:lpstr>PowerPoint Presentation</vt:lpstr>
      <vt:lpstr>PowerPoint Presentation</vt:lpstr>
      <vt:lpstr>Oliver Bogler, CEO of the Night Science Institute www.night-science.org</vt:lpstr>
      <vt:lpstr>PowerPoint Presentation</vt:lpstr>
      <vt:lpstr>PowerPoint Presentation</vt:lpstr>
      <vt:lpstr>PowerPoint Presentation</vt:lpstr>
      <vt:lpstr>What do we want?</vt:lpstr>
      <vt:lpstr>Getting stuck</vt:lpstr>
      <vt:lpstr>The pattern is that in every project there comes a CRISIS</vt:lpstr>
      <vt:lpstr>The pattern is that in every project there comes a CRISIS</vt:lpstr>
      <vt:lpstr>Science in the making: What do you do when you’re stuck? </vt:lpstr>
      <vt:lpstr>Science in the making: What do you do when you’re stuck? </vt:lpstr>
      <vt:lpstr>How does science work?</vt:lpstr>
      <vt:lpstr>Karl Popper and Falsification    </vt:lpstr>
      <vt:lpstr>This is how science works..  Is it, though?</vt:lpstr>
      <vt:lpstr>François Jacob (1920-2013), discoverer of principles of gene regulation  </vt:lpstr>
      <vt:lpstr>François Jacob (1920-2013), discoverer of principles of gene regulation  </vt:lpstr>
      <vt:lpstr>The scientific process includes periods of Day Science &amp; Night Science  </vt:lpstr>
      <vt:lpstr>PowerPoint Presentation</vt:lpstr>
      <vt:lpstr>PowerPoint Presentation</vt:lpstr>
      <vt:lpstr>Detective   Judge </vt:lpstr>
      <vt:lpstr>PowerPoint Presentation</vt:lpstr>
      <vt:lpstr>PowerPoint Presentation</vt:lpstr>
      <vt:lpstr>The two complementary minds needed for the scientific process</vt:lpstr>
      <vt:lpstr>Problem: There is evidence that science is becoming less creative</vt:lpstr>
      <vt:lpstr>World Economic Forum: Core Skills in 2025</vt:lpstr>
      <vt:lpstr>Why isn’t creativity taught?</vt:lpstr>
      <vt:lpstr>What are the tools of the creative process in science?  </vt:lpstr>
      <vt:lpstr>Workshop attendees at the EMBO YIN PhD course, May 2025 </vt:lpstr>
      <vt:lpstr>PowerPoint Presentation</vt:lpstr>
      <vt:lpstr>Reviews from the Night Science Workshop</vt:lpstr>
      <vt:lpstr>PowerPoint Presentation</vt:lpstr>
      <vt:lpstr>The Night Science Podcast – Episode 74 with Martin Schwartz</vt:lpstr>
      <vt:lpstr>The Night Science Podcast – Episode 48 with Carolyn Bertozzi</vt:lpstr>
      <vt:lpstr>The Night Science mission</vt:lpstr>
      <vt:lpstr>www.night-science.org</vt:lpstr>
      <vt:lpstr>What is this ‘Train the Trainer’ about?  How together, we change the culture of science!</vt:lpstr>
      <vt:lpstr>A vision for improving the culture of science  </vt:lpstr>
      <vt:lpstr>PowerPoint Presentation</vt:lpstr>
      <vt:lpstr>Funding agencies &amp; thesis committees  require elaborate research plans for a project’s progress</vt:lpstr>
      <vt:lpstr>But science in the making evolves </vt:lpstr>
      <vt:lpstr>Why don’t papers look like this?</vt:lpstr>
      <vt:lpstr>Publications describe the discovery as it ideally should have happened – if it could have been predicted</vt:lpstr>
      <vt:lpstr>Psychologists quantify the ‘Big Five’ Personality Traits</vt:lpstr>
      <vt:lpstr>How do they correlate with creativity measures?  </vt:lpstr>
      <vt:lpstr>Only ‘Openness to experience’ correlates with creativity  </vt:lpstr>
      <vt:lpstr>PowerPoint Presentation</vt:lpstr>
      <vt:lpstr>Taking a walk with a friend has always been a crucial part of the scientific method</vt:lpstr>
      <vt:lpstr>You need someone to talk to</vt:lpstr>
      <vt:lpstr>Traditional brainstorming is not ideal</vt:lpstr>
      <vt:lpstr>A particular problem with brainstorming is ‘group think’  </vt:lpstr>
      <vt:lpstr>What is the ideal group size?</vt:lpstr>
      <vt:lpstr>Discussions are best one-on-one </vt:lpstr>
      <vt:lpstr>Creative discussions are improvisations </vt:lpstr>
      <vt:lpstr>Make the other person feel comfortable </vt:lpstr>
      <vt:lpstr>Exercise: ‘What’s your worst idea?’</vt:lpstr>
      <vt:lpstr>PowerPoint Presentation</vt:lpstr>
      <vt:lpstr>You can do ‘it takes two to think’ with AI </vt:lpstr>
      <vt:lpstr>Workshop buddies</vt:lpstr>
      <vt:lpstr>PowerPoint Presentation</vt:lpstr>
      <vt:lpstr>The anatomy of a Night Science workshop session</vt:lpstr>
      <vt:lpstr>You will have the slides</vt:lpstr>
      <vt:lpstr>PowerPoint Presentation</vt:lpstr>
      <vt:lpstr>Musicians sometimes jump from one genre to another</vt:lpstr>
      <vt:lpstr>Musicians sometimes jump from one genre to another</vt:lpstr>
      <vt:lpstr>Music and science are heavily structured </vt:lpstr>
      <vt:lpstr>Cross-disciplinary scientists are everywhere</vt:lpstr>
      <vt:lpstr>A Train-the-Trainer Meta Moment</vt:lpstr>
      <vt:lpstr>Fields and subfields are just one way of clustering knowledge</vt:lpstr>
      <vt:lpstr>Importing an idea from another field </vt:lpstr>
      <vt:lpstr>Exporting an idea to another field </vt:lpstr>
      <vt:lpstr>A Train-the-Trainer Meta Moment</vt:lpstr>
      <vt:lpstr>Dose escalation leads to evolution of antibiotic resistance in bacteria  </vt:lpstr>
      <vt:lpstr>Dose escalation on an ovarian cell line with a PARP inhibitor    </vt:lpstr>
      <vt:lpstr>A Train-the-Trainer Meta Moment</vt:lpstr>
      <vt:lpstr>PowerPoint Presentation</vt:lpstr>
      <vt:lpstr>PowerPoint Presentation</vt:lpstr>
      <vt:lpstr>Before the exercise, we will apply  a creativity-inducing odorant</vt:lpstr>
      <vt:lpstr>A Train-the-Trainer Meta Moment</vt:lpstr>
      <vt:lpstr>Exercise: The import/export exercise </vt:lpstr>
      <vt:lpstr>A Train-the-Trainer Meta Moment</vt:lpstr>
      <vt:lpstr>A Train-the-Trainer Meta Moment</vt:lpstr>
      <vt:lpstr>Exercise: The import/export exercise </vt:lpstr>
      <vt:lpstr>If you believe that you will be creative, then you will be creative</vt:lpstr>
      <vt:lpstr>Use whatever helps to spark your creativity</vt:lpstr>
      <vt:lpstr>Post-exercise reflection</vt:lpstr>
      <vt:lpstr>A Train-the-Trainer Meta Moment</vt:lpstr>
      <vt:lpstr>PowerPoint Presentation</vt:lpstr>
      <vt:lpstr>A Train-the-Trainer Meta Moment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are also videos of us giving a workshop</vt:lpstr>
      <vt:lpstr>PowerPoint Presentation</vt:lpstr>
      <vt:lpstr>What do you see in this animation?</vt:lpstr>
      <vt:lpstr>The Heider-Simmel animation demonstrates  how we intuitively anthropomorphize </vt:lpstr>
      <vt:lpstr>Anthropomorphisms are a special type of metaphor </vt:lpstr>
      <vt:lpstr>The language of day science</vt:lpstr>
      <vt:lpstr>Our brains are wired to adopt the ‘intentional stance’  (Daniel Dennett)</vt:lpstr>
      <vt:lpstr>The language of night science</vt:lpstr>
      <vt:lpstr>Translating between night science language  and day science language </vt:lpstr>
      <vt:lpstr>Translating night science language into respectable day science language</vt:lpstr>
      <vt:lpstr>The language of discovery </vt:lpstr>
      <vt:lpstr>Exercise: the two languages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Night science is an attitude!</vt:lpstr>
      <vt:lpstr>Exploration needs a detailed and explicit  mental representation of a field</vt:lpstr>
      <vt:lpstr>Patternicity, or “just a correlation”?</vt:lpstr>
      <vt:lpstr>PowerPoint Presentation</vt:lpstr>
      <vt:lpstr>PowerPoint Presentation</vt:lpstr>
      <vt:lpstr>PowerPoint Presentation</vt:lpstr>
      <vt:lpstr>PowerPoint Presentation</vt:lpstr>
      <vt:lpstr>PowerPoint Presentation</vt:lpstr>
      <vt:lpstr>Exercise: ‘What can you test with your dataset?’  </vt:lpstr>
      <vt:lpstr>PowerPoint Presentation</vt:lpstr>
      <vt:lpstr>PowerPoint Presentation</vt:lpstr>
      <vt:lpstr>What’s your problem, Einstein?</vt:lpstr>
      <vt:lpstr>Science is unpredictable</vt:lpstr>
      <vt:lpstr>Einstein had to invent the questions</vt:lpstr>
      <vt:lpstr>Is our knowledge like a brick wall with some  ‘knowledge gaps’ to be filled in?</vt:lpstr>
      <vt:lpstr>A discovery is unexpected and may not fit neatly into our wall</vt:lpstr>
      <vt:lpstr>Rephrased questions that led to scientific breakthroughs</vt:lpstr>
      <vt:lpstr>The full scientific method</vt:lpstr>
      <vt:lpstr>Exercise: What do you really want?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Exercise: Embracing the contradiction </vt:lpstr>
      <vt:lpstr>PowerPoint Presentation</vt:lpstr>
      <vt:lpstr>PowerPoint Presentation</vt:lpstr>
      <vt:lpstr>Sympathy for Night Science</vt:lpstr>
      <vt:lpstr>PowerPoint Presentation</vt:lpstr>
      <vt:lpstr>There are different ‘Classes’ of puzzles</vt:lpstr>
      <vt:lpstr>The four Puzzle Classes organized along two dimensions</vt:lpstr>
      <vt:lpstr>‘Class I – Jigsaw Puzzle’ Research Projects  </vt:lpstr>
      <vt:lpstr>The four Puzzle Classes organized along two dimensions</vt:lpstr>
      <vt:lpstr>‘Class II – Logical Puzzle’ Research Projects </vt:lpstr>
      <vt:lpstr>The four Puzzle Classes organized along two dimensions</vt:lpstr>
      <vt:lpstr>‘Class III – Connection Riddles’ Research Projects </vt:lpstr>
      <vt:lpstr>The four Puzzle Classes organized along two dimensions</vt:lpstr>
      <vt:lpstr>‘Class IV – Thinking Outside the Box’ Research Projects</vt:lpstr>
      <vt:lpstr>The four Puzzle Classes organized along two dimensions</vt:lpstr>
      <vt:lpstr>In scientific teaching and in puzzles for entertainment, you know what kind of a puzzle you are in </vt:lpstr>
      <vt:lpstr>What puzzle is your project?</vt:lpstr>
      <vt:lpstr>Strategy: ‘Puzzle switching’ </vt:lpstr>
      <vt:lpstr>Is there a pattern to puzzle switching?</vt:lpstr>
      <vt:lpstr>Exercise: Puzzle switching  </vt:lpstr>
      <vt:lpstr>PowerPoint Presentation</vt:lpstr>
      <vt:lpstr>PowerPoint Presentation</vt:lpstr>
      <vt:lpstr>Koestler. The Act of Creation (1964)</vt:lpstr>
      <vt:lpstr>PowerPoint Presentation</vt:lpstr>
      <vt:lpstr>PowerPoint Presentation</vt:lpstr>
      <vt:lpstr>PowerPoint Presentation</vt:lpstr>
      <vt:lpstr>PowerPoint Presentation</vt:lpstr>
      <vt:lpstr>PowerPoint Presentation</vt:lpstr>
      <vt:lpstr>The creative act always happens on more than one plane</vt:lpstr>
      <vt:lpstr>Exercise: What’s your connection / punchline?</vt:lpstr>
      <vt:lpstr>PowerPoint Presentation</vt:lpstr>
      <vt:lpstr>PowerPoint Presentation</vt:lpstr>
      <vt:lpstr>You want to falsify while I am in flow</vt:lpstr>
      <vt:lpstr>What do you need for a one day workshop?</vt:lpstr>
      <vt:lpstr>What are the tools of the creative process in science?  </vt:lpstr>
      <vt:lpstr>PowerPoint Presentation</vt:lpstr>
      <vt:lpstr>A summary of the sessions</vt:lpstr>
      <vt:lpstr>Who is your audience?</vt:lpstr>
      <vt:lpstr>Possible ways to teach a Night Science course  on the creative scientific process</vt:lpstr>
      <vt:lpstr>How you can personalize the content </vt:lpstr>
      <vt:lpstr>What are your top three challenges for getting started in teaching this material?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Oliver Bogler</cp:lastModifiedBy>
  <cp:revision>1</cp:revision>
  <dcterms:modified xsi:type="dcterms:W3CDTF">2026-10-02T07:31:52Z</dcterms:modified>
</cp:coreProperties>
</file>